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4" r:id="rId1"/>
    <p:sldMasterId id="2147483726" r:id="rId2"/>
  </p:sldMasterIdLst>
  <p:notesMasterIdLst>
    <p:notesMasterId r:id="rId15"/>
  </p:notesMasterIdLst>
  <p:handoutMasterIdLst>
    <p:handoutMasterId r:id="rId16"/>
  </p:handoutMasterIdLst>
  <p:sldIdLst>
    <p:sldId id="408" r:id="rId3"/>
    <p:sldId id="411" r:id="rId4"/>
    <p:sldId id="258" r:id="rId5"/>
    <p:sldId id="322" r:id="rId6"/>
    <p:sldId id="290" r:id="rId7"/>
    <p:sldId id="259" r:id="rId8"/>
    <p:sldId id="296" r:id="rId9"/>
    <p:sldId id="409" r:id="rId10"/>
    <p:sldId id="295" r:id="rId11"/>
    <p:sldId id="410" r:id="rId12"/>
    <p:sldId id="400" r:id="rId13"/>
    <p:sldId id="40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D7FF"/>
    <a:srgbClr val="00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57" autoAdjust="0"/>
    <p:restoredTop sz="95652" autoAdjust="0"/>
  </p:normalViewPr>
  <p:slideViewPr>
    <p:cSldViewPr snapToGrid="0" snapToObjects="1">
      <p:cViewPr varScale="1">
        <p:scale>
          <a:sx n="77" d="100"/>
          <a:sy n="77" d="100"/>
        </p:scale>
        <p:origin x="82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-19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t>5/9/2015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5/9/2015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352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8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26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2B30-379C-4202-B1F3-D3B522878603}" type="datetime1">
              <a:rPr lang="en-US" smtClean="0"/>
              <a:t>5/9/2015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A3EB-3DEA-48FE-9BFC-EC2522B74ADE}" type="datetime1">
              <a:rPr lang="en-US" smtClean="0"/>
              <a:t>5/9/2015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33115-2338-48F2-AC41-157C6B87719A}" type="datetime1">
              <a:rPr lang="en-US" smtClean="0"/>
              <a:t>5/9/2015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F7A2-CC09-4E29-8283-AB801139ECC9}" type="datetime1">
              <a:rPr lang="en-US" smtClean="0"/>
              <a:t>5/9/2015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88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4619B-604B-42D5-BB8F-A8BCBE6B2F1D}" type="datetime1">
              <a:rPr lang="en-US" smtClean="0"/>
              <a:t>5/9/2015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24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9A95-D134-4392-8040-E268F7574361}" type="datetime1">
              <a:rPr lang="en-US" smtClean="0"/>
              <a:t>5/9/2015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90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18EF-5B37-49DF-9C9A-FBD17F454B3B}" type="datetime1">
              <a:rPr lang="en-US" smtClean="0"/>
              <a:t>5/9/2015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80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46CA9-EE68-465B-9E04-0F5EF2792ACB}" type="datetime1">
              <a:rPr lang="en-US" smtClean="0"/>
              <a:t>5/9/2015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48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C8DF-748B-4FF9-AC64-D91D47300A50}" type="datetime1">
              <a:rPr lang="en-US" smtClean="0"/>
              <a:t>5/9/2015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93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B64FC-0B07-4FCC-A4B7-2A793D98D8AF}" type="datetime1">
              <a:rPr lang="en-US" smtClean="0"/>
              <a:t>5/9/2015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736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0B84-0603-4FC7-84D9-BD9D09332374}" type="datetime1">
              <a:rPr lang="en-US" smtClean="0"/>
              <a:t>5/9/2015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0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4358E-D881-4525-B70A-DE14D094364E}" type="datetime1">
              <a:rPr lang="en-US" smtClean="0"/>
              <a:t>5/9/2015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647C5-502E-4DBE-A7FD-E03B64209305}" type="datetime1">
              <a:rPr lang="en-US" smtClean="0"/>
              <a:t>5/9/2015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5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AC36-85B5-4E03-A156-994A603185BA}" type="datetime1">
              <a:rPr lang="en-US" smtClean="0"/>
              <a:t>5/9/2015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841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BB1B-B86C-463F-9D70-9FBBAE58DDBA}" type="datetime1">
              <a:rPr lang="en-US" smtClean="0"/>
              <a:t>5/9/2015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17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C3E62-AF39-4395-90BD-B8A775E66488}" type="datetime1">
              <a:rPr lang="en-US" smtClean="0"/>
              <a:t>5/9/2015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539D2-F48F-443B-BF38-2A6C95CF6A7F}" type="datetime1">
              <a:rPr lang="en-US" smtClean="0"/>
              <a:t>5/9/2015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58AE1-8CA8-48CF-ABF4-408B23C67943}" type="datetime1">
              <a:rPr lang="en-US" smtClean="0"/>
              <a:t>5/9/2015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D99D-AE80-4750-840C-EB9806DF3A06}" type="datetime1">
              <a:rPr lang="en-US" smtClean="0"/>
              <a:t>5/9/2015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5DAF1-C883-426E-9BD0-729F56E7A62E}" type="datetime1">
              <a:rPr lang="en-US" smtClean="0"/>
              <a:t>5/9/2015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0421B-2FF4-4681-B8FD-017EFCF479E2}" type="datetime1">
              <a:rPr lang="en-US" smtClean="0"/>
              <a:t>5/9/2015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46EC-01D0-4B23-8616-BD85B7D82CBA}" type="datetime1">
              <a:rPr lang="en-US" smtClean="0"/>
              <a:t>5/9/2015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9A57015-001D-4DE7-896F-4E51C0D3D8D0}" type="datetime1">
              <a:rPr lang="en-US" smtClean="0"/>
              <a:t>5/9/2015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Copyright © EV3Lessons.com 2015 (Last edit: 2/26/2015)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 userDrawn="1"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9A880-9C41-474C-89CB-FEF116EF758F}" type="datetime1">
              <a:rPr lang="en-US" smtClean="0"/>
              <a:t>5/9/2015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3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mailto:team@droidsrobotics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305" y="311631"/>
            <a:ext cx="4182799" cy="1923569"/>
          </a:xfrm>
        </p:spPr>
        <p:txBody>
          <a:bodyPr/>
          <a:lstStyle/>
          <a:p>
            <a:pPr algn="ctr"/>
            <a:r>
              <a:rPr lang="en-US" sz="3200" dirty="0" smtClean="0"/>
              <a:t>BEGINNER EV3 PROGRAMMING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200" dirty="0" smtClean="0"/>
              <a:t>Lesson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487502" y="5744985"/>
            <a:ext cx="3347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By: Droids Robotics</a:t>
            </a:r>
          </a:p>
        </p:txBody>
      </p:sp>
      <p:pic>
        <p:nvPicPr>
          <p:cNvPr id="3" name="Picture 2" descr="Droids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06" y="5456830"/>
            <a:ext cx="1085195" cy="10851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088" y="2713113"/>
            <a:ext cx="8187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المحتويات:</a:t>
            </a:r>
            <a:endParaRPr lang="en-US" sz="3200" b="1" dirty="0" smtClean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SA" sz="32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اساسيات الإي في ثري</a:t>
            </a:r>
            <a:endParaRPr lang="en-US" sz="3200" b="1" dirty="0" smtClean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SA" sz="32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مقدمة الى اللبنة الذكية إي في ثري ومحيط البرمجة</a:t>
            </a:r>
            <a:endParaRPr lang="en-US" sz="3200" b="1" dirty="0" smtClean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1026" name="Picture 2" descr="EV3Lessons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105" y="436041"/>
            <a:ext cx="4231698" cy="157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31922" y="5744985"/>
            <a:ext cx="3805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تعريب : أ.عبد الملك حلواني</a:t>
            </a:r>
            <a:endParaRPr lang="en-US" sz="28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3762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660082"/>
          </a:xfrm>
        </p:spPr>
        <p:txBody>
          <a:bodyPr>
            <a:noAutofit/>
          </a:bodyPr>
          <a:lstStyle/>
          <a:p>
            <a:pPr algn="r" rtl="1"/>
            <a:r>
              <a:rPr lang="ar-SA" sz="4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رموز مهمة</a:t>
            </a:r>
            <a:endParaRPr lang="en-US" sz="40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Copyright © EV3Lessons.com 2015 (Last edit: 2/26/2015)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80182" y="2890291"/>
            <a:ext cx="701251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r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ar-SA" sz="2400" dirty="0" smtClean="0">
                <a:latin typeface="Simplified Arabic" panose="02020603050405020304" pitchFamily="18" charset="-78"/>
                <a:ea typeface="Times New Roman" panose="02020603050405020304" pitchFamily="18" charset="0"/>
                <a:cs typeface="Simplified Arabic" panose="02020603050405020304" pitchFamily="18" charset="-78"/>
              </a:rPr>
              <a:t>قائمة البرامج في المشروع</a:t>
            </a:r>
            <a:endParaRPr lang="en-US" sz="2400" dirty="0" smtClean="0">
              <a:latin typeface="Simplified Arabic" panose="02020603050405020304" pitchFamily="18" charset="-78"/>
              <a:ea typeface="Times New Roman" panose="02020603050405020304" pitchFamily="18" charset="0"/>
              <a:cs typeface="Simplified Arabic" panose="02020603050405020304" pitchFamily="18" charset="-78"/>
            </a:endParaRPr>
          </a:p>
          <a:p>
            <a:pPr marL="342900" marR="0" lvl="0" indent="-342900" algn="r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ar-SA" sz="2400" dirty="0" smtClean="0">
                <a:latin typeface="Simplified Arabic" panose="02020603050405020304" pitchFamily="18" charset="-78"/>
                <a:ea typeface="Times New Roman" panose="02020603050405020304" pitchFamily="18" charset="0"/>
                <a:cs typeface="Simplified Arabic" panose="02020603050405020304" pitchFamily="18" charset="-78"/>
              </a:rPr>
              <a:t>المؤشر على شكل سهم: لتحديد مكان الكتابة أو جزء من المشروع</a:t>
            </a:r>
          </a:p>
          <a:p>
            <a:pPr marL="342900" marR="0" lvl="0" indent="-342900" algn="r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ar-SA" sz="2400" dirty="0" smtClean="0">
                <a:latin typeface="Simplified Arabic" panose="02020603050405020304" pitchFamily="18" charset="-78"/>
                <a:ea typeface="Times New Roman" panose="02020603050405020304" pitchFamily="18" charset="0"/>
                <a:cs typeface="Simplified Arabic" panose="02020603050405020304" pitchFamily="18" charset="-78"/>
              </a:rPr>
              <a:t>المؤشر على شكل يد: من أجل تحريك عناصر البرنامج</a:t>
            </a:r>
          </a:p>
          <a:p>
            <a:pPr marL="342900" marR="0" lvl="0" indent="-342900" algn="r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ar-SA" sz="2400" dirty="0" smtClean="0">
                <a:latin typeface="Simplified Arabic" panose="02020603050405020304" pitchFamily="18" charset="-78"/>
                <a:ea typeface="Times New Roman" panose="02020603050405020304" pitchFamily="18" charset="0"/>
                <a:cs typeface="Simplified Arabic" panose="02020603050405020304" pitchFamily="18" charset="-78"/>
              </a:rPr>
              <a:t>إضافة ملاحظات، لجعل البرنامج أسهل للفهم</a:t>
            </a:r>
          </a:p>
          <a:p>
            <a:pPr marL="342900" marR="0" lvl="0" indent="-342900" algn="r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ar-SA" sz="2400" dirty="0" smtClean="0">
                <a:latin typeface="Simplified Arabic" panose="02020603050405020304" pitchFamily="18" charset="-78"/>
                <a:ea typeface="Times New Roman" panose="02020603050405020304" pitchFamily="18" charset="0"/>
                <a:cs typeface="Simplified Arabic" panose="02020603050405020304" pitchFamily="18" charset="-78"/>
              </a:rPr>
              <a:t>تقدم وتراجع للنشاطات الأخيرة</a:t>
            </a:r>
          </a:p>
          <a:p>
            <a:pPr marL="342900" marR="0" lvl="0" indent="-342900" algn="r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ar-SA" sz="2400" dirty="0" smtClean="0">
                <a:latin typeface="Simplified Arabic" panose="02020603050405020304" pitchFamily="18" charset="-78"/>
                <a:ea typeface="Times New Roman" panose="02020603050405020304" pitchFamily="18" charset="0"/>
                <a:cs typeface="Simplified Arabic" panose="02020603050405020304" pitchFamily="18" charset="-78"/>
              </a:rPr>
              <a:t>حفظ المشروع</a:t>
            </a:r>
          </a:p>
          <a:p>
            <a:pPr marL="342900" marR="0" lvl="0" indent="-342900" algn="r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ar-SA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تكبير وتصغير</a:t>
            </a:r>
            <a:endParaRPr lang="en-US" sz="24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0876" t="-2413" b="86848"/>
          <a:stretch/>
        </p:blipFill>
        <p:spPr>
          <a:xfrm>
            <a:off x="1613552" y="1098362"/>
            <a:ext cx="5945776" cy="127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2039082" y="1407226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dirty="0" smtClean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1</a:t>
            </a:r>
            <a:endParaRPr lang="en-US" dirty="0">
              <a:solidFill>
                <a:schemeClr val="bg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49622" y="1407226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dirty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66614" y="1407226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dirty="0" smtClean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3</a:t>
            </a:r>
            <a:endParaRPr lang="en-US" dirty="0">
              <a:solidFill>
                <a:schemeClr val="bg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66486" y="1407226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dirty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21559" y="1407226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dirty="0" smtClean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5</a:t>
            </a:r>
            <a:endParaRPr lang="en-US" dirty="0">
              <a:solidFill>
                <a:schemeClr val="bg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04469" y="1407226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dirty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67415" y="1407226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dirty="0" smtClean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7</a:t>
            </a:r>
            <a:endParaRPr lang="en-US" dirty="0">
              <a:solidFill>
                <a:schemeClr val="bg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4DBC7FC8-25FB-FC45-8177-2B991DA6778C}" type="slidenum">
              <a:rPr lang="en-US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pPr algn="r" rtl="1"/>
              <a:t>10</a:t>
            </a:fld>
            <a:endParaRPr lang="en-US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9089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أوامر البرمجة: علامات التبويب الملونة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EV3Lessons.com 2015 (Last edit: 2/26/2015)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062653"/>
            <a:ext cx="2691116" cy="923330"/>
          </a:xfrm>
          <a:prstGeom prst="rect">
            <a:avLst/>
          </a:prstGeom>
          <a:solidFill>
            <a:srgbClr val="00B90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أوامر الفعل</a:t>
            </a:r>
          </a:p>
          <a:p>
            <a:pPr algn="ctr" rtl="1"/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التحرك، المحرك الكبير والمتوسط، الشاشة، ..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4807" y="1062653"/>
            <a:ext cx="2691116" cy="92333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أوامر سير تسلسل البرنامج</a:t>
            </a:r>
          </a:p>
          <a:p>
            <a:pPr algn="ctr" rtl="1"/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البدء، الإنتظار، التكرار، أداة الشرط، ...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04156" y="1062653"/>
            <a:ext cx="2691116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أوامر الحساسات</a:t>
            </a:r>
          </a:p>
          <a:p>
            <a:pPr algn="ctr" rtl="1"/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أزرار اللبنة، الزاوية، الألوان، المسافة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4459" y="4770009"/>
            <a:ext cx="2691116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العمليات على البيانات</a:t>
            </a:r>
          </a:p>
          <a:p>
            <a:pPr algn="ctr" rtl="1"/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المتغيرات، المصفوفات، المنطق، الرياضيات، المقارنة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212" y="2500884"/>
            <a:ext cx="7395649" cy="17638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23807" y="4770009"/>
            <a:ext cx="2691116" cy="92333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الأوامر المتقدمة</a:t>
            </a:r>
          </a:p>
          <a:p>
            <a:pPr algn="ctr" rtl="1"/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تسجيل البيانات، الاتصال</a:t>
            </a:r>
          </a:p>
          <a:p>
            <a:pPr algn="ctr" rtl="1"/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67323" y="4770009"/>
            <a:ext cx="2691116" cy="923330"/>
          </a:xfrm>
          <a:prstGeom prst="rect">
            <a:avLst/>
          </a:prstGeom>
          <a:solidFill>
            <a:srgbClr val="6BD7FF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الأوامر الخاصة</a:t>
            </a:r>
            <a:endParaRPr lang="en-US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ctr" rtl="1"/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أوامر مخصصة يبنيها المستخدم</a:t>
            </a:r>
          </a:p>
          <a:p>
            <a:pPr algn="ctr" rtl="1"/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05906" y="161189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1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11651" y="1643269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84376" y="1643269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3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71196" y="5317911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06770" y="5308183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5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446191" y="5324007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670048" y="2599232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1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33143" y="2683992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85260" y="2683992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3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78835" y="2683992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54891" y="2683992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5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25229" y="2683992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6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4DBC7FC8-25FB-FC45-8177-2B991DA6778C}" type="slidenum">
              <a:rPr lang="en-US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pPr algn="r" rtl="1"/>
              <a:t>11</a:t>
            </a:fld>
            <a:endParaRPr lang="en-US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9914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65" y="439032"/>
            <a:ext cx="8245475" cy="1371600"/>
          </a:xfrm>
        </p:spPr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832"/>
            <a:ext cx="8245474" cy="4963057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 smtClean="0"/>
              <a:t>This tutorial was created by Sanjay Seshan and Arvind Seshan from Droids Robotics.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More lessons are available at www.ev3lessons.com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Author’s Email: </a:t>
            </a:r>
            <a:r>
              <a:rPr lang="en-US" sz="1800" dirty="0" smtClean="0">
                <a:hlinkClick r:id="rId2"/>
              </a:rPr>
              <a:t>team@droidsrobotics.org</a:t>
            </a:r>
            <a:endParaRPr lang="en-US" sz="1800" dirty="0" smtClean="0"/>
          </a:p>
          <a:p>
            <a:pPr marL="342900" indent="-342900" algn="r" rtl="1">
              <a:buFont typeface="Arial"/>
              <a:buChar char="•"/>
            </a:pPr>
            <a:r>
              <a:rPr lang="ar-SA" sz="1800" b="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قام بتعريب هذا العمل الأستاذ عبد الملك حلواني، البريد الإلكتروني: </a:t>
            </a:r>
            <a:r>
              <a:rPr lang="en-US" sz="1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ahalawani@live.com</a:t>
            </a:r>
            <a:r>
              <a:rPr lang="en-US" sz="1800" b="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en-US" sz="1800" b="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endParaRPr lang="en-US" sz="18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EV3Lessons.com 2015 (Last edit: 2/26/2015)</a:t>
            </a:r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1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48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أهداف الدرس</a:t>
            </a:r>
            <a:endParaRPr lang="en-US" sz="48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r" rtl="1">
              <a:buFont typeface="+mj-lt"/>
              <a:buAutoNum type="arabicPeriod"/>
            </a:pPr>
            <a:r>
              <a:rPr lang="ar-SA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تعلم كيف تعمل لبنة الإي في ثري الذكية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SA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تعرف على المكونات الأساسية لبرنامج الإي في ثري</a:t>
            </a:r>
            <a:endParaRPr lang="en-US" sz="3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EV3Lessons.com 2015 (Last edit: 2/26/2015)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3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4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أزرار (كباسات) اللبنة الذكية</a:t>
            </a:r>
            <a:endParaRPr lang="en-US" sz="40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69913" indent="-569913"/>
            <a:r>
              <a:rPr lang="en-US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1 = </a:t>
            </a:r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رجوع</a:t>
            </a:r>
            <a:r>
              <a:rPr lang="en-US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en-US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b="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تراجع</a:t>
            </a:r>
            <a:r>
              <a:rPr lang="en-US" b="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en-US" b="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b="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إيقاف البرنامج</a:t>
            </a:r>
            <a:r>
              <a:rPr lang="en-US" b="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en-US" b="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b="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إطفاء الروبوت</a:t>
            </a:r>
            <a:endParaRPr lang="en-US" b="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569913" indent="-569913"/>
            <a:r>
              <a:rPr lang="en-US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2 = </a:t>
            </a:r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زر المنتصف</a:t>
            </a:r>
            <a:r>
              <a:rPr lang="en-US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en-US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b="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تحديد الخيارات</a:t>
            </a:r>
            <a:r>
              <a:rPr lang="en-US" b="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en-US" b="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b="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تشغيل البرنامج</a:t>
            </a:r>
            <a:r>
              <a:rPr lang="en-US" b="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en-US" b="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b="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تشغيل الروبوت</a:t>
            </a:r>
            <a:endParaRPr lang="en-US" b="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569913" indent="-569913"/>
            <a:r>
              <a:rPr lang="en-US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3 = </a:t>
            </a:r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شمال، يمين، أعلى، أسفل</a:t>
            </a:r>
            <a:r>
              <a:rPr lang="en-US" b="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br>
              <a:rPr lang="en-US" b="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b="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تصفح القائمة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EV3Lessons.com 2015 (Last edit: 2/26/2015)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673" r="16884"/>
          <a:stretch/>
        </p:blipFill>
        <p:spPr>
          <a:xfrm>
            <a:off x="4444677" y="1063997"/>
            <a:ext cx="3670828" cy="552481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039949" y="3625479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6068228" y="4412397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271226" y="4412397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074838" y="3850386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809279" y="4412397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068228" y="4961691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0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4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شاشة اللبنة الذكية</a:t>
            </a:r>
            <a:endParaRPr lang="en-US" sz="40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3232" y="1002742"/>
            <a:ext cx="4423330" cy="48936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 rtl="1" eaLnBrk="1" hangingPunct="1"/>
            <a:r>
              <a:rPr lang="ar-SA" sz="2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علامات تبويب الشاشة</a:t>
            </a:r>
          </a:p>
          <a:p>
            <a:pPr algn="r" rtl="1" eaLnBrk="1" hangingPunct="1"/>
            <a:endParaRPr lang="ar-SA" sz="24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457200" indent="-457200" algn="r" rtl="1" eaLnBrk="1" hangingPunct="1">
              <a:buAutoNum type="arabicPeriod"/>
            </a:pPr>
            <a:r>
              <a:rPr lang="ar-SA" sz="2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تشغيل الأخير</a:t>
            </a:r>
          </a:p>
          <a:p>
            <a:pPr algn="r" rtl="1" eaLnBrk="1" hangingPunct="1"/>
            <a:r>
              <a:rPr lang="ar-SA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البرامج التي تم تشغيلها مؤخرا</a:t>
            </a:r>
            <a:endParaRPr lang="en-US" sz="24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 eaLnBrk="1" hangingPunct="1"/>
            <a:endParaRPr lang="ar-SA" sz="24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 eaLnBrk="1" hangingPunct="1"/>
            <a:r>
              <a:rPr lang="ar-SA" sz="2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2. تصفح الملفات</a:t>
            </a:r>
          </a:p>
          <a:p>
            <a:pPr algn="r" rtl="1" eaLnBrk="1" hangingPunct="1"/>
            <a:r>
              <a:rPr lang="ar-SA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جميع البرامج مرتبة حسب اسم المشروع</a:t>
            </a:r>
          </a:p>
          <a:p>
            <a:pPr algn="r" rtl="1" eaLnBrk="1" hangingPunct="1"/>
            <a:endParaRPr lang="ar-SA" sz="24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 eaLnBrk="1" hangingPunct="1"/>
            <a:r>
              <a:rPr lang="ar-SA" sz="2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3. تطبيقات اللبنة</a:t>
            </a:r>
          </a:p>
          <a:p>
            <a:pPr algn="r" rtl="1" eaLnBrk="1" hangingPunct="1"/>
            <a:r>
              <a:rPr lang="ar-SA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قراءة المداخل (</a:t>
            </a:r>
            <a:r>
              <a:rPr lang="en-US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Port View</a:t>
            </a:r>
            <a:r>
              <a:rPr lang="ar-SA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) </a:t>
            </a:r>
            <a:endParaRPr lang="ar-SA" sz="24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 eaLnBrk="1" hangingPunct="1"/>
            <a:endParaRPr lang="en-US" sz="24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452438" indent="-452438" algn="r" rtl="1" eaLnBrk="1" hangingPunct="1"/>
            <a:r>
              <a:rPr lang="ar-SA" sz="2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4. الإعدادات</a:t>
            </a:r>
          </a:p>
          <a:p>
            <a:pPr marL="452438" indent="-452438" algn="r" rtl="1" eaLnBrk="1" hangingPunct="1"/>
            <a:r>
              <a:rPr lang="ar-SA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البلوتوث، الواي فاي، مستوى الصوت</a:t>
            </a:r>
            <a:endParaRPr lang="en-US" sz="24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EV3Lessons.com 2015 (Last edit: 2/26/2015)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193265" y="1002742"/>
            <a:ext cx="4084673" cy="2864860"/>
            <a:chOff x="204807" y="1706645"/>
            <a:chExt cx="4084673" cy="2864860"/>
          </a:xfrm>
        </p:grpSpPr>
        <p:pic>
          <p:nvPicPr>
            <p:cNvPr id="26" name="Picture 25" descr="Screen Shot 2014-09-13 at 5.26.20 P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2"/>
            <a:stretch/>
          </p:blipFill>
          <p:spPr>
            <a:xfrm>
              <a:off x="204807" y="1706645"/>
              <a:ext cx="4084673" cy="2864860"/>
            </a:xfrm>
            <a:prstGeom prst="rect">
              <a:avLst/>
            </a:prstGeom>
          </p:spPr>
        </p:pic>
        <p:sp>
          <p:nvSpPr>
            <p:cNvPr id="20" name="Oval 19"/>
            <p:cNvSpPr/>
            <p:nvPr/>
          </p:nvSpPr>
          <p:spPr>
            <a:xfrm>
              <a:off x="1132395" y="2567599"/>
              <a:ext cx="444219" cy="45926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1685219" y="2565114"/>
              <a:ext cx="444219" cy="45926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2281838" y="2567599"/>
              <a:ext cx="444219" cy="45926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3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2834663" y="2565114"/>
              <a:ext cx="444219" cy="45926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4</a:t>
              </a:r>
              <a:endParaRPr lang="en-US" sz="1600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7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48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المنافذ، الحساسات، المحركات</a:t>
            </a:r>
            <a:endParaRPr lang="en-US" sz="48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12667" y="6079067"/>
            <a:ext cx="613833" cy="6434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199" y="6492875"/>
            <a:ext cx="3429000" cy="283845"/>
          </a:xfrm>
        </p:spPr>
        <p:txBody>
          <a:bodyPr/>
          <a:lstStyle/>
          <a:p>
            <a:r>
              <a:rPr lang="en-US" dirty="0" smtClean="0"/>
              <a:t>Copyright © EV3Lessons.com 2015 (Last edit: 2/26/2015)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00" y="1504445"/>
            <a:ext cx="9029700" cy="508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60709" y="6029571"/>
            <a:ext cx="3465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dirty="0" smtClean="0"/>
              <a:t>المنافذ 1، 2، 3، 4 = حساسات</a:t>
            </a: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271713" y="1363173"/>
            <a:ext cx="34657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المنافذ (</a:t>
            </a:r>
            <a:r>
              <a:rPr lang="en-US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A, B, C, D</a:t>
            </a:r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) = للمحركات</a:t>
            </a:r>
            <a:endParaRPr lang="en-US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/>
            <a:endParaRPr lang="ar-SA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/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الوضع الافتراضي يعتبر أن المحرك الأيمن مرتبط بالمنفذ (</a:t>
            </a:r>
            <a:r>
              <a:rPr lang="en-US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C</a:t>
            </a:r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) والمحرك الأيسر مرتبط بالمنفذ (</a:t>
            </a:r>
            <a:r>
              <a:rPr lang="en-US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B</a:t>
            </a:r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)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081900" y="4724032"/>
            <a:ext cx="1199001" cy="1371767"/>
            <a:chOff x="6507213" y="1384746"/>
            <a:chExt cx="1199001" cy="1371767"/>
          </a:xfrm>
        </p:grpSpPr>
        <p:grpSp>
          <p:nvGrpSpPr>
            <p:cNvPr id="21" name="Group 20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6451830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081899" y="5093364"/>
            <a:ext cx="1318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الوضع الافتراضي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346960" y="5302229"/>
            <a:ext cx="579120" cy="437466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000" dirty="0" smtClean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الأمام</a:t>
            </a:r>
            <a:endParaRPr lang="en-US" sz="1000" dirty="0">
              <a:solidFill>
                <a:schemeClr val="tx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5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4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برنامج الإي في ثري</a:t>
            </a:r>
            <a:endParaRPr lang="en-US" sz="40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64" y="1141084"/>
            <a:ext cx="8341410" cy="50667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8497" y="2336466"/>
            <a:ext cx="2592729" cy="369332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فتح مشروع جديد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1826265"/>
            <a:ext cx="2592729" cy="369332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فتح مشروع موجود مسبقا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806922" y="1826265"/>
            <a:ext cx="462986" cy="4624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1"/>
          </p:cNvCxnSpPr>
          <p:nvPr/>
        </p:nvCxnSpPr>
        <p:spPr>
          <a:xfrm flipH="1" flipV="1">
            <a:off x="608497" y="1516175"/>
            <a:ext cx="3277703" cy="4947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1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841" y="104979"/>
            <a:ext cx="8009521" cy="1371600"/>
          </a:xfrm>
        </p:spPr>
        <p:txBody>
          <a:bodyPr>
            <a:normAutofit/>
          </a:bodyPr>
          <a:lstStyle/>
          <a:p>
            <a:pPr algn="r" rtl="1"/>
            <a:r>
              <a:rPr lang="ar-SA" sz="4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برنامج الإي في ثري: انشاء برنامج جديد</a:t>
            </a:r>
            <a:endParaRPr lang="en-US" sz="40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3" name="Picture 2" descr="Screen Shot 2014-08-07 at 10.42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033" y="1283089"/>
            <a:ext cx="3822700" cy="1092200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15" idx="3"/>
          </p:cNvCxnSpPr>
          <p:nvPr/>
        </p:nvCxnSpPr>
        <p:spPr>
          <a:xfrm flipV="1">
            <a:off x="1813679" y="1739048"/>
            <a:ext cx="1186319" cy="18466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47426" y="1739048"/>
            <a:ext cx="1666253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dirty="0" smtClean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المشاريع المفتوحة</a:t>
            </a:r>
            <a:endParaRPr lang="en-US" dirty="0">
              <a:solidFill>
                <a:schemeClr val="tx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cxnSp>
        <p:nvCxnSpPr>
          <p:cNvPr id="16" name="Straight Arrow Connector 15"/>
          <p:cNvCxnSpPr>
            <a:stCxn id="17" idx="1"/>
          </p:cNvCxnSpPr>
          <p:nvPr/>
        </p:nvCxnSpPr>
        <p:spPr>
          <a:xfrm flipH="1">
            <a:off x="3799841" y="1615508"/>
            <a:ext cx="2629490" cy="51692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29331" y="1430842"/>
            <a:ext cx="1526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البرامج المفتوحة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241800" y="1246178"/>
            <a:ext cx="2324671" cy="49287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523339" y="1061511"/>
            <a:ext cx="1424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أنشىء مشروع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4445000" y="2167771"/>
            <a:ext cx="2237592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566470" y="1983103"/>
            <a:ext cx="1424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إنشاء برنامج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971389" y="2202017"/>
            <a:ext cx="576059" cy="46359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49779" y="2679393"/>
            <a:ext cx="2125854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dirty="0" smtClean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خصائص المشروع</a:t>
            </a:r>
            <a:endParaRPr lang="en-US" dirty="0">
              <a:solidFill>
                <a:schemeClr val="tx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31" name="Picture 30" descr="Screen Shot 2014-08-07 at 10.49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054" y="2395609"/>
            <a:ext cx="6453949" cy="4036258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 flipV="1">
            <a:off x="2123789" y="5010819"/>
            <a:ext cx="576059" cy="46359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96355" y="5289745"/>
            <a:ext cx="2125854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dirty="0" smtClean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قائمة البرامج</a:t>
            </a:r>
            <a:endParaRPr lang="en-US" dirty="0">
              <a:solidFill>
                <a:schemeClr val="tx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r>
              <a:rPr lang="en-US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Copyright © EV3Lessons.com 2015 (Last edit: 2/26/2015)</a:t>
            </a:r>
            <a:endParaRPr lang="en-US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4DBC7FC8-25FB-FC45-8177-2B991DA6778C}" type="slidenum">
              <a:rPr lang="en-US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pPr algn="r" rtl="1"/>
              <a:t>7</a:t>
            </a:fld>
            <a:endParaRPr lang="en-US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2935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742227"/>
          </a:xfrm>
        </p:spPr>
        <p:txBody>
          <a:bodyPr>
            <a:normAutofit/>
          </a:bodyPr>
          <a:lstStyle/>
          <a:p>
            <a:pPr algn="r" rtl="1"/>
            <a:r>
              <a:rPr lang="ar-SA" sz="4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المشروع والبرنامج</a:t>
            </a:r>
            <a:endParaRPr lang="en-US" sz="40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85158"/>
            <a:ext cx="8245474" cy="5374821"/>
          </a:xfrm>
        </p:spPr>
        <p:txBody>
          <a:bodyPr>
            <a:normAutofit fontScale="85000" lnSpcReduction="20000"/>
          </a:bodyPr>
          <a:lstStyle/>
          <a:p>
            <a:pPr marL="342900" lvl="0" indent="-342900" algn="r" rtl="1">
              <a:buFont typeface="Arial" pitchFamily="34" charset="0"/>
              <a:buChar char="•"/>
            </a:pPr>
            <a:r>
              <a:rPr lang="ar-SA" sz="2600" b="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نبدأ بإنشاء ملف مشروع بإمتداد (</a:t>
            </a:r>
            <a:r>
              <a:rPr lang="en-US" sz="2600" b="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.ev3</a:t>
            </a:r>
            <a:r>
              <a:rPr lang="ar-SA" sz="2600" b="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). بالإمكان تغيير اسم المشروع عن طريق خيار حفظ المشروع باسم (</a:t>
            </a:r>
            <a:r>
              <a:rPr lang="en-US" sz="2600" b="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Save Project </a:t>
            </a:r>
            <a:r>
              <a:rPr lang="en-US" sz="2600" b="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As</a:t>
            </a:r>
            <a:r>
              <a:rPr lang="ar-SA" sz="2600" b="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) من قائمة ملف (</a:t>
            </a:r>
            <a:r>
              <a:rPr lang="en-US" sz="2600" b="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File</a:t>
            </a:r>
            <a:r>
              <a:rPr lang="ar-SA" sz="2600" b="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)</a:t>
            </a:r>
            <a:endParaRPr lang="en-US" sz="2600" b="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342900" lvl="0" indent="-342900" algn="r" rtl="1">
              <a:buFont typeface="Arial" pitchFamily="34" charset="0"/>
              <a:buChar char="•"/>
            </a:pPr>
            <a:r>
              <a:rPr lang="ar-SA" sz="2600" b="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بالإمكان إضافة عدة برامج داخل ملف المشروع. لتغيير اسم البرنامج يتم الضغط مرتين على الاسم ومن ثم طباعة الاسم الجديد </a:t>
            </a:r>
            <a:endParaRPr lang="en-US" sz="2600" b="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342900" lvl="0" indent="-342900" algn="r" rtl="1">
              <a:buFont typeface="Arial" pitchFamily="34" charset="0"/>
              <a:buChar char="•"/>
            </a:pPr>
            <a:r>
              <a:rPr lang="ar-SA" sz="2600" b="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تظهر نجمة (*) بجانب اسم المشروع عند وجود تحديثات على الملف ولم يتم حفظها</a:t>
            </a:r>
          </a:p>
          <a:p>
            <a:pPr marL="342900" lvl="0" indent="-342900" algn="r" rtl="1">
              <a:buFont typeface="Arial" pitchFamily="34" charset="0"/>
              <a:buChar char="•"/>
            </a:pPr>
            <a:r>
              <a:rPr lang="ar-SA" sz="2600" b="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تظهر اشارة (</a:t>
            </a:r>
            <a:r>
              <a:rPr lang="en-US" sz="2600" b="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x</a:t>
            </a:r>
            <a:r>
              <a:rPr lang="ar-SA" sz="2600" b="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) بجانب اسماء المشاريع والاسماء وتستخدم لإغلاق الملفات ولا تحذفها</a:t>
            </a:r>
          </a:p>
          <a:p>
            <a:pPr marL="342900" lvl="0" indent="-342900" algn="r" rtl="1">
              <a:buFont typeface="Arial" pitchFamily="34" charset="0"/>
              <a:buChar char="•"/>
            </a:pPr>
            <a:r>
              <a:rPr lang="ar-SA" sz="2600" b="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فيما يلي تفصيل امتدادات الملفات المستخدمة مع روبوت الإي في ثري:</a:t>
            </a:r>
          </a:p>
          <a:p>
            <a:pPr marL="342900" lvl="0" indent="-342900" algn="r" rtl="1">
              <a:buFont typeface="Arial" pitchFamily="34" charset="0"/>
              <a:buChar char="•"/>
            </a:pPr>
            <a:r>
              <a:rPr lang="ar-SA" sz="2600" b="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البرامج (</a:t>
            </a:r>
            <a:r>
              <a:rPr lang="en-US" sz="2600" b="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.ev3p</a:t>
            </a:r>
            <a:r>
              <a:rPr lang="ar-SA" sz="2600" b="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)</a:t>
            </a:r>
          </a:p>
          <a:p>
            <a:pPr marL="342900" lvl="0" indent="-342900" algn="r" rtl="1">
              <a:buFont typeface="Arial" pitchFamily="34" charset="0"/>
              <a:buChar char="•"/>
            </a:pPr>
            <a:r>
              <a:rPr lang="ar-SA" sz="2600" b="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الصور (</a:t>
            </a:r>
            <a:r>
              <a:rPr lang="en-US" sz="2600" b="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  <a:r>
              <a:rPr lang="en-US" sz="2600" b="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rgf</a:t>
            </a:r>
            <a:r>
              <a:rPr lang="ar-SA" sz="2600" b="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)</a:t>
            </a:r>
          </a:p>
          <a:p>
            <a:pPr marL="342900" lvl="0" indent="-342900" algn="r" rtl="1">
              <a:buFont typeface="Arial" pitchFamily="34" charset="0"/>
              <a:buChar char="•"/>
            </a:pPr>
            <a:r>
              <a:rPr lang="ar-SA" sz="2600" b="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الأصوات (</a:t>
            </a:r>
            <a:r>
              <a:rPr lang="en-US" sz="2600" b="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  <a:r>
              <a:rPr lang="en-US" sz="2600" b="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rsf</a:t>
            </a:r>
            <a:r>
              <a:rPr lang="ar-SA" sz="2600" b="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)</a:t>
            </a:r>
          </a:p>
          <a:p>
            <a:pPr marL="342900" lvl="0" indent="-342900" algn="r" rtl="1">
              <a:buFont typeface="Arial" pitchFamily="34" charset="0"/>
              <a:buChar char="•"/>
            </a:pPr>
            <a:r>
              <a:rPr lang="ar-SA" sz="2600" b="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النصوص (</a:t>
            </a:r>
            <a:r>
              <a:rPr lang="en-US" sz="2600" b="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.rtf</a:t>
            </a:r>
            <a:r>
              <a:rPr lang="ar-SA" sz="2600" b="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)</a:t>
            </a:r>
          </a:p>
          <a:p>
            <a:pPr marL="342900" lvl="0" indent="-342900" algn="r" rtl="1">
              <a:buFont typeface="Arial" pitchFamily="34" charset="0"/>
              <a:buChar char="•"/>
            </a:pPr>
            <a:r>
              <a:rPr lang="ar-SA" sz="2600" b="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المشاريع (</a:t>
            </a:r>
            <a:r>
              <a:rPr lang="en-US" sz="2600" b="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.ev3</a:t>
            </a:r>
            <a:r>
              <a:rPr lang="ar-SA" sz="2600" b="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) : وهو نوع الملف الوحيد الذي يتم فتحه داخل البرنامج</a:t>
            </a:r>
          </a:p>
          <a:p>
            <a:pPr marL="342900" lvl="0" indent="-342900" algn="r" rtl="1">
              <a:buFont typeface="Arial" pitchFamily="34" charset="0"/>
              <a:buChar char="•"/>
            </a:pPr>
            <a:r>
              <a:rPr lang="ar-SA" sz="2600" b="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ملف الاستيراد (</a:t>
            </a:r>
            <a:r>
              <a:rPr lang="en-US" sz="2600" b="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.ev3s</a:t>
            </a:r>
            <a:r>
              <a:rPr lang="ar-SA" sz="2600" b="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): ويمكن استيراده من مشروع الإي في ثري</a:t>
            </a:r>
            <a:endParaRPr lang="en-US" sz="2600" b="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r>
              <a:rPr lang="en-US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Copyright © EV3Lessons.com 2015 (Last edit: 2/26/2015)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4DBC7FC8-25FB-FC45-8177-2B991DA6778C}" type="slidenum">
              <a:rPr lang="en-US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pPr algn="r" rtl="1"/>
              <a:t>8</a:t>
            </a:fld>
            <a:endParaRPr lang="en-US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932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برنامج الإي في ثري: نافذة البرمجة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336048" y="1674412"/>
            <a:ext cx="6358775" cy="4324537"/>
            <a:chOff x="1336048" y="1674412"/>
            <a:chExt cx="6358775" cy="432453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6048" y="1674412"/>
              <a:ext cx="6358775" cy="342688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41991" y="4283431"/>
              <a:ext cx="2286560" cy="92097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350645" y="5370823"/>
              <a:ext cx="4005944" cy="461665"/>
            </a:xfrm>
            <a:prstGeom prst="rect">
              <a:avLst/>
            </a:prstGeom>
            <a:solidFill>
              <a:srgbClr val="F5C201"/>
            </a:solidFill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SA" sz="2400" dirty="0" smtClean="0"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أوامر البرمجة مجمعة في 6 أبواب ملونة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57651" y="2430377"/>
              <a:ext cx="2069821" cy="830997"/>
            </a:xfrm>
            <a:prstGeom prst="rect">
              <a:avLst/>
            </a:prstGeom>
            <a:solidFill>
              <a:srgbClr val="FF6600"/>
            </a:solidFill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SA" sz="2400" dirty="0" smtClean="0"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مساحة البرمجة أو</a:t>
              </a:r>
              <a:endParaRPr lang="en-US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  <a:p>
              <a:pPr algn="r" rtl="1"/>
              <a:r>
                <a:rPr lang="ar-SA" sz="2400" dirty="0" smtClean="0"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اللوحة</a:t>
              </a:r>
              <a:endParaRPr lang="en-US" sz="2400" dirty="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94903" y="5167952"/>
              <a:ext cx="2286560" cy="830997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SA" sz="2400" dirty="0" smtClean="0"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حالة اللبنة الذكية، وتنزيل المشاريع</a:t>
              </a:r>
              <a:endParaRPr lang="en-US" sz="2400" dirty="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4DBC7FC8-25FB-FC45-8177-2B991DA6778C}" type="slidenum">
              <a:rPr lang="en-US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pPr algn="r" rtl="1"/>
              <a:t>9</a:t>
            </a:fld>
            <a:endParaRPr lang="en-US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1507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6290</TotalTime>
  <Words>642</Words>
  <Application>Microsoft Office PowerPoint</Application>
  <PresentationFormat>On-screen Show (4:3)</PresentationFormat>
  <Paragraphs>144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ＭＳ Ｐゴシック</vt:lpstr>
      <vt:lpstr>Arial</vt:lpstr>
      <vt:lpstr>Arial Black</vt:lpstr>
      <vt:lpstr>Calibri</vt:lpstr>
      <vt:lpstr>Calibri Light</vt:lpstr>
      <vt:lpstr>Helvetica Neue</vt:lpstr>
      <vt:lpstr>Simplified Arabic</vt:lpstr>
      <vt:lpstr>Times New Roman</vt:lpstr>
      <vt:lpstr>Essential</vt:lpstr>
      <vt:lpstr>Custom Design</vt:lpstr>
      <vt:lpstr>BEGINNER EV3 PROGRAMMING Lesson</vt:lpstr>
      <vt:lpstr>أهداف الدرس</vt:lpstr>
      <vt:lpstr>أزرار (كباسات) اللبنة الذكية</vt:lpstr>
      <vt:lpstr>شاشة اللبنة الذكية</vt:lpstr>
      <vt:lpstr>المنافذ، الحساسات، المحركات</vt:lpstr>
      <vt:lpstr>برنامج الإي في ثري</vt:lpstr>
      <vt:lpstr>برنامج الإي في ثري: انشاء برنامج جديد</vt:lpstr>
      <vt:lpstr>المشروع والبرنامج</vt:lpstr>
      <vt:lpstr>برنامج الإي في ثري: نافذة البرمجة</vt:lpstr>
      <vt:lpstr>رموز مهمة</vt:lpstr>
      <vt:lpstr>أوامر البرمجة: علامات التبويب الملونة</vt:lpstr>
      <vt:lpstr>CREDITS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EV3 PROGRAMMING Lesson</dc:title>
  <dc:creator>Sanjay Seshan</dc:creator>
  <cp:lastModifiedBy>Sanjay Seshan</cp:lastModifiedBy>
  <cp:revision>18</cp:revision>
  <dcterms:created xsi:type="dcterms:W3CDTF">2014-08-07T02:19:13Z</dcterms:created>
  <dcterms:modified xsi:type="dcterms:W3CDTF">2015-05-09T12:07:49Z</dcterms:modified>
</cp:coreProperties>
</file>