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5" r:id="rId3"/>
    <p:sldId id="282" r:id="rId4"/>
    <p:sldId id="285" r:id="rId5"/>
    <p:sldId id="283" r:id="rId6"/>
    <p:sldId id="286" r:id="rId7"/>
    <p:sldId id="284" r:id="rId8"/>
    <p:sldId id="287" r:id="rId9"/>
    <p:sldId id="276" r:id="rId10"/>
    <p:sldId id="279" r:id="rId11"/>
    <p:sldId id="278" r:id="rId12"/>
    <p:sldId id="277" r:id="rId13"/>
    <p:sldId id="280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E053-34C8-0F42-A2D4-D307AD98153C}" type="datetime1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9C0B-C514-FC4C-988E-1DEF50321238}" type="datetime1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8C9-2553-5B4A-83E7-2DC6296BDD83}" type="datetime1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10DD-ED5D-AB45-B424-E69D9566BE05}" type="datetime1">
              <a:rPr lang="en-US" smtClean="0"/>
              <a:t>8/2/2015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5957-99F1-784B-A97E-AF9A8CCFF742}" type="datetime1">
              <a:rPr lang="en-US" smtClean="0"/>
              <a:t>8/2/2015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9A6B-B270-704B-B37B-5B92A143FE0D}" type="datetime1">
              <a:rPr lang="en-US" smtClean="0"/>
              <a:t>8/2/2015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EA2E-0E4C-8A49-9E20-19AA506BA14B}" type="datetime1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  <a:noFill/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44A6-5343-2644-B0F8-02E106FDBC9A}" type="datetime1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1D86-48FE-0746-A035-144633167862}" type="datetime1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54DE-D49D-1B4B-B6AB-51FC2F01A25B}" type="datetime1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4B2-2057-5741-9D04-302E23563DE8}" type="datetime1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5C7A-2434-7B44-8634-D7DEB66DA809}" type="datetime1">
              <a:rPr lang="en-US" smtClean="0"/>
              <a:t>8/2/2015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6053-E31C-564C-89BD-D63EFF6ED3B9}" type="datetime1">
              <a:rPr lang="en-US" smtClean="0"/>
              <a:t>8/2/2015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C38F-60EB-7749-9A0E-524D07A8B66C}" type="datetime1">
              <a:rPr lang="en-US" smtClean="0"/>
              <a:t>8/2/2015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9F4-009A-0D42-85EF-D4219A15C023}" type="datetime1">
              <a:rPr lang="en-US" smtClean="0"/>
              <a:t>8/2/2015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C503-5921-8048-8F4F-2EFC51331576}" type="datetime1">
              <a:rPr lang="en-US" smtClean="0"/>
              <a:t>8/2/2015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58D82B4-586E-7246-865D-DA6FED6D583D}" type="datetime1">
              <a:rPr lang="en-US" smtClean="0"/>
              <a:t>8/2/2015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p9holZ0dY" TargetMode="External"/><Relationship Id="rId2" Type="http://schemas.openxmlformats.org/officeDocument/2006/relationships/hyperlink" Target="https://www.youtube.com/watch?v=ln8oOzKVFO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397" y="5252598"/>
            <a:ext cx="3749229" cy="4840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Droids Robotics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BEGINNER PROGRAMMING LESSON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EV3Lessons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159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0336693_833816003373094_6398606143353343077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98" y="5196601"/>
            <a:ext cx="1240431" cy="1240431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749568" y="3389138"/>
            <a:ext cx="818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كيفية التقاط وتحريك جسم ما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2101140" y="5845195"/>
            <a:ext cx="380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تعريب : أ.</a:t>
            </a: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عبد الملك حلواني</a:t>
            </a:r>
            <a:endParaRPr lang="en-US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نصائح حول المرفقات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/>
              <a:t>تقليل الأخطاء والوقت الضائع عبر تجنب إضافة أو إزالة المرفقات. تصميم مرفقات تبقى طيلة فترة الجولة. </a:t>
            </a:r>
          </a:p>
          <a:p>
            <a:pPr lvl="1" algn="r" rtl="1"/>
            <a:r>
              <a:rPr lang="ar-SA" dirty="0" smtClean="0"/>
              <a:t>انظر المثال التالي: </a:t>
            </a:r>
            <a:r>
              <a:rPr lang="en-US" dirty="0" smtClean="0">
                <a:hlinkClick r:id="rId2"/>
              </a:rPr>
              <a:t>FLL </a:t>
            </a:r>
            <a:r>
              <a:rPr lang="en-US" dirty="0">
                <a:hlinkClick r:id="rId2"/>
              </a:rPr>
              <a:t>Food Factor Table Run Droids </a:t>
            </a:r>
            <a:r>
              <a:rPr lang="en-US" dirty="0" smtClean="0">
                <a:hlinkClick r:id="rId2"/>
              </a:rPr>
              <a:t>Robotics</a:t>
            </a:r>
            <a:endParaRPr lang="en-US" dirty="0"/>
          </a:p>
          <a:p>
            <a:pPr algn="r" rtl="1"/>
            <a:r>
              <a:rPr lang="ar-SA" dirty="0" smtClean="0"/>
              <a:t>إزالة المرفقات أسهل وأقل عرضة للأخطاء من اضافتها</a:t>
            </a:r>
          </a:p>
          <a:p>
            <a:pPr lvl="1" algn="r" rtl="1"/>
            <a:r>
              <a:rPr lang="ar-SA" dirty="0" smtClean="0"/>
              <a:t>انظر المثال التالي لإضافة مرفقات معقدة : </a:t>
            </a:r>
            <a:r>
              <a:rPr lang="en-US" dirty="0">
                <a:hlinkClick r:id="rId3"/>
              </a:rPr>
              <a:t>FLL Nature's Fury Table Run Droids Robotics</a:t>
            </a:r>
            <a:endParaRPr lang="en-US" dirty="0"/>
          </a:p>
          <a:p>
            <a:pPr algn="r" rtl="1"/>
            <a:r>
              <a:rPr lang="ar-SA" dirty="0" smtClean="0"/>
              <a:t>تقليل مساحة وتعقيد المرفقات عن طريق بناء مرفقات تصلح لأكثر من مهمة</a:t>
            </a:r>
          </a:p>
          <a:p>
            <a:pPr lvl="1" algn="r" rtl="1"/>
            <a:r>
              <a:rPr lang="ar-SA" dirty="0" smtClean="0"/>
              <a:t>انظر مرفقة الرافعة الشوكية كيف تستخدم في أكثر من مهمة: </a:t>
            </a:r>
            <a:r>
              <a:rPr lang="en-US" dirty="0">
                <a:hlinkClick r:id="rId3"/>
              </a:rPr>
              <a:t>FLL Nature's Fury Table Run Droids </a:t>
            </a:r>
            <a:r>
              <a:rPr lang="en-US" dirty="0" smtClean="0">
                <a:hlinkClick r:id="rId3"/>
              </a:rPr>
              <a:t>Robotics</a:t>
            </a:r>
            <a:endParaRPr lang="ar-SA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/>
              <a:t>نصائح حول </a:t>
            </a:r>
            <a:r>
              <a:rPr lang="ar-SA" dirty="0" smtClean="0"/>
              <a:t>المرفقات (تتمة)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استخدم آليات موثوقة (أكثر ثباتا) وسهلة البناء لربط المحركات والروبوت</a:t>
            </a:r>
          </a:p>
          <a:p>
            <a:pPr lvl="1" algn="r" rtl="1"/>
            <a:r>
              <a:rPr lang="ar-SA" dirty="0" smtClean="0"/>
              <a:t>تجنب المثبتات صعبة التركيب\الازالة</a:t>
            </a:r>
          </a:p>
          <a:p>
            <a:pPr lvl="1" algn="r" rtl="1"/>
            <a:r>
              <a:rPr lang="ar-SA" dirty="0" smtClean="0"/>
              <a:t>الربط مباشرة مع المحرك أكثر ثباتا (تتجنب تزحلق المسننات ...) لكن تحتاج وقت أطول للتركيب والازالة</a:t>
            </a:r>
          </a:p>
          <a:p>
            <a:pPr lvl="1" algn="r" rtl="1"/>
            <a:r>
              <a:rPr lang="ar-SA" dirty="0" smtClean="0"/>
              <a:t>استخدام آلية المسننات لربط المحرك، تجعل إضافة المرفقات أسهل لكن الربط يكون أقل ثباتا</a:t>
            </a:r>
          </a:p>
          <a:p>
            <a:pPr algn="r" rtl="1"/>
            <a:r>
              <a:rPr lang="ar-SA" dirty="0" smtClean="0"/>
              <a:t>استخدم المسننات لنقل الطاقة الى المكان المرغوب وبالاتجاه المطلوب (المحور واتجاه الدوران)</a:t>
            </a:r>
            <a:endParaRPr lang="ar-SA" dirty="0"/>
          </a:p>
          <a:p>
            <a:pPr lvl="1" algn="r" rtl="1"/>
            <a:r>
              <a:rPr lang="ar-SA" dirty="0" smtClean="0"/>
              <a:t>انظر الى قطع الليجو في الحقيبة لإدراك الخيارا</a:t>
            </a:r>
            <a:r>
              <a:rPr lang="ar-SA" dirty="0" smtClean="0"/>
              <a:t>ت المتاحة</a:t>
            </a:r>
          </a:p>
          <a:p>
            <a:pPr lvl="1" algn="r" rtl="1"/>
            <a:r>
              <a:rPr lang="ar-SA" dirty="0" smtClean="0"/>
              <a:t>انظر اليوتيوب أو كتب (</a:t>
            </a:r>
            <a:r>
              <a:rPr lang="en-US" dirty="0"/>
              <a:t>Yoshihito </a:t>
            </a:r>
            <a:r>
              <a:rPr lang="en-US" dirty="0" err="1" smtClean="0"/>
              <a:t>Isogawa</a:t>
            </a:r>
            <a:r>
              <a:rPr lang="ar-SA" dirty="0" smtClean="0"/>
              <a:t>) من أجل التعل</a:t>
            </a:r>
            <a:r>
              <a:rPr lang="ar-SA" dirty="0" smtClean="0"/>
              <a:t>م عن المسننات</a:t>
            </a:r>
            <a:endParaRPr lang="ar-SA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7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dirty="0" smtClean="0"/>
              <a:t>مرفقات بتقنية (</a:t>
            </a:r>
            <a:r>
              <a:rPr lang="en-US" dirty="0"/>
              <a:t>S.N.A.P</a:t>
            </a:r>
            <a:r>
              <a:rPr lang="ar-SA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163" y="2155634"/>
            <a:ext cx="4287837" cy="3992563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A" b="1" u="sng" dirty="0" smtClean="0"/>
              <a:t>الخصائص</a:t>
            </a:r>
            <a:endParaRPr lang="ar-SA" b="1" u="sng" dirty="0" smtClean="0"/>
          </a:p>
          <a:p>
            <a:pPr algn="r" rtl="1">
              <a:buFont typeface="+mj-lt"/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سهلة التركيب والازالة (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wappable</a:t>
            </a:r>
            <a:r>
              <a:rPr lang="ar-SA" dirty="0" smtClean="0">
                <a:solidFill>
                  <a:schemeClr val="tx1"/>
                </a:solidFill>
              </a:rPr>
              <a:t>)</a:t>
            </a:r>
            <a:endParaRPr lang="ar-SA" dirty="0" smtClean="0">
              <a:solidFill>
                <a:schemeClr val="tx1"/>
              </a:solidFill>
            </a:endParaRPr>
          </a:p>
          <a:p>
            <a:pPr algn="r" rtl="1">
              <a:buFont typeface="+mj-lt"/>
              <a:buAutoNum type="arabicPeriod"/>
            </a:pPr>
            <a:r>
              <a:rPr lang="ar-SA" dirty="0" smtClean="0"/>
              <a:t>قوية، ربط ثابت مع المحرك ولا تسقط بشكل عفوي (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o Problem</a:t>
            </a:r>
            <a:r>
              <a:rPr lang="ar-SA" dirty="0" smtClean="0"/>
              <a:t>)</a:t>
            </a:r>
          </a:p>
          <a:p>
            <a:pPr algn="r" rtl="1">
              <a:buFont typeface="+mj-lt"/>
              <a:buAutoNum type="arabicPeriod"/>
            </a:pPr>
            <a:r>
              <a:rPr lang="ar-SA" dirty="0"/>
              <a:t>مرفقات تعمل بالطاقة، آليات مسننات ثابتة لزيادة أو تقليل الطاقة في المرفقة </a:t>
            </a:r>
            <a:r>
              <a:rPr lang="ar-SA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At</a:t>
            </a:r>
            <a:r>
              <a:rPr lang="en-US" dirty="0">
                <a:solidFill>
                  <a:schemeClr val="tx1"/>
                </a:solidFill>
              </a:rPr>
              <a:t>tachments </a:t>
            </a:r>
            <a:r>
              <a:rPr lang="en-US" dirty="0" smtClean="0">
                <a:solidFill>
                  <a:schemeClr val="tx1"/>
                </a:solidFill>
              </a:rPr>
              <a:t>with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ower</a:t>
            </a:r>
            <a:r>
              <a:rPr lang="ar-SA" dirty="0" smtClean="0">
                <a:solidFill>
                  <a:srgbClr val="FF0000"/>
                </a:solidFill>
              </a:rPr>
              <a:t>)</a:t>
            </a:r>
            <a:endParaRPr lang="ar-SA" dirty="0" smtClean="0">
              <a:solidFill>
                <a:srgbClr val="FF0000"/>
              </a:solidFill>
            </a:endParaRPr>
          </a:p>
          <a:p>
            <a:pPr algn="r" rtl="1">
              <a:buFont typeface="+mj-lt"/>
              <a:buAutoNum type="arabicPeriod"/>
            </a:pPr>
            <a:r>
              <a:rPr lang="ar-SA" dirty="0" smtClean="0"/>
              <a:t>آليات مسنات لنقل الطاقة الى الجانب الآخر للروبوت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260472"/>
            <a:ext cx="4365080" cy="3441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73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ماذا بعد ؟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720495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/>
              <a:t>تعلمت في هذا الدرس كيف تحرك ذراع مرتبطة بالروبوت، هل تستطيع تحريك الذراع أثناء الحركة؟</a:t>
            </a:r>
          </a:p>
          <a:p>
            <a:pPr lvl="1" algn="r" rtl="1"/>
            <a:r>
              <a:rPr lang="ar-SA" dirty="0" smtClean="0"/>
              <a:t>انظر درس (</a:t>
            </a:r>
            <a:r>
              <a:rPr lang="en-US" dirty="0"/>
              <a:t>Parallel </a:t>
            </a:r>
            <a:r>
              <a:rPr lang="en-US" dirty="0" smtClean="0"/>
              <a:t>Beams</a:t>
            </a:r>
            <a:r>
              <a:rPr lang="ar-SA" dirty="0" smtClean="0"/>
              <a:t>) في سلسلتي الدروس المتوسطة والمتقدمة</a:t>
            </a:r>
            <a:endParaRPr lang="ar-SA" dirty="0" smtClean="0"/>
          </a:p>
          <a:p>
            <a:pPr algn="r" rtl="1"/>
            <a:r>
              <a:rPr lang="ar-SA" dirty="0" smtClean="0"/>
              <a:t>الآن انظر درس (</a:t>
            </a:r>
            <a:r>
              <a:rPr lang="en-US" dirty="0"/>
              <a:t>Move </a:t>
            </a:r>
            <a:r>
              <a:rPr lang="en-US" dirty="0" smtClean="0"/>
              <a:t>Blocks</a:t>
            </a:r>
            <a:r>
              <a:rPr lang="ar-SA" dirty="0" smtClean="0"/>
              <a:t>) في سلسلة الدروس المتوسطة</a:t>
            </a:r>
          </a:p>
          <a:p>
            <a:pPr algn="r" rtl="1"/>
            <a:r>
              <a:rPr lang="ar-SA" dirty="0" smtClean="0"/>
              <a:t>يمكن تعلم العديد من الإضافات بمتابعة حلول الفرق الأخرى للمهام وكذلك باستخدام مبدأ التجربة والخطأ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r>
              <a:rPr lang="en-US" dirty="0"/>
              <a:t>This tutorial was created by Sanjay Seshan and Arvind Seshan from Droids Robotics.</a:t>
            </a:r>
          </a:p>
          <a:p>
            <a:pPr lvl="1"/>
            <a:r>
              <a:rPr lang="en-US" dirty="0" smtClean="0"/>
              <a:t>Author’s Email: team@droidsrobotics.org</a:t>
            </a:r>
          </a:p>
          <a:p>
            <a:r>
              <a:rPr lang="en-US" dirty="0" smtClean="0"/>
              <a:t>More lessons at </a:t>
            </a:r>
            <a:r>
              <a:rPr lang="en-US" dirty="0" smtClean="0">
                <a:hlinkClick r:id="rId3"/>
              </a:rPr>
              <a:t>www.ev3lessons.com</a:t>
            </a:r>
            <a:endParaRPr lang="ar-SA" dirty="0" smtClean="0"/>
          </a:p>
          <a:p>
            <a:pPr algn="r" rtl="1"/>
            <a:r>
              <a:rPr lang="ar-SA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قام بتعريب هذا العمل الأستاذ عبد الملك حلواني، البريد الإلكتروني: </a:t>
            </a:r>
            <a:r>
              <a:rPr 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ahalawani@live.com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656015"/>
            <a:ext cx="7913347" cy="615553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480" y="472912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الأهداف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720495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 smtClean="0"/>
              <a:t>أن يتعلم الطالب كيفية برمجة روبوت ليحرك يد ذات محرك</a:t>
            </a:r>
          </a:p>
          <a:p>
            <a:pPr algn="r" rtl="1"/>
            <a:r>
              <a:rPr lang="ar-SA" sz="2800" dirty="0" smtClean="0"/>
              <a:t>أن يتعلم الطالب كيفية بناء إضافة مفيدة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 smtClean="0"/>
              <a:t>أمر المحرك (</a:t>
            </a:r>
            <a:r>
              <a:rPr lang="en-US" dirty="0" smtClean="0"/>
              <a:t>Motor Block</a:t>
            </a:r>
            <a:r>
              <a:rPr lang="ar-SA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1948933"/>
            <a:ext cx="3969604" cy="4437397"/>
          </a:xfrm>
        </p:spPr>
        <p:txBody>
          <a:bodyPr>
            <a:normAutofit/>
          </a:bodyPr>
          <a:lstStyle/>
          <a:p>
            <a:pPr algn="r" rtl="1"/>
            <a:r>
              <a:rPr lang="ar-SA" sz="2000" dirty="0" smtClean="0"/>
              <a:t>بالإمكان استخدام المحرك الكبير أو المتوسط في المرفقات</a:t>
            </a:r>
          </a:p>
          <a:p>
            <a:pPr algn="r" rtl="1"/>
            <a:r>
              <a:rPr lang="ar-SA" sz="2000" dirty="0" smtClean="0"/>
              <a:t>الفرق بين أمر الحركة (</a:t>
            </a:r>
            <a:r>
              <a:rPr lang="en-US" sz="2000" dirty="0" smtClean="0"/>
              <a:t>Move Steering</a:t>
            </a:r>
            <a:r>
              <a:rPr lang="ar-SA" sz="2000" dirty="0" smtClean="0"/>
              <a:t>) وأمر المحرك (</a:t>
            </a:r>
            <a:r>
              <a:rPr lang="en-US" sz="2000" dirty="0" smtClean="0"/>
              <a:t>Motor Block</a:t>
            </a:r>
            <a:r>
              <a:rPr lang="ar-SA" sz="2000" dirty="0" smtClean="0"/>
              <a:t>)</a:t>
            </a:r>
            <a:endParaRPr lang="ar-SA" sz="2000" dirty="0" smtClean="0"/>
          </a:p>
          <a:p>
            <a:pPr marL="800100" lvl="1" indent="-342900" algn="r" rtl="1">
              <a:buFont typeface="Arial"/>
              <a:buChar char="•"/>
            </a:pPr>
            <a:r>
              <a:rPr lang="ar-SA" sz="1800" dirty="0" smtClean="0"/>
              <a:t>لحركة الروبوت نستخدم أمر (</a:t>
            </a:r>
            <a:r>
              <a:rPr lang="en-US" sz="1800" dirty="0" smtClean="0"/>
              <a:t>Move Steering</a:t>
            </a:r>
            <a:r>
              <a:rPr lang="ar-SA" sz="1800" dirty="0" smtClean="0"/>
              <a:t>) لأنه ينسق «يزامن» الدوران بين المحركين</a:t>
            </a:r>
            <a:endParaRPr lang="en-US" sz="1800" dirty="0" smtClean="0"/>
          </a:p>
          <a:p>
            <a:pPr marL="800100" lvl="1" indent="-342900" algn="r" rtl="1">
              <a:buFont typeface="Arial"/>
              <a:buChar char="•"/>
            </a:pPr>
            <a:r>
              <a:rPr lang="ar-SA" sz="1800" dirty="0" smtClean="0">
                <a:solidFill>
                  <a:srgbClr val="FF0000"/>
                </a:solidFill>
              </a:rPr>
              <a:t>لتحريك المرفقات، بالإمكان استخدام أمر (</a:t>
            </a:r>
            <a:r>
              <a:rPr lang="en-US" sz="1800" dirty="0" smtClean="0">
                <a:solidFill>
                  <a:srgbClr val="FF0000"/>
                </a:solidFill>
              </a:rPr>
              <a:t>Large Motor Block</a:t>
            </a:r>
            <a:r>
              <a:rPr lang="ar-SA" sz="1800" dirty="0" smtClean="0">
                <a:solidFill>
                  <a:srgbClr val="FF0000"/>
                </a:solidFill>
              </a:rPr>
              <a:t>) أو أمر (</a:t>
            </a:r>
            <a:r>
              <a:rPr lang="en-US" sz="1800" dirty="0" smtClean="0">
                <a:solidFill>
                  <a:srgbClr val="FF0000"/>
                </a:solidFill>
              </a:rPr>
              <a:t>Medium Motor Block</a:t>
            </a:r>
            <a:r>
              <a:rPr lang="ar-SA" sz="1800" dirty="0" smtClean="0">
                <a:solidFill>
                  <a:srgbClr val="FF0000"/>
                </a:solidFill>
              </a:rPr>
              <a:t>) </a:t>
            </a:r>
            <a:r>
              <a:rPr lang="ar-SA" sz="1800" dirty="0" smtClean="0">
                <a:solidFill>
                  <a:schemeClr val="tx1"/>
                </a:solidFill>
              </a:rPr>
              <a:t>لأننا لا نحتاج لمزامنة الحركة بين محركين</a:t>
            </a:r>
            <a:endParaRPr lang="en-US" sz="2000" dirty="0"/>
          </a:p>
          <a:p>
            <a:pPr algn="r" rtl="1"/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455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96" y="4933616"/>
            <a:ext cx="1936953" cy="1452715"/>
          </a:xfrm>
          <a:prstGeom prst="rect">
            <a:avLst/>
          </a:prstGeom>
        </p:spPr>
      </p:pic>
      <p:pic>
        <p:nvPicPr>
          <p:cNvPr id="7" name="Picture 6" descr="45502_713x380_MainProduc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146" y="2318266"/>
            <a:ext cx="2375104" cy="1807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6591" y="1948934"/>
            <a:ext cx="228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Motor Block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3123" y="4937454"/>
            <a:ext cx="228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Motor Block</a:t>
            </a:r>
            <a:endParaRPr lang="en-US" dirty="0"/>
          </a:p>
        </p:txBody>
      </p:sp>
      <p:pic>
        <p:nvPicPr>
          <p:cNvPr id="12" name="Picture 11" descr="Screen Shot 2014-08-07 at 1.45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123" y="2434312"/>
            <a:ext cx="2282486" cy="932533"/>
          </a:xfrm>
          <a:prstGeom prst="rect">
            <a:avLst/>
          </a:prstGeom>
        </p:spPr>
      </p:pic>
      <p:pic>
        <p:nvPicPr>
          <p:cNvPr id="13" name="Picture 12" descr="Screen Shot 2014-08-07 at 1.45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68" y="5316562"/>
            <a:ext cx="2551070" cy="11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استخدام المحرك متوسط الحجم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65830"/>
            <a:ext cx="5106993" cy="4796695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/>
              <a:buChar char="•"/>
            </a:pPr>
            <a:r>
              <a:rPr lang="ar-SA" dirty="0" smtClean="0"/>
              <a:t>نربط المحرك المتوسط الى المنفذ (</a:t>
            </a:r>
            <a:r>
              <a:rPr lang="en-US" dirty="0" smtClean="0"/>
              <a:t>A</a:t>
            </a:r>
            <a:r>
              <a:rPr lang="ar-SA" dirty="0" smtClean="0"/>
              <a:t>) أو المحرك الكبير الى المنفذ (</a:t>
            </a:r>
            <a:r>
              <a:rPr lang="en-US" dirty="0" smtClean="0"/>
              <a:t>D</a:t>
            </a:r>
            <a:r>
              <a:rPr lang="ar-SA" dirty="0" smtClean="0"/>
              <a:t>)</a:t>
            </a:r>
          </a:p>
          <a:p>
            <a:pPr marL="803275" lvl="1" indent="-342900" algn="r" rtl="1">
              <a:buFont typeface="Arial"/>
              <a:buChar char="•"/>
            </a:pPr>
            <a:r>
              <a:rPr lang="ar-SA" sz="2000" dirty="0" smtClean="0"/>
              <a:t>هذا هو </a:t>
            </a:r>
            <a:r>
              <a:rPr lang="ar-SA" sz="2000" dirty="0"/>
              <a:t>الترتيب</a:t>
            </a:r>
            <a:r>
              <a:rPr lang="ar-SA" sz="2000" dirty="0" smtClean="0"/>
              <a:t> الافتراضي لروبوت الليجو</a:t>
            </a:r>
            <a:endParaRPr lang="ar-SA" sz="2000" dirty="0" smtClean="0"/>
          </a:p>
          <a:p>
            <a:pPr marL="342900" indent="-342900" algn="r" rtl="1">
              <a:buFont typeface="Arial"/>
              <a:buChar char="•"/>
            </a:pPr>
            <a:r>
              <a:rPr lang="ar-SA" dirty="0" smtClean="0"/>
              <a:t>ابن إضافة تستطيع التقاط أو امساك حلقة (جسم)</a:t>
            </a:r>
          </a:p>
          <a:p>
            <a:pPr marL="803275" lvl="1" indent="-342900" algn="r" rtl="1">
              <a:buFont typeface="Arial"/>
              <a:buChar char="•"/>
            </a:pPr>
            <a:r>
              <a:rPr lang="ar-SA" dirty="0" smtClean="0"/>
              <a:t>انظر المثالين الى اليمين. كلاهما يعتمدان على تقنية (</a:t>
            </a:r>
            <a:r>
              <a:rPr lang="en-US" dirty="0" smtClean="0"/>
              <a:t>SNAP</a:t>
            </a:r>
            <a:r>
              <a:rPr lang="ar-SA" dirty="0" smtClean="0"/>
              <a:t>)</a:t>
            </a:r>
            <a:r>
              <a:rPr lang="en-US" dirty="0" smtClean="0"/>
              <a:t> </a:t>
            </a:r>
            <a:r>
              <a:rPr lang="ar-SA" dirty="0"/>
              <a:t> </a:t>
            </a:r>
            <a:r>
              <a:rPr lang="ar-SA" dirty="0" smtClean="0"/>
              <a:t>التي سيتم توضيحها في الشرائح القادمة</a:t>
            </a:r>
            <a:endParaRPr lang="ar-SA" dirty="0" smtClean="0"/>
          </a:p>
          <a:p>
            <a:pPr marL="803275" lvl="1" indent="-342900" algn="r" rtl="1">
              <a:buFont typeface="Arial"/>
              <a:buChar char="•"/>
            </a:pPr>
            <a:r>
              <a:rPr lang="ar-SA" dirty="0" smtClean="0"/>
              <a:t>لمزيد من تعليمات البناء، انظر الى صفحة تصميم الروبوت على الموقع </a:t>
            </a:r>
            <a:r>
              <a:rPr lang="en-US" dirty="0" smtClean="0"/>
              <a:t>EV3Lessons.com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2014 (Last edit: 2/26/2015)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IMG_22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1905082"/>
            <a:ext cx="3019379" cy="2264534"/>
          </a:xfrm>
          <a:prstGeom prst="rect">
            <a:avLst/>
          </a:prstGeom>
        </p:spPr>
      </p:pic>
      <p:pic>
        <p:nvPicPr>
          <p:cNvPr id="10" name="Picture 9" descr="IMG_22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4297991"/>
            <a:ext cx="3019379" cy="22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التحدي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723621" cy="3992563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/>
              <a:t>برمج الروبوت ليسير من خط البداية الى خط النهاية (الأسود)</a:t>
            </a:r>
          </a:p>
          <a:p>
            <a:pPr algn="r" rtl="1"/>
            <a:r>
              <a:rPr lang="ar-SA" dirty="0" smtClean="0"/>
              <a:t>التقط الجسم واحضره الى خط البداية</a:t>
            </a:r>
          </a:p>
          <a:p>
            <a:pPr algn="r" rtl="1"/>
            <a:r>
              <a:rPr lang="ar-SA" dirty="0" smtClean="0"/>
              <a:t>بالإمكان برمجة الروبوت ليلتف 180 درجة، أو برمجته ليسير الى الخلف</a:t>
            </a:r>
          </a:p>
          <a:p>
            <a:pPr algn="r" rtl="1"/>
            <a:r>
              <a:rPr lang="ar-SA" dirty="0" smtClean="0"/>
              <a:t>يمكن أن يكون الجسم مكعب كما في كراسة الارشادات لحقيبة الروبوت الأساسية أو حلقة كما يظهر في الصورة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7024234" y="1053563"/>
            <a:ext cx="181371" cy="3486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7102308" y="4474274"/>
            <a:ext cx="182880" cy="3486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>
            <a:off x="6924642" y="1893106"/>
            <a:ext cx="383369" cy="599088"/>
          </a:xfrm>
          <a:prstGeom prst="blockArc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6924642" y="2169546"/>
            <a:ext cx="383369" cy="38254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76712" y="3067304"/>
            <a:ext cx="1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75728" y="3067304"/>
            <a:ext cx="0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41250" y="1785266"/>
            <a:ext cx="1158455" cy="11142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655068" y="3530734"/>
            <a:ext cx="447957" cy="569135"/>
            <a:chOff x="4217082" y="3486667"/>
            <a:chExt cx="447957" cy="569135"/>
          </a:xfrm>
        </p:grpSpPr>
        <p:sp>
          <p:nvSpPr>
            <p:cNvPr id="20" name="Oval 1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236111" y="4334863"/>
            <a:ext cx="447957" cy="569135"/>
            <a:chOff x="4217082" y="3486667"/>
            <a:chExt cx="447957" cy="569135"/>
          </a:xfrm>
        </p:grpSpPr>
        <p:sp>
          <p:nvSpPr>
            <p:cNvPr id="25" name="Oval 2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560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حل التحدي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Screen Shot 2015-06-27 at 1.37.01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00" y="2287089"/>
            <a:ext cx="8985262" cy="29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737868" y="1785267"/>
            <a:ext cx="5199212" cy="48568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زيارة الى دكان السمان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133600"/>
            <a:ext cx="3453704" cy="3992563"/>
          </a:xfrm>
        </p:spPr>
        <p:txBody>
          <a:bodyPr>
            <a:norm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يبدأ الروبوت عند البيت ويسير الى الدكان</a:t>
            </a:r>
            <a:endParaRPr lang="ar-SA" dirty="0" smtClean="0">
              <a:solidFill>
                <a:schemeClr val="tx1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يلتف الروبوت ويصطف بشكل عكسي في الموقف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dirty="0">
                <a:solidFill>
                  <a:schemeClr val="tx1"/>
                </a:solidFill>
              </a:rPr>
              <a:t>يتوقف </a:t>
            </a:r>
            <a:r>
              <a:rPr lang="ar-SA" dirty="0" smtClean="0">
                <a:solidFill>
                  <a:schemeClr val="tx1"/>
                </a:solidFill>
              </a:rPr>
              <a:t>الروبوت ويلتقط المشتريات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dirty="0" smtClean="0">
                <a:solidFill>
                  <a:schemeClr val="tx1"/>
                </a:solidFill>
              </a:rPr>
              <a:t>يعود الروبوت الى البيت عبر الطريق المختصر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696720" y="1597245"/>
            <a:ext cx="844704" cy="147835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070056" y="5873453"/>
            <a:ext cx="311524" cy="1001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998" y="5682057"/>
            <a:ext cx="891032" cy="960104"/>
          </a:xfrm>
          <a:prstGeom prst="rect">
            <a:avLst/>
          </a:prstGeom>
        </p:spPr>
      </p:pic>
      <p:pic>
        <p:nvPicPr>
          <p:cNvPr id="16" name="Picture 15" descr="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037" y="2027631"/>
            <a:ext cx="586256" cy="61758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5025744" y="2344220"/>
            <a:ext cx="0" cy="378974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963109" y="3743416"/>
            <a:ext cx="383369" cy="658988"/>
            <a:chOff x="6924642" y="1893106"/>
            <a:chExt cx="383369" cy="658988"/>
          </a:xfrm>
        </p:grpSpPr>
        <p:sp>
          <p:nvSpPr>
            <p:cNvPr id="8" name="Block Arc 7"/>
            <p:cNvSpPr/>
            <p:nvPr/>
          </p:nvSpPr>
          <p:spPr>
            <a:xfrm>
              <a:off x="6924642" y="1893106"/>
              <a:ext cx="383369" cy="599088"/>
            </a:xfrm>
            <a:prstGeom prst="blockArc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nip Same Side Corner Rectangle 8"/>
            <p:cNvSpPr/>
            <p:nvPr/>
          </p:nvSpPr>
          <p:spPr>
            <a:xfrm>
              <a:off x="6924642" y="2169546"/>
              <a:ext cx="383369" cy="382548"/>
            </a:xfrm>
            <a:prstGeom prst="snip2Same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8128603" y="2758775"/>
            <a:ext cx="1" cy="91143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22940" y="2344220"/>
            <a:ext cx="1856954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522940" y="4149189"/>
            <a:ext cx="2132502" cy="197697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55920" y="3670209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653061" y="2344220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781450" y="4323148"/>
            <a:ext cx="447957" cy="569135"/>
            <a:chOff x="4217082" y="3486667"/>
            <a:chExt cx="447957" cy="569135"/>
          </a:xfrm>
        </p:grpSpPr>
        <p:sp>
          <p:nvSpPr>
            <p:cNvPr id="49" name="Oval 48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6674518" y="2073011"/>
            <a:ext cx="447957" cy="569135"/>
            <a:chOff x="4217082" y="3486667"/>
            <a:chExt cx="447957" cy="569135"/>
          </a:xfrm>
        </p:grpSpPr>
        <p:sp>
          <p:nvSpPr>
            <p:cNvPr id="55" name="Oval 5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0800000">
            <a:off x="7920126" y="3102452"/>
            <a:ext cx="447957" cy="569135"/>
            <a:chOff x="4217082" y="3486667"/>
            <a:chExt cx="447957" cy="569135"/>
          </a:xfrm>
        </p:grpSpPr>
        <p:sp>
          <p:nvSpPr>
            <p:cNvPr id="60" name="Oval 5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13694717">
            <a:off x="6481641" y="4734746"/>
            <a:ext cx="447957" cy="569135"/>
            <a:chOff x="4217082" y="3486667"/>
            <a:chExt cx="447957" cy="569135"/>
          </a:xfrm>
        </p:grpSpPr>
        <p:sp>
          <p:nvSpPr>
            <p:cNvPr id="65" name="Oval 6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6960810" y="2645214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4581179" y="3903776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984522" y="4037897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613379" y="4323148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 rot="16200000">
            <a:off x="5298961" y="2059652"/>
            <a:ext cx="447957" cy="569135"/>
            <a:chOff x="4217082" y="3486667"/>
            <a:chExt cx="447957" cy="569135"/>
          </a:xfrm>
        </p:grpSpPr>
        <p:sp>
          <p:nvSpPr>
            <p:cNvPr id="75" name="Oval 7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801765" y="2484273"/>
            <a:ext cx="447957" cy="569135"/>
            <a:chOff x="4217082" y="3486667"/>
            <a:chExt cx="447957" cy="569135"/>
          </a:xfrm>
        </p:grpSpPr>
        <p:sp>
          <p:nvSpPr>
            <p:cNvPr id="80" name="Oval 7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Arc 85"/>
          <p:cNvSpPr/>
          <p:nvPr/>
        </p:nvSpPr>
        <p:spPr>
          <a:xfrm rot="6068976">
            <a:off x="4958484" y="2297956"/>
            <a:ext cx="703549" cy="597268"/>
          </a:xfrm>
          <a:prstGeom prst="arc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4400" dirty="0" smtClean="0"/>
              <a:t>في الشرائح القادمة هناك نصائح حول بناء مرفقات تفيد في منافسة </a:t>
            </a:r>
            <a:r>
              <a:rPr lang="ar-SA" sz="4400" dirty="0" err="1" smtClean="0"/>
              <a:t>الفيرست</a:t>
            </a:r>
            <a:r>
              <a:rPr lang="ar-SA" sz="4400" dirty="0" smtClean="0"/>
              <a:t> ليجو ليج (</a:t>
            </a:r>
            <a:r>
              <a:rPr lang="en-US" sz="4400" dirty="0" smtClean="0"/>
              <a:t>FIRST </a:t>
            </a:r>
            <a:r>
              <a:rPr lang="en-US" sz="4400" dirty="0"/>
              <a:t>LEGO </a:t>
            </a:r>
            <a:r>
              <a:rPr lang="en-US" sz="4400" dirty="0" smtClean="0"/>
              <a:t>League</a:t>
            </a:r>
            <a:r>
              <a:rPr lang="ar-SA" sz="4400" dirty="0" smtClean="0"/>
              <a:t>)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9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dirty="0" smtClean="0"/>
              <a:t>المرفقات بدون المحركات (السلبية) والتي تعمل بالطاقة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الفرق بين نوعي المرفقات</a:t>
            </a:r>
          </a:p>
          <a:p>
            <a:pPr lvl="1" algn="r" rtl="1"/>
            <a:r>
              <a:rPr lang="ar-SA" dirty="0" smtClean="0"/>
              <a:t>السلبية: أكثر بساطة وموثوقية في العمل (مبدأ البساطة)</a:t>
            </a:r>
          </a:p>
          <a:p>
            <a:pPr lvl="1" algn="r" rtl="1"/>
            <a:r>
              <a:rPr lang="ar-SA" dirty="0" smtClean="0"/>
              <a:t>التي تعمل بالطاقة: أصعب في الربط</a:t>
            </a:r>
          </a:p>
          <a:p>
            <a:pPr algn="r" rtl="1"/>
            <a:r>
              <a:rPr lang="ar-SA" dirty="0" smtClean="0"/>
              <a:t>مصادر الطاقة</a:t>
            </a:r>
          </a:p>
          <a:p>
            <a:pPr lvl="1" algn="r" rtl="1"/>
            <a:r>
              <a:rPr lang="ar-SA" dirty="0" smtClean="0"/>
              <a:t>ضغط الهواء (</a:t>
            </a:r>
            <a:r>
              <a:rPr lang="en-US" dirty="0" smtClean="0"/>
              <a:t>Pneumatics</a:t>
            </a:r>
            <a:r>
              <a:rPr lang="ar-SA" dirty="0" smtClean="0"/>
              <a:t>): قوي نسبيا، لكن بحاجة الى ضخ الهواء بها مسبقا، والأخذ بهين الاعتبار الضغط والتسرب</a:t>
            </a:r>
          </a:p>
          <a:p>
            <a:pPr lvl="1" algn="r" rtl="1"/>
            <a:r>
              <a:rPr lang="ar-SA" dirty="0" smtClean="0"/>
              <a:t>الأربطة المطاطية: صغيرة الحجم وسهلة الاستخدام، لكن من الممكن فقدانها أو تلفها مع الوقت</a:t>
            </a:r>
          </a:p>
          <a:p>
            <a:pPr lvl="1" algn="r" rtl="1"/>
            <a:r>
              <a:rPr lang="ar-SA" dirty="0" smtClean="0"/>
              <a:t>المحركات: بالإمكان التحكم بها برمجيا وإعادة استخدامها في مهام متعددة لكنها كبيرة الحجم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2262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3214</TotalTime>
  <Words>807</Words>
  <Application>Microsoft Office PowerPoint</Application>
  <PresentationFormat>عرض على الشاشة (3:4)‏</PresentationFormat>
  <Paragraphs>106</Paragraphs>
  <Slides>14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Helvetica Neue</vt:lpstr>
      <vt:lpstr>Simplified Arabic</vt:lpstr>
      <vt:lpstr>Wingdings</vt:lpstr>
      <vt:lpstr>Spectrum</vt:lpstr>
      <vt:lpstr>عرض تقديمي في PowerPoint</vt:lpstr>
      <vt:lpstr>الأهداف</vt:lpstr>
      <vt:lpstr>أمر المحرك (Motor Block)</vt:lpstr>
      <vt:lpstr>استخدام المحرك متوسط الحجم</vt:lpstr>
      <vt:lpstr>التحدي</vt:lpstr>
      <vt:lpstr>حل التحدي</vt:lpstr>
      <vt:lpstr>زيارة الى دكان السمان</vt:lpstr>
      <vt:lpstr>عرض تقديمي في PowerPoint</vt:lpstr>
      <vt:lpstr>المرفقات بدون المحركات (السلبية) والتي تعمل بالطاقة</vt:lpstr>
      <vt:lpstr>نصائح حول المرفقات</vt:lpstr>
      <vt:lpstr>نصائح حول المرفقات (تتمة)</vt:lpstr>
      <vt:lpstr>مرفقات بتقنية (S.N.A.P)</vt:lpstr>
      <vt:lpstr>ماذا بعد ؟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Abdelmalek Halawani</cp:lastModifiedBy>
  <cp:revision>51</cp:revision>
  <dcterms:created xsi:type="dcterms:W3CDTF">2014-10-28T21:59:38Z</dcterms:created>
  <dcterms:modified xsi:type="dcterms:W3CDTF">2015-08-02T11:24:00Z</dcterms:modified>
</cp:coreProperties>
</file>