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16"/>
  </p:notesMasterIdLst>
  <p:handoutMasterIdLst>
    <p:handoutMasterId r:id="rId17"/>
  </p:handoutMasterIdLst>
  <p:sldIdLst>
    <p:sldId id="408" r:id="rId3"/>
    <p:sldId id="413" r:id="rId4"/>
    <p:sldId id="415" r:id="rId5"/>
    <p:sldId id="414" r:id="rId6"/>
    <p:sldId id="409" r:id="rId7"/>
    <p:sldId id="301" r:id="rId8"/>
    <p:sldId id="344" r:id="rId9"/>
    <p:sldId id="411" r:id="rId10"/>
    <p:sldId id="260" r:id="rId11"/>
    <p:sldId id="366" r:id="rId12"/>
    <p:sldId id="412" r:id="rId13"/>
    <p:sldId id="302" r:id="rId14"/>
    <p:sldId id="4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9563" autoAdjust="0"/>
  </p:normalViewPr>
  <p:slideViewPr>
    <p:cSldViewPr snapToGrid="0" snapToObjects="1">
      <p:cViewPr varScale="1">
        <p:scale>
          <a:sx n="92" d="100"/>
          <a:sy n="92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9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74EA-D7A2-401A-B90D-756AB39A8824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787E-F0BF-423E-AE3F-9E664DEC497A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408C-5A53-4FCD-A257-C7A255C3FCB4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56B8-2C4A-4427-9194-B7942E23CEF6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F7E8-6DF3-452E-98E1-043BD352EAC2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C25-26E8-4038-8761-6C992FA59ECD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73F-7209-405F-A1C9-33E0BFFCE146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7B0F-F6A4-4909-A356-CBC663A75461}" type="datetime1">
              <a:rPr lang="en-US" smtClean="0"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2FB-F219-4293-AF2F-B1E3F6E242AE}" type="datetime1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6D9-D3D8-4AEC-A550-4BFCCFD90D3C}" type="datetime1">
              <a:rPr lang="en-US" smtClean="0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DB46-DF12-4DA4-AF08-81E6AA1DB156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1CFC-564B-4B21-BA32-CF9303F0D7DA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C534-9467-4877-A6C3-76EF44348F4E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3263-3589-410E-9C30-A691118C0760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6F07-2649-4A15-A224-57BCC99C2B8B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94-B980-4208-A995-48A741468FAD}" type="datetime1">
              <a:rPr lang="en-US" smtClean="0"/>
              <a:t>5/9/2015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384-1B99-4A91-920D-76F2AA41ACA0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7D72-C69C-4C97-9D4C-45D8B8C5F690}" type="datetime1">
              <a:rPr lang="en-US" smtClean="0"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F06-CEED-401A-B72B-86A0177B0A2D}" type="datetime1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91DA-3161-41D8-8DAE-AD7BB9B57546}" type="datetime1">
              <a:rPr lang="en-US" smtClean="0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86E5-51B9-41E4-9CE9-64A5AF7B1D72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40FD-C058-4F47-BF9B-90DB7CE15EE6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E8AD45-AA82-415B-B1FF-D9E5A5D44D18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7B9D-7DE7-4F54-BC40-949648F963B7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742619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موضوع الدرس:</a:t>
            </a:r>
          </a:p>
          <a:p>
            <a:pPr algn="r" rtl="1"/>
            <a:r>
              <a:rPr lang="ar-SA" sz="4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التحرك الى الأمام</a:t>
            </a:r>
            <a:endParaRPr lang="en-US" sz="4000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1922" y="5744985"/>
            <a:ext cx="380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تعريب : </a:t>
            </a:r>
            <a:r>
              <a:rPr lang="ar-SA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أ.عبد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الملك حلواني</a:t>
            </a:r>
            <a:endParaRPr lang="en-US" sz="2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76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4246"/>
            <a:ext cx="8245475" cy="658165"/>
          </a:xfrm>
        </p:spPr>
        <p:txBody>
          <a:bodyPr>
            <a:noAutofit/>
          </a:bodyPr>
          <a:lstStyle/>
          <a:p>
            <a:pPr algn="ct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نقاش</a:t>
            </a:r>
            <a:endParaRPr 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010" y="1176862"/>
            <a:ext cx="77203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هل كانت هناك الكثير من التجربة والخطأ؟</a:t>
            </a:r>
          </a:p>
          <a:p>
            <a:pPr algn="r" rtl="1"/>
            <a:r>
              <a:rPr lang="ar-SA" sz="2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نعم إعتماد منهج التجربة والخطأ فقط لتحديد الثوان، الدرجات أو الدورات يأخذ وقت طويل وجهد كبير.</a:t>
            </a:r>
            <a:endParaRPr lang="en-US" sz="2200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ar-SA" sz="2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هل أثر تغيير السرعة على المسافة المقطوعة؟</a:t>
            </a:r>
          </a:p>
          <a:p>
            <a:pPr algn="r" rtl="1"/>
            <a:r>
              <a:rPr lang="ar-SA" sz="2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نعم في حالة البرمجة باستخدام الزمن، فإن تغيير السرعة يؤثر على المسافة المقطوعة.</a:t>
            </a:r>
          </a:p>
          <a:p>
            <a:pPr algn="r" rtl="1"/>
            <a:endParaRPr lang="en-US" sz="2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هل يؤثر تغيير قطر العجلة (استخدام عجلة أكبر أو أصغر) على المسافة المقطوعة؟ لماذا؟</a:t>
            </a:r>
          </a:p>
          <a:p>
            <a:pPr algn="r" rtl="1"/>
            <a:r>
              <a:rPr lang="ar-SA" sz="2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نعم، كلما زاد قطر العجل زادت المسافة المقطوعة لأن دورة العجلة مرة واحد تجعل الروبوت يقطع مسافة تعادل محيط العجلة.</a:t>
            </a:r>
          </a:p>
          <a:p>
            <a:pPr lvl="1" algn="r" rtl="1"/>
            <a:endParaRPr lang="en-US" sz="2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هل يوثر مستوى شحن البطارية على المسافة المقطوعة؟ لماذا؟</a:t>
            </a:r>
          </a:p>
          <a:p>
            <a:pPr algn="r" rtl="1"/>
            <a:r>
              <a:rPr lang="ar-SA" sz="2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نعم في حالة إعتماد زمن الدوران حيث ترتبط الطاقة المُزودة للمحركات بمستوى شحن البطارية.</a:t>
            </a:r>
            <a:endParaRPr lang="en-US" sz="2200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7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490"/>
            <a:ext cx="8245475" cy="709924"/>
          </a:xfrm>
        </p:spPr>
        <p:txBody>
          <a:bodyPr/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التحدي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1"/>
            <a:ext cx="8245474" cy="4589252"/>
          </a:xfr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باستخدام الأمر 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Steering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باستخدام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الأمر (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Tank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هناك طريقة أفضل لحل التحدي، في الشريحة التالية (رقم 12)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96" t="4530" r="3277" b="34635"/>
          <a:stretch/>
        </p:blipFill>
        <p:spPr>
          <a:xfrm>
            <a:off x="2484407" y="1771298"/>
            <a:ext cx="3743865" cy="851159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" idx="1"/>
          </p:cNvCxnSpPr>
          <p:nvPr/>
        </p:nvCxnSpPr>
        <p:spPr>
          <a:xfrm flipH="1" flipV="1">
            <a:off x="3313952" y="2519039"/>
            <a:ext cx="693018" cy="301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06970" y="2648336"/>
            <a:ext cx="2997679" cy="3450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4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الممكن تعديل نمط التشغيل لدرجات أو ثواني</a:t>
            </a:r>
            <a:endParaRPr lang="en-US" sz="14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26" y="3517584"/>
            <a:ext cx="3705046" cy="92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3864"/>
            <a:ext cx="8245475" cy="640912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الحل: باستخدام خيار قراءة المنفذ (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Port View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542"/>
            <a:ext cx="8245474" cy="4373563"/>
          </a:xfrm>
        </p:spPr>
        <p:txBody>
          <a:bodyPr/>
          <a:lstStyle/>
          <a:p>
            <a:pPr algn="r" rtl="1"/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نستخدم الخيار </a:t>
            </a:r>
            <a:r>
              <a:rPr lang="en-US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“port view”</a:t>
            </a:r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من التطبيقات على اللبنة من أجل قراءة الدرجات أو الدورات من حساس الدوران</a:t>
            </a:r>
            <a:endParaRPr lang="en-US" sz="2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/>
            <a:r>
              <a:rPr lang="ar-SA" sz="2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نضع الروبوت </a:t>
            </a:r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</a:t>
            </a:r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 </a:t>
            </a:r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البداية ونفتح على الخيار </a:t>
            </a:r>
            <a:r>
              <a:rPr lang="en-US" sz="2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“port view</a:t>
            </a:r>
            <a:r>
              <a:rPr lang="en-US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”</a:t>
            </a:r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في اللبنة الذكية</a:t>
            </a:r>
            <a:endParaRPr lang="ar-SA" sz="2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/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نقوم بتحريك الروبوت </a:t>
            </a:r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باليد من </a:t>
            </a:r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 البداية الى خط </a:t>
            </a:r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النهاية</a:t>
            </a:r>
          </a:p>
          <a:p>
            <a:pPr lvl="1" algn="r" rtl="1"/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نقرأ عدد الدرجات التي دارها الروبوت</a:t>
            </a:r>
            <a:endParaRPr lang="ar-SA" sz="2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/>
            <a:r>
              <a:rPr lang="ar-SA" sz="2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نستخدم هذا الرقم لوضعه في أمر التحرك حتى يسير الروبوت مسافة صحيحة للأمام</a:t>
            </a:r>
            <a:endParaRPr lang="en-US" sz="2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761510" y="4957622"/>
            <a:ext cx="972152" cy="4876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436" y="4202306"/>
            <a:ext cx="3548125" cy="1998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108" y="4271994"/>
            <a:ext cx="3116451" cy="18589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460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3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ar-SA" sz="1800" b="0" dirty="0" smtClean="0"/>
          </a:p>
          <a:p>
            <a:pPr marL="342900" indent="-342900" algn="r" rtl="1">
              <a:buFont typeface="Arial"/>
              <a:buChar char="•"/>
            </a:pPr>
            <a:r>
              <a:rPr lang="ar-SA" sz="1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قام </a:t>
            </a:r>
            <a:r>
              <a:rPr lang="ar-SA" sz="1800" b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بتعريب هذا العمل الأستاذ عبد الملك حلواني، البريد الإلكتروني: </a:t>
            </a:r>
            <a:r>
              <a:rPr lang="en-US" sz="1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ahalawani@live.com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أهداف الدرس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A" sz="2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تعلم كيف تجعل الروبوت يسير الى الأمام والى الخلف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تعلم كيف تستخدم أوامر الحركة (</a:t>
            </a:r>
            <a:r>
              <a:rPr lang="en-US" sz="2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Steering</a:t>
            </a:r>
            <a:r>
              <a:rPr lang="ar-SA" sz="2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و (</a:t>
            </a:r>
            <a:r>
              <a:rPr lang="en-US" sz="2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Tank</a:t>
            </a:r>
            <a:r>
              <a:rPr lang="ar-SA" sz="2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تعلم كيف تقرأ من الحساس عن طريق اللبنة الذكية والخيار (</a:t>
            </a:r>
            <a:r>
              <a:rPr lang="en-US" sz="2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Port View</a:t>
            </a:r>
            <a:r>
              <a:rPr lang="ar-SA" sz="2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sz="2800" b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rriculum.cs2n.org/ev3/lesson/media_images/try_2-2try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82" y="1111502"/>
            <a:ext cx="30099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44640" y="2734695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58165"/>
          </a:xfrm>
        </p:spPr>
        <p:txBody>
          <a:bodyPr/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أمر الحركة 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Tank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6559" y="1104092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1523926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6985" y="4690793"/>
            <a:ext cx="232340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الطاقة\السرعة لمحرك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C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103" y="4710422"/>
            <a:ext cx="2153783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الطاقة\السرعة لمحرك 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B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2343" y="4713319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زمن التشغيل\المسافة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882" y="2411530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خيارات التشغيل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82064" y="1306309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302" y="2443065"/>
            <a:ext cx="1019644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مكبح</a:t>
            </a:r>
          </a:p>
          <a:p>
            <a:pPr algn="ct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/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ابحار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849934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effectLst/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effectLst/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B</a:t>
              </a:r>
              <a:endParaRPr lang="en-US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C</a:t>
              </a:r>
              <a:endParaRPr lang="en-US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22" y="3114515"/>
            <a:ext cx="2305050" cy="146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569245" y="2411530"/>
            <a:ext cx="987272" cy="7552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2038688" y="2109064"/>
            <a:ext cx="1584415" cy="25817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3886200" y="2109064"/>
            <a:ext cx="813795" cy="26013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0"/>
          </p:cNvCxnSpPr>
          <p:nvPr/>
        </p:nvCxnSpPr>
        <p:spPr>
          <a:xfrm>
            <a:off x="4190083" y="2109064"/>
            <a:ext cx="3327230" cy="2604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>
            <a:off x="4519851" y="2109064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29897" y="2221701"/>
            <a:ext cx="1459829" cy="89281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60717" y="5443593"/>
            <a:ext cx="8141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ملاحظة: هذا الدرس مُعد للأمر (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Steering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)، من الممكن تطبيق نفس الأفكار على الأمر (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Tank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مع ملاحظة أن الأمر الأخير يمكننا من توجيه كل محرك على حدة بنفس نمط حركة الدبابة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351" y="1555832"/>
            <a:ext cx="2305050" cy="1173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4640" y="3269507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أمر الحركة 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Steering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225605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التوجيه : الى الأمام أو إلتفاف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1189" y="5245234"/>
            <a:ext cx="1958217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الطاقة\السرعة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زمن التشغيل\المسافة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882" y="2946342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خيارات التشغيل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82064" y="1841121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302" y="2977877"/>
            <a:ext cx="1019644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مكبح</a:t>
            </a:r>
          </a:p>
          <a:p>
            <a:pPr algn="ct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/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ابحار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effectLst/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effectLst/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B</a:t>
              </a:r>
              <a:endParaRPr lang="en-US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C</a:t>
              </a:r>
              <a:endParaRPr lang="en-US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22" y="3649327"/>
            <a:ext cx="2305050" cy="146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569245" y="2946342"/>
            <a:ext cx="987272" cy="7552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2137060" y="2666315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3896481" y="2729754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0"/>
          </p:cNvCxnSpPr>
          <p:nvPr/>
        </p:nvCxnSpPr>
        <p:spPr>
          <a:xfrm>
            <a:off x="4190083" y="2687732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>
            <a:off x="4519851" y="2643876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29897" y="2666315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3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62152" y="1753697"/>
            <a:ext cx="5848090" cy="3750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طاقة موجبة أو سالبة: للتحرك للأمام أو الخلف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8140" y="2195039"/>
            <a:ext cx="254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طاقة سالبة = للخلف</a:t>
            </a:r>
            <a:endParaRPr lang="en-US" sz="20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159" y="5493664"/>
            <a:ext cx="18891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>
                <a:solidFill>
                  <a:srgbClr val="00B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طاقة موجبة = للأمام</a:t>
            </a:r>
            <a:endParaRPr lang="en-US" sz="2000" dirty="0">
              <a:solidFill>
                <a:srgbClr val="00B9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1855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كيف نحرك الروبوت للأمام</a:t>
            </a:r>
            <a:b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865916" y="3551988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15615" y="3257570"/>
            <a:ext cx="3540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1: نختار مجموعة أوامر الفعل الظاهرة باللون الخضراء ومنها نختار إحدى أمري الحركة 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Steering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أو 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Tank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2: نجر الأمر الى جانب أمر البداية (المثلث الأخضر) كما يظهر في الصور التالية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166" y="1820203"/>
            <a:ext cx="4552674" cy="1003923"/>
          </a:xfrm>
          <a:prstGeom prst="rect">
            <a:avLst/>
          </a:prstGeom>
        </p:spPr>
      </p:pic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35" y="3560614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386" y="1198733"/>
            <a:ext cx="3987800" cy="495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49694" y="2073628"/>
            <a:ext cx="607185" cy="651197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l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42510" y="2073629"/>
            <a:ext cx="607185" cy="651197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l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11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0352"/>
            <a:ext cx="8245475" cy="709924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 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التحرك للأمام مدة (3 ثوان)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 descr="cYe8ZOwCkOQ8qFYjFHcssZvIxYReepNrvHOdvHnFdM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7"/>
          <a:stretch/>
        </p:blipFill>
        <p:spPr>
          <a:xfrm>
            <a:off x="2792750" y="1846041"/>
            <a:ext cx="1752623" cy="102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615" y="1614650"/>
            <a:ext cx="35404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1: نختار مجموعة أوامر الفعل الظاهرة باللون الخضراء ومنها نختار إحدى أمري الحركة (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Steering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أو (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Move Tank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2: نجر الأمر الى جانب أمر البداية (المثلث الأخضر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</a:p>
          <a:p>
            <a:pPr algn="r" rtl="1"/>
            <a:endParaRPr lang="ar-SA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3: نختار الثواني من خيارات التشغيل، ونحدد فترة الحركة بثلاث ثوان</a:t>
            </a:r>
          </a:p>
          <a:p>
            <a:pPr algn="r" rtl="1"/>
            <a:endParaRPr lang="ar-SA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4: نوصل كابل اليو اس بي للحاسوب والإي في ثري</a:t>
            </a:r>
          </a:p>
          <a:p>
            <a:pPr algn="r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5: تنزيل المشروع الى الروبوت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40" y="4920960"/>
            <a:ext cx="4645054" cy="1565334"/>
          </a:xfrm>
          <a:prstGeom prst="rect">
            <a:avLst/>
          </a:prstGeom>
        </p:spPr>
      </p:pic>
      <p:pic>
        <p:nvPicPr>
          <p:cNvPr id="11" name="Picture 10" descr="Screen Shot 2014-08-07 at 10.59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16" y="1846041"/>
            <a:ext cx="1322170" cy="11651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0708" y="2214703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7124" y="2118165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5627" y="5237584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848486" y="2428622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95"/>
          <a:stretch/>
        </p:blipFill>
        <p:spPr>
          <a:xfrm>
            <a:off x="526316" y="3110190"/>
            <a:ext cx="1689876" cy="175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399" y="1671252"/>
            <a:ext cx="78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3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2667" y="3732939"/>
            <a:ext cx="88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4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199" y="4698139"/>
            <a:ext cx="82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خطوة 5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6791"/>
          </a:xfrm>
        </p:spPr>
        <p:txBody>
          <a:bodyPr/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تعليمات للمدرسين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45474" cy="5120323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32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 تقسيم الصف الى مجموعات من 3 الى 5 طلاب لكل روبوت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32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 توزيع ورقة العمل المرفقة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32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تفصيل التحدي على الشريحة 9</a:t>
            </a:r>
            <a:endParaRPr lang="en-US" sz="3200" b="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32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نقاش التحدي على الشريحة 10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32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التحدي على الشريحة 11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32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هناك حل أفضل للتحدي على الشريحة 12</a:t>
            </a:r>
            <a:endParaRPr lang="en-US" sz="3200" b="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1726"/>
            <a:ext cx="8245475" cy="761682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السير للأمام: ثوان أو درجات أو دورات</a:t>
            </a:r>
            <a:endParaRPr 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958"/>
            <a:ext cx="4555958" cy="4082057"/>
          </a:xfrm>
        </p:spPr>
        <p:txBody>
          <a:bodyPr>
            <a:normAutofit/>
          </a:bodyPr>
          <a:lstStyle/>
          <a:p>
            <a:pPr algn="r" rtl="1"/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التحدي: قم بتحرك الروبوت الى الأمام من خط البداية الى خط النهاية (1) ومن ثم أعد الروبوت حيث كان (2).</a:t>
            </a:r>
          </a:p>
          <a:p>
            <a:pPr algn="r" rtl="1"/>
            <a:endParaRPr lang="ar-SA" sz="2400" b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قم بتجريب أنماط التشغيل المختلفة: الثوان، الدرجات، أو الدورات مع تعديل الفترة الزمنة أو المسافة حسب ما يلزم</a:t>
            </a:r>
          </a:p>
          <a:p>
            <a:pPr algn="r" rtl="1"/>
            <a:endParaRPr lang="ar-SA" sz="2400" b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4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قم بتجريب سرعات مختلفة</a:t>
            </a:r>
            <a:endParaRPr lang="en-US" sz="2400" b="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4490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053" y="36014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1369" y="1434399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النهاية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7398" y="564999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البداية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581352" y="5550116"/>
            <a:ext cx="1053186" cy="1194624"/>
            <a:chOff x="6507213" y="1322452"/>
            <a:chExt cx="1199001" cy="1586225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effectLst/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effectLst/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1" y="1322452"/>
              <a:ext cx="465620" cy="49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B</a:t>
              </a:r>
              <a:endParaRPr lang="en-US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418276"/>
              <a:ext cx="465620" cy="49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C</a:t>
              </a:r>
              <a:endParaRPr lang="en-US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6460</TotalTime>
  <Words>779</Words>
  <Application>Microsoft Office PowerPoint</Application>
  <PresentationFormat>عرض على الشاشة (3:4)‏</PresentationFormat>
  <Paragraphs>128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Helvetica Neue</vt:lpstr>
      <vt:lpstr>Simplified Arabic</vt:lpstr>
      <vt:lpstr>Essential</vt:lpstr>
      <vt:lpstr>Custom Design</vt:lpstr>
      <vt:lpstr>BEGINNER EV3 PROGRAMMING Lesson</vt:lpstr>
      <vt:lpstr>أهداف الدرس</vt:lpstr>
      <vt:lpstr>أمر الحركة (Move Tank)</vt:lpstr>
      <vt:lpstr>أمر الحركة (Move Steering)</vt:lpstr>
      <vt:lpstr>طاقة موجبة أو سالبة: للتحرك للأمام أو الخلف</vt:lpstr>
      <vt:lpstr>كيف نحرك الروبوت للأمام </vt:lpstr>
      <vt:lpstr>تحدي 1: التحرك للأمام مدة (3 ثوان)</vt:lpstr>
      <vt:lpstr>تعليمات للمدرسين</vt:lpstr>
      <vt:lpstr>السير للأمام: ثوان أو درجات أو دورات</vt:lpstr>
      <vt:lpstr>نقاش</vt:lpstr>
      <vt:lpstr>حل التحدي</vt:lpstr>
      <vt:lpstr>الحل: باستخدام خيار قراءة المنفذ (Port View)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Abdelmalek Halawani</cp:lastModifiedBy>
  <cp:revision>32</cp:revision>
  <dcterms:created xsi:type="dcterms:W3CDTF">2014-08-07T02:19:13Z</dcterms:created>
  <dcterms:modified xsi:type="dcterms:W3CDTF">2015-05-09T12:01:10Z</dcterms:modified>
</cp:coreProperties>
</file>