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6" r:id="rId3"/>
    <p:sldId id="413" r:id="rId4"/>
    <p:sldId id="417" r:id="rId5"/>
    <p:sldId id="294" r:id="rId6"/>
    <p:sldId id="412" r:id="rId7"/>
    <p:sldId id="273" r:id="rId8"/>
    <p:sldId id="349" r:id="rId9"/>
    <p:sldId id="414" r:id="rId10"/>
    <p:sldId id="4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434" autoAdjust="0"/>
  </p:normalViewPr>
  <p:slideViewPr>
    <p:cSldViewPr snapToGrid="0" snapToObjects="1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1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1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1696-FB41-0746-AA2B-CE0B2F753BDC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122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9D13-B9B5-614A-B09A-280D80FF0B3D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6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9F7-51E3-8845-B739-DCD11061DF60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7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92DE-E2EF-C94D-9CA8-A67428EF6983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1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DFA7-EDC4-D143-82CE-05385A3E0AF5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8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45D1-C6D9-0C46-8F87-F6951924F865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6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2F97-7D08-8E4D-972D-EAF9FEBC8B10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3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DCA4-E3E7-EA4B-B492-DA199C146E84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0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5D14-44A7-434E-AD73-8B0BA9331EDB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6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C98F-C463-2547-9371-137911505A70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47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218A-5514-2444-AED0-026585176DBD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448D-496D-5548-8246-64A46FF197C2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4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769-3809-FC48-8F6F-5F54DD3DC05A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76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61F0-4DE6-CC46-8C04-C8500CDB9DBD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50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3BD-0F25-2E47-9839-FA089C879C0C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D46-E248-2549-9B34-051685171497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7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717E-E43E-D244-9372-C70EFB495CB0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3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F01-0C4A-464A-9376-878FC3221BD0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4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81D5-2997-CC49-BC74-02D0CAE42D00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9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B807-1523-294B-9B93-B4290C5E9676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106E-35D5-CD47-9B3A-11E3ED20D057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6F5-E986-FF4D-9B41-D20683576EE0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4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FE7BD7A-ED5B-B841-AD60-7556EF0F06B5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040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F478-6DC6-8C42-A8EF-0BAFD164B9C2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EV3Lessons.com, 2016, (Last edit: 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0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57515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Αισθητήρας Χρώματος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2903" y="4997616"/>
            <a:ext cx="8368142" cy="743617"/>
          </a:xfrm>
        </p:spPr>
        <p:txBody>
          <a:bodyPr/>
          <a:lstStyle/>
          <a:p>
            <a:pPr algn="ctr"/>
            <a:r>
              <a:rPr lang="el-GR" dirty="0" smtClean="0"/>
              <a:t>Μαθημα προγραμματισμου αρχαριων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6430145" y="3998783"/>
            <a:ext cx="1700816" cy="105643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07" y="5443035"/>
            <a:ext cx="2483892" cy="1214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095" y="5830226"/>
            <a:ext cx="510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Μετάφραση: Φαρμάκης Θρασύβουλος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628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Στοχοι μαθηματοσ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Μάθε πώς να χρησιμοποιείς τον αισθητήρα χρώματος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Μάθετε για την κίνηση (</a:t>
            </a:r>
            <a:r>
              <a:rPr lang="en-US" dirty="0" smtClean="0"/>
              <a:t>Coast)</a:t>
            </a:r>
            <a:r>
              <a:rPr lang="el-GR" dirty="0" smtClean="0"/>
              <a:t> και το φρένο</a:t>
            </a:r>
            <a:r>
              <a:rPr lang="en-US" dirty="0" smtClean="0"/>
              <a:t> (Break)</a:t>
            </a:r>
            <a:r>
              <a:rPr lang="el-GR" dirty="0" smtClean="0"/>
              <a:t>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670645" cy="248707"/>
          </a:xfrm>
        </p:spPr>
        <p:txBody>
          <a:bodyPr/>
          <a:lstStyle/>
          <a:p>
            <a:r>
              <a:rPr lang="en-US" dirty="0" smtClean="0"/>
              <a:t>© EV3Lessons.com, 2016, (Last edit: 7/04/2016</a:t>
            </a:r>
            <a:r>
              <a:rPr lang="en-US" dirty="0"/>
              <a:t>) Translated by Thras Farmakis </a:t>
            </a:r>
            <a:r>
              <a:rPr lang="en-US" dirty="0" smtClean="0"/>
              <a:t>ATOM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9" y="152718"/>
            <a:ext cx="8566196" cy="13716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Τι είναι ο </a:t>
            </a:r>
            <a:r>
              <a:rPr lang="el-GR" sz="3200" dirty="0" err="1" smtClean="0"/>
              <a:t>αισθητηρασ</a:t>
            </a:r>
            <a:r>
              <a:rPr lang="el-GR" sz="3200" dirty="0" smtClean="0"/>
              <a:t> </a:t>
            </a:r>
            <a:r>
              <a:rPr lang="el-GR" sz="3200" dirty="0" err="1" smtClean="0"/>
              <a:t>χρωματοσ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93938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Ο αισθητήρας επιτρέπει στο ρομπότ μας να μετρά και να αποθηκεύει δεδομένα που υπάρχουν γύρο του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Στο πακέτο</a:t>
            </a:r>
            <a:r>
              <a:rPr lang="en-US" dirty="0" smtClean="0"/>
              <a:t> EV3</a:t>
            </a:r>
            <a:r>
              <a:rPr lang="el-GR" dirty="0" smtClean="0"/>
              <a:t> υπάρχουν οι παρακάτω αισθητήρες</a:t>
            </a:r>
            <a:r>
              <a:rPr lang="en-US" dirty="0" smtClean="0"/>
              <a:t>:</a:t>
            </a:r>
          </a:p>
          <a:p>
            <a:pPr marL="800100" lvl="1" indent="-342900"/>
            <a:r>
              <a:rPr lang="el-GR" dirty="0" smtClean="0"/>
              <a:t>Χρώματος</a:t>
            </a:r>
            <a:r>
              <a:rPr lang="en-US" dirty="0" smtClean="0"/>
              <a:t>– </a:t>
            </a:r>
            <a:r>
              <a:rPr lang="el-GR" dirty="0" smtClean="0"/>
              <a:t>μετρά την φωτεινότητα και καταλαβαίνει χρώματα</a:t>
            </a:r>
            <a:endParaRPr lang="en-US" dirty="0" smtClean="0"/>
          </a:p>
          <a:p>
            <a:pPr marL="800100" lvl="1" indent="-342900"/>
            <a:r>
              <a:rPr lang="el-GR" dirty="0" smtClean="0"/>
              <a:t>Γυροσκόπιο</a:t>
            </a:r>
            <a:r>
              <a:rPr lang="en-US" dirty="0" smtClean="0"/>
              <a:t>– </a:t>
            </a:r>
            <a:r>
              <a:rPr lang="el-GR" dirty="0" smtClean="0"/>
              <a:t>μετρά την περιστροφή του ρομπότ</a:t>
            </a:r>
            <a:endParaRPr lang="en-US" dirty="0" smtClean="0"/>
          </a:p>
          <a:p>
            <a:pPr marL="800100" lvl="1" indent="-342900"/>
            <a:r>
              <a:rPr lang="el-GR" dirty="0" smtClean="0"/>
              <a:t>Υπερήχων</a:t>
            </a:r>
            <a:r>
              <a:rPr lang="en-US" dirty="0" smtClean="0"/>
              <a:t>– </a:t>
            </a:r>
            <a:r>
              <a:rPr lang="el-GR" dirty="0" smtClean="0"/>
              <a:t>μετρά την απόσταση των κοντινών αντικειμένων</a:t>
            </a:r>
            <a:endParaRPr lang="en-US" dirty="0" smtClean="0"/>
          </a:p>
          <a:p>
            <a:pPr marL="800100" lvl="1" indent="-342900"/>
            <a:r>
              <a:rPr lang="el-GR" dirty="0" smtClean="0"/>
              <a:t>Αφής</a:t>
            </a:r>
            <a:r>
              <a:rPr lang="en-US" dirty="0" smtClean="0"/>
              <a:t>– </a:t>
            </a:r>
            <a:r>
              <a:rPr lang="el-GR" dirty="0" smtClean="0"/>
              <a:t>αντιλαμβάνεται αντικείμενα ή επιφάνειες μέσω αφής</a:t>
            </a:r>
            <a:endParaRPr lang="en-US" dirty="0" smtClean="0"/>
          </a:p>
          <a:p>
            <a:pPr marL="800100" lvl="1" indent="-342900"/>
            <a:r>
              <a:rPr lang="el-GR" dirty="0" smtClean="0"/>
              <a:t>Υπέρυθρων</a:t>
            </a:r>
            <a:r>
              <a:rPr lang="en-US" dirty="0" smtClean="0"/>
              <a:t>– </a:t>
            </a:r>
            <a:r>
              <a:rPr lang="el-GR" dirty="0" smtClean="0"/>
              <a:t>μετρά απομακρυσμένα σήματα υπέρυθρων </a:t>
            </a:r>
            <a:endParaRPr lang="en-US" dirty="0" smtClean="0"/>
          </a:p>
          <a:p>
            <a:pPr marL="800100" lvl="1" indent="-34290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725236" cy="365125"/>
          </a:xfrm>
        </p:spPr>
        <p:txBody>
          <a:bodyPr/>
          <a:lstStyle/>
          <a:p>
            <a:r>
              <a:rPr lang="en-US" dirty="0" smtClean="0"/>
              <a:t>© EV3Lessons.com, 2016, (Last edit: 07/04/16</a:t>
            </a:r>
            <a:r>
              <a:rPr lang="en-US" dirty="0"/>
              <a:t>) / Translated by Thras Farmakis ATOM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www.ucalgary.ca/IOSTEM/files/IOSTEM/media_crop/44/public/sensors.jpg</a:t>
            </a:r>
            <a:r>
              <a:rPr lang="en-US" sz="1100" dirty="0" smtClean="0"/>
              <a:t> 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Infrared Sensor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910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3" y="152718"/>
            <a:ext cx="8593492" cy="1371600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είναι ο </a:t>
            </a:r>
            <a:r>
              <a:rPr lang="el-GR" dirty="0" smtClean="0"/>
              <a:t>αισθητήρας χρώματος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29" y="965672"/>
            <a:ext cx="8463846" cy="50589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Τι είναι</a:t>
            </a:r>
            <a:r>
              <a:rPr lang="en-US" b="0" dirty="0" smtClean="0"/>
              <a:t>?  </a:t>
            </a:r>
            <a:r>
              <a:rPr lang="el-GR" b="0" dirty="0" smtClean="0"/>
              <a:t>Αισθητήρες που μπορούν να «διαβάσουν» την ένταση του φωτός που υπάρχει μπροστά τους. 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Τρόποι λειτουργίας</a:t>
            </a:r>
            <a:r>
              <a:rPr lang="en-US" b="0" dirty="0" smtClean="0"/>
              <a:t>: </a:t>
            </a:r>
            <a:r>
              <a:rPr lang="el-GR" b="0" dirty="0" smtClean="0"/>
              <a:t>Χρώματος</a:t>
            </a:r>
            <a:r>
              <a:rPr lang="en-US" b="0" dirty="0" smtClean="0"/>
              <a:t>,</a:t>
            </a:r>
            <a:r>
              <a:rPr lang="el-GR" b="0" dirty="0" smtClean="0"/>
              <a:t> Έντασης αντανάκλασης φωτός</a:t>
            </a:r>
            <a:r>
              <a:rPr lang="en-US" b="0" dirty="0" smtClean="0"/>
              <a:t> </a:t>
            </a:r>
            <a:r>
              <a:rPr lang="el-GR" b="0" dirty="0" smtClean="0"/>
              <a:t>και έντασης φωτός περιβάλλοντος </a:t>
            </a:r>
            <a:endParaRPr lang="en-US" b="0" dirty="0" smtClean="0"/>
          </a:p>
          <a:p>
            <a:pPr marL="800100" lvl="1" indent="-342900" algn="just"/>
            <a:r>
              <a:rPr lang="el-GR" b="1" dirty="0" smtClean="0"/>
              <a:t>Λειτουργία χρώματος (</a:t>
            </a:r>
            <a:r>
              <a:rPr lang="en-US" sz="1900" b="1" dirty="0" smtClean="0">
                <a:solidFill>
                  <a:srgbClr val="FF0000"/>
                </a:solidFill>
              </a:rPr>
              <a:t>Color Mode</a:t>
            </a:r>
            <a:r>
              <a:rPr lang="el-GR" b="1" dirty="0" smtClean="0"/>
              <a:t>)</a:t>
            </a:r>
            <a:r>
              <a:rPr lang="en-US" b="1" dirty="0" smtClean="0"/>
              <a:t>: </a:t>
            </a:r>
            <a:r>
              <a:rPr lang="el-GR" dirty="0" smtClean="0"/>
              <a:t>Αναγνωρίζει</a:t>
            </a:r>
            <a:r>
              <a:rPr lang="el-GR" b="1" dirty="0" smtClean="0"/>
              <a:t> </a:t>
            </a:r>
            <a:r>
              <a:rPr lang="en-US" b="0" dirty="0" smtClean="0"/>
              <a:t>7</a:t>
            </a:r>
            <a:r>
              <a:rPr lang="el-GR" b="0" dirty="0" smtClean="0"/>
              <a:t> διαφορετικά χρώματα </a:t>
            </a:r>
            <a:r>
              <a:rPr lang="en-US" b="0" dirty="0" smtClean="0"/>
              <a:t>(</a:t>
            </a:r>
            <a:r>
              <a:rPr lang="el-GR" b="0" dirty="0" smtClean="0"/>
              <a:t>μαύρο</a:t>
            </a:r>
            <a:r>
              <a:rPr lang="en-US" b="0" dirty="0" smtClean="0"/>
              <a:t>, </a:t>
            </a:r>
            <a:r>
              <a:rPr lang="el-GR" b="0" dirty="0" smtClean="0"/>
              <a:t>καφέ</a:t>
            </a:r>
            <a:r>
              <a:rPr lang="en-US" b="0" dirty="0" smtClean="0"/>
              <a:t>, </a:t>
            </a:r>
            <a:r>
              <a:rPr lang="el-GR" b="0" dirty="0" smtClean="0"/>
              <a:t>μπλε</a:t>
            </a:r>
            <a:r>
              <a:rPr lang="en-US" b="0" dirty="0" smtClean="0"/>
              <a:t>, </a:t>
            </a:r>
            <a:r>
              <a:rPr lang="el-GR" b="0" dirty="0" smtClean="0"/>
              <a:t>πράσινο</a:t>
            </a:r>
            <a:r>
              <a:rPr lang="en-US" b="0" dirty="0" smtClean="0"/>
              <a:t>, </a:t>
            </a:r>
            <a:r>
              <a:rPr lang="el-GR" b="0" dirty="0" smtClean="0"/>
              <a:t>κίτρινο</a:t>
            </a:r>
            <a:r>
              <a:rPr lang="en-US" b="0" dirty="0" smtClean="0"/>
              <a:t>, </a:t>
            </a:r>
            <a:r>
              <a:rPr lang="el-GR" b="0" dirty="0" smtClean="0"/>
              <a:t>κόκκινο</a:t>
            </a:r>
            <a:r>
              <a:rPr lang="en-US" b="0" dirty="0" smtClean="0"/>
              <a:t>, </a:t>
            </a:r>
            <a:r>
              <a:rPr lang="el-GR" b="0" dirty="0" smtClean="0"/>
              <a:t>άσπρο</a:t>
            </a:r>
            <a:r>
              <a:rPr lang="en-US" b="0" dirty="0" smtClean="0"/>
              <a:t>)</a:t>
            </a:r>
            <a:r>
              <a:rPr lang="el-GR" b="0" dirty="0" smtClean="0"/>
              <a:t> και κανένα χρώμα</a:t>
            </a:r>
            <a:endParaRPr lang="en-US" b="0" dirty="0" smtClean="0"/>
          </a:p>
          <a:p>
            <a:pPr marL="800100" lvl="1" indent="-342900" algn="just"/>
            <a:r>
              <a:rPr lang="el-GR" b="1" dirty="0" smtClean="0"/>
              <a:t>Έντασης </a:t>
            </a:r>
            <a:r>
              <a:rPr lang="el-GR" b="1" dirty="0"/>
              <a:t>αντανάκλασης </a:t>
            </a:r>
            <a:r>
              <a:rPr lang="el-GR" b="1" dirty="0" smtClean="0"/>
              <a:t>φωτός</a:t>
            </a:r>
            <a:r>
              <a:rPr lang="el-GR" dirty="0" smtClean="0"/>
              <a:t> </a:t>
            </a:r>
            <a:r>
              <a:rPr lang="el-GR" b="1" dirty="0" smtClean="0"/>
              <a:t>(</a:t>
            </a:r>
            <a:r>
              <a:rPr lang="en-US" sz="1900" b="1" dirty="0" smtClean="0">
                <a:solidFill>
                  <a:srgbClr val="FF0000"/>
                </a:solidFill>
              </a:rPr>
              <a:t>Reflected Light</a:t>
            </a:r>
            <a:r>
              <a:rPr lang="el-GR" b="1" dirty="0" smtClean="0"/>
              <a:t>)</a:t>
            </a:r>
            <a:r>
              <a:rPr lang="en-US" b="1" dirty="0" smtClean="0"/>
              <a:t>: </a:t>
            </a:r>
            <a:r>
              <a:rPr lang="el-GR" dirty="0" smtClean="0"/>
              <a:t>Μετράει την ένταση της αντανάκλασης του φωτός που επιστρέφει από μια επιφάνεια</a:t>
            </a:r>
            <a:r>
              <a:rPr lang="el-GR" b="1" dirty="0" smtClean="0"/>
              <a:t>. </a:t>
            </a:r>
            <a:r>
              <a:rPr lang="en-US" b="0" dirty="0" smtClean="0"/>
              <a:t>(</a:t>
            </a:r>
            <a:r>
              <a:rPr lang="el-GR" dirty="0"/>
              <a:t>Μπορεί να πάρει τιμές από 0 έως100 με </a:t>
            </a:r>
            <a:r>
              <a:rPr lang="en-US" dirty="0"/>
              <a:t>0=</a:t>
            </a:r>
            <a:r>
              <a:rPr lang="el-GR" dirty="0"/>
              <a:t>απόλυτο σκοτάδι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100=</a:t>
            </a:r>
            <a:r>
              <a:rPr lang="el-GR" dirty="0"/>
              <a:t>απόλυτο </a:t>
            </a:r>
            <a:r>
              <a:rPr lang="el-GR" dirty="0" smtClean="0"/>
              <a:t>φως</a:t>
            </a:r>
            <a:r>
              <a:rPr lang="en-US" b="0" dirty="0" smtClean="0"/>
              <a:t>)</a:t>
            </a:r>
          </a:p>
          <a:p>
            <a:pPr marL="800100" lvl="1" indent="-342900" algn="just"/>
            <a:r>
              <a:rPr lang="el-GR" b="1" dirty="0" smtClean="0"/>
              <a:t>Ένταση φωτός περιβάλλοντος</a:t>
            </a:r>
            <a:r>
              <a:rPr lang="en-US" b="1" dirty="0" smtClean="0"/>
              <a:t> (</a:t>
            </a:r>
            <a:r>
              <a:rPr lang="en-US" sz="1900" b="1" dirty="0" smtClean="0">
                <a:solidFill>
                  <a:srgbClr val="FF0000"/>
                </a:solidFill>
              </a:rPr>
              <a:t>Ambient Light intensity</a:t>
            </a:r>
            <a:r>
              <a:rPr lang="en-US" b="1" dirty="0" smtClean="0"/>
              <a:t>) 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Μετράει την ένταση του φωτός που δέχεται ο αισθητήρας από το περιβάλλον</a:t>
            </a:r>
            <a:r>
              <a:rPr lang="en-US" b="0" dirty="0" smtClean="0"/>
              <a:t>.</a:t>
            </a:r>
            <a:r>
              <a:rPr lang="el-GR" b="0" dirty="0" smtClean="0"/>
              <a:t> </a:t>
            </a:r>
            <a:r>
              <a:rPr lang="en-US" b="0" dirty="0" smtClean="0"/>
              <a:t>(</a:t>
            </a:r>
            <a:r>
              <a:rPr lang="el-GR" b="0" dirty="0" smtClean="0"/>
              <a:t>Μπορεί να πάρει τιμές από 0 έως100 με </a:t>
            </a:r>
            <a:r>
              <a:rPr lang="en-US" b="0" dirty="0" smtClean="0"/>
              <a:t>0=</a:t>
            </a:r>
            <a:r>
              <a:rPr lang="el-GR" b="0" dirty="0" smtClean="0"/>
              <a:t>απόλυτο σκοτάδι</a:t>
            </a:r>
            <a:r>
              <a:rPr lang="en-US" b="0" dirty="0" smtClean="0"/>
              <a:t> </a:t>
            </a:r>
            <a:r>
              <a:rPr lang="el-GR" b="0" dirty="0" smtClean="0"/>
              <a:t>και</a:t>
            </a:r>
            <a:r>
              <a:rPr lang="en-US" b="0" dirty="0" smtClean="0"/>
              <a:t> 100=</a:t>
            </a:r>
            <a:r>
              <a:rPr lang="el-GR" b="0" dirty="0" smtClean="0"/>
              <a:t>απόλυτο φως</a:t>
            </a:r>
            <a:r>
              <a:rPr lang="en-US" b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Χρήσεις</a:t>
            </a:r>
            <a:r>
              <a:rPr lang="en-US" b="0" dirty="0" smtClean="0"/>
              <a:t>:</a:t>
            </a:r>
          </a:p>
          <a:p>
            <a:pPr marL="800100" lvl="1" indent="-342900"/>
            <a:r>
              <a:rPr lang="el-GR" dirty="0" smtClean="0"/>
              <a:t>Κίνηση μέχρι κάποια γραμμή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</a:p>
          <a:p>
            <a:pPr marL="800100" lvl="1" indent="-342900"/>
            <a:r>
              <a:rPr lang="el-GR" dirty="0"/>
              <a:t>Κ</a:t>
            </a:r>
            <a:r>
              <a:rPr lang="el-GR" dirty="0" smtClean="0"/>
              <a:t>ίνηση ακολουθώντας μια γραμμή</a:t>
            </a:r>
            <a:r>
              <a:rPr lang="en-US" dirty="0" smtClean="0"/>
              <a:t> </a:t>
            </a:r>
            <a:endParaRPr lang="el-GR" dirty="0" smtClean="0"/>
          </a:p>
          <a:p>
            <a:pPr marL="800100" lvl="1" indent="-342900"/>
            <a:r>
              <a:rPr lang="el-GR" dirty="0" smtClean="0"/>
              <a:t>Εύρεση χρώματος</a:t>
            </a:r>
          </a:p>
          <a:p>
            <a:pPr marL="800100" lvl="1" indent="-342900"/>
            <a:r>
              <a:rPr lang="el-GR" dirty="0" smtClean="0"/>
              <a:t>Παιχνίδι με την χρήση αισθητήρα χρώματος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738884" cy="344651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r>
              <a:rPr lang="el-GR" dirty="0" smtClean="0"/>
              <a:t> / </a:t>
            </a:r>
            <a:r>
              <a:rPr lang="en-US" dirty="0" smtClean="0"/>
              <a:t>Translated by Thras Farmakis ATOM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21" y="4384887"/>
            <a:ext cx="1962198" cy="184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5969405"/>
            <a:ext cx="822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Θα χρησιμοποιήσουμε την </a:t>
            </a:r>
            <a:r>
              <a:rPr lang="el-GR" sz="1600" b="1" dirty="0" smtClean="0">
                <a:solidFill>
                  <a:srgbClr val="FF0000"/>
                </a:solidFill>
              </a:rPr>
              <a:t>λειτουργία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</a:rPr>
              <a:t>χρώματος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l-GR" sz="1600" dirty="0" smtClean="0">
                <a:solidFill>
                  <a:srgbClr val="FF0000"/>
                </a:solidFill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</a:rPr>
              <a:t>COLOR MODE</a:t>
            </a:r>
            <a:r>
              <a:rPr lang="el-GR" sz="1600" dirty="0" smtClean="0">
                <a:solidFill>
                  <a:srgbClr val="FF0000"/>
                </a:solidFill>
              </a:rPr>
              <a:t>)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l-GR" sz="1600" dirty="0" smtClean="0">
                <a:solidFill>
                  <a:srgbClr val="FF0000"/>
                </a:solidFill>
              </a:rPr>
              <a:t>σε αυτό το μάθημα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Ακόμα μια επιλογή της εντολής κινητήρα </a:t>
            </a:r>
            <a:r>
              <a:rPr lang="en-US" dirty="0" smtClean="0"/>
              <a:t>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Κίνηση η φρένο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5814291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dirty="0" smtClean="0"/>
              <a:t>Πρόσθετη επιλογή της εντολής κινητήρα </a:t>
            </a:r>
            <a:r>
              <a:rPr lang="en-US" b="0" dirty="0" smtClean="0"/>
              <a:t>Move Steering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dirty="0" smtClean="0"/>
              <a:t>Θα παρατηρήσετε πως υπάρχει η επιλογή κίνησης(</a:t>
            </a:r>
            <a:r>
              <a:rPr lang="en-US" b="0" dirty="0" smtClean="0"/>
              <a:t>coast) </a:t>
            </a:r>
            <a:r>
              <a:rPr lang="el-GR" b="0" dirty="0" smtClean="0"/>
              <a:t>και φρένο (</a:t>
            </a:r>
            <a:r>
              <a:rPr lang="en-US" b="0" dirty="0" smtClean="0"/>
              <a:t>brake)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dirty="0" smtClean="0"/>
              <a:t>Η κίνηση θα κάνει τον κινητήρα σας να συνεχίζει να κινείται</a:t>
            </a:r>
            <a:r>
              <a:rPr lang="en-US" b="0" dirty="0" smtClean="0"/>
              <a:t>.</a:t>
            </a:r>
            <a:r>
              <a:rPr lang="el-GR" b="0" dirty="0" smtClean="0"/>
              <a:t> Το φρένο θα σταματήσει τον κινητήρα σας ακαριαία</a:t>
            </a:r>
            <a:r>
              <a:rPr lang="en-US" b="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dirty="0" smtClean="0"/>
              <a:t>Ποια επιλογή χρησιμοποιούμε για να σταματήσουμε με ακρίβεια σε μια χρωματιστή γραμμή?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814290" cy="248707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r>
              <a:rPr lang="el-GR" dirty="0"/>
              <a:t> / </a:t>
            </a:r>
            <a:r>
              <a:rPr lang="en-US" dirty="0"/>
              <a:t>Translated by Thras Farmakis ATOM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Screen Shot 2014-08-08 at 6.4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5" y="1752600"/>
            <a:ext cx="1840923" cy="152149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94400" y="2918691"/>
            <a:ext cx="14376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2" y="161637"/>
            <a:ext cx="8747508" cy="13716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Δοκιμασία αισθητήρα χρώματος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5" y="932638"/>
            <a:ext cx="3777211" cy="552269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Κάντε το ρομπότ να κινηθεί  πάνω σε μια πράσινη γραμμή χρησιμοποιώντας τον αισθητήρα χρώματος</a:t>
            </a:r>
            <a:endParaRPr lang="en-US" dirty="0" smtClean="0"/>
          </a:p>
          <a:p>
            <a:r>
              <a:rPr lang="el-GR" dirty="0" smtClean="0"/>
              <a:t>Βήμα</a:t>
            </a:r>
            <a:r>
              <a:rPr lang="en-US" dirty="0" smtClean="0"/>
              <a:t>1: </a:t>
            </a:r>
            <a:r>
              <a:rPr lang="el-GR" dirty="0" smtClean="0"/>
              <a:t>Εισάγετε την εντολή για αναμονή χρώματος</a:t>
            </a:r>
            <a:endParaRPr lang="en-US" dirty="0"/>
          </a:p>
          <a:p>
            <a:r>
              <a:rPr lang="el-GR" dirty="0" smtClean="0"/>
              <a:t>Βήμα </a:t>
            </a:r>
            <a:r>
              <a:rPr lang="en-US" dirty="0" smtClean="0"/>
              <a:t>2: </a:t>
            </a:r>
            <a:r>
              <a:rPr lang="el-GR" dirty="0" smtClean="0"/>
              <a:t>Χρησιμοποιήστε τον αισθητήρα χρώματος σε λειτουργίας χρώματος </a:t>
            </a:r>
            <a:r>
              <a:rPr lang="el-GR" sz="1700" i="1" dirty="0" smtClean="0"/>
              <a:t>(</a:t>
            </a:r>
            <a:r>
              <a:rPr lang="en-US" sz="1700" i="1" dirty="0" smtClean="0"/>
              <a:t>COLOR MODE</a:t>
            </a:r>
            <a:r>
              <a:rPr lang="el-GR" sz="1700" i="1" dirty="0" smtClean="0"/>
              <a:t>)</a:t>
            </a:r>
            <a:endParaRPr lang="en-US" sz="1700" i="1" dirty="0"/>
          </a:p>
          <a:p>
            <a:r>
              <a:rPr lang="el-GR" dirty="0" smtClean="0"/>
              <a:t>Βήμα </a:t>
            </a:r>
            <a:r>
              <a:rPr lang="en-US" dirty="0" smtClean="0"/>
              <a:t>3: </a:t>
            </a:r>
            <a:r>
              <a:rPr lang="el-GR" dirty="0" smtClean="0"/>
              <a:t>Κίνηση ή Φρένο</a:t>
            </a:r>
            <a:r>
              <a:rPr lang="en-US" dirty="0" smtClean="0"/>
              <a:t>?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Στοιχείο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l-GR" b="0" dirty="0" smtClean="0">
                <a:solidFill>
                  <a:srgbClr val="FF0000"/>
                </a:solidFill>
              </a:rPr>
              <a:t>Θα πρέπει να χρησιμοποιήσουμε την εντολή κινητήρων </a:t>
            </a:r>
            <a:r>
              <a:rPr lang="en-US" b="0" dirty="0" smtClean="0">
                <a:solidFill>
                  <a:srgbClr val="FF0000"/>
                </a:solidFill>
              </a:rPr>
              <a:t>Move Steering (</a:t>
            </a:r>
            <a:r>
              <a:rPr lang="el-GR" b="0" dirty="0" smtClean="0">
                <a:solidFill>
                  <a:srgbClr val="FF0000"/>
                </a:solidFill>
              </a:rPr>
              <a:t>δοκιμάστε τις επιλογές ΟΝ και </a:t>
            </a:r>
            <a:r>
              <a:rPr lang="en-US" b="0" dirty="0" smtClean="0">
                <a:solidFill>
                  <a:srgbClr val="FF0000"/>
                </a:solidFill>
              </a:rPr>
              <a:t>OFF) </a:t>
            </a:r>
            <a:r>
              <a:rPr lang="el-GR" b="0" dirty="0" smtClean="0">
                <a:solidFill>
                  <a:srgbClr val="FF0000"/>
                </a:solidFill>
              </a:rPr>
              <a:t>και την εντολή  αναμονή για χρώμα (το χρώμα της γραμμής που θα ακολουθήσουμε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725236" cy="283845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r>
              <a:rPr lang="el-GR" dirty="0"/>
              <a:t> / </a:t>
            </a:r>
            <a:r>
              <a:rPr lang="en-US" dirty="0"/>
              <a:t>Translated by Thras Farmakis ATOM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 descr="Screen Shot 2014-08-08 at 6.40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4537364" y="1333026"/>
            <a:ext cx="4306746" cy="38047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75545" y="2297546"/>
            <a:ext cx="4849384" cy="7042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Screen Shot 2014-08-08 at 6.4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5" y="5095713"/>
            <a:ext cx="1645072" cy="1359625"/>
          </a:xfrm>
          <a:prstGeom prst="rect">
            <a:avLst/>
          </a:prstGeom>
        </p:spPr>
      </p:pic>
      <p:cxnSp>
        <p:nvCxnSpPr>
          <p:cNvPr id="7" name="Ευθύγραμμο βέλος σύνδεσης 6"/>
          <p:cNvCxnSpPr/>
          <p:nvPr/>
        </p:nvCxnSpPr>
        <p:spPr>
          <a:xfrm>
            <a:off x="3643952" y="5024294"/>
            <a:ext cx="826404" cy="3529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" y="152718"/>
            <a:ext cx="8816453" cy="13716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Δοκιμασία </a:t>
            </a:r>
            <a:r>
              <a:rPr lang="el-GR" sz="3200" dirty="0"/>
              <a:t>αισθητήρα </a:t>
            </a:r>
            <a:r>
              <a:rPr lang="el-GR" sz="3200" dirty="0" smtClean="0"/>
              <a:t>χρώματος</a:t>
            </a:r>
            <a:br>
              <a:rPr lang="el-GR" sz="3200" dirty="0" smtClean="0"/>
            </a:br>
            <a:r>
              <a:rPr lang="el-GR" sz="3200" u="sng" dirty="0" smtClean="0"/>
              <a:t>ΛΥΣΗ</a:t>
            </a:r>
            <a:endParaRPr lang="en-US" sz="3200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762337" cy="283845"/>
          </a:xfrm>
        </p:spPr>
        <p:txBody>
          <a:bodyPr/>
          <a:lstStyle/>
          <a:p>
            <a:r>
              <a:rPr lang="en-US" dirty="0" smtClean="0"/>
              <a:t>© EV3Lessons.com, 2016, (Last edit: 7/04/2016</a:t>
            </a:r>
            <a:r>
              <a:rPr lang="el-GR" dirty="0" smtClean="0"/>
              <a:t>) </a:t>
            </a:r>
            <a:r>
              <a:rPr lang="el-GR" dirty="0"/>
              <a:t>/ </a:t>
            </a:r>
            <a:r>
              <a:rPr lang="en-US" dirty="0"/>
              <a:t>Translated by Thras Farmakis ATOM 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57067" y="1803731"/>
            <a:ext cx="932751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57067" y="5490740"/>
            <a:ext cx="93275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24706" y="2004257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7658" y="1366551"/>
            <a:ext cx="182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ΤΕΡΜΑΤΙΣΜΟΣ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9923" y="567702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ΑΡΧΗ</a:t>
            </a:r>
            <a:endParaRPr lang="en-US" dirty="0"/>
          </a:p>
        </p:txBody>
      </p:sp>
      <p:pic>
        <p:nvPicPr>
          <p:cNvPr id="15" name="Picture 14" descr="Screen Shot 2014-08-08 at 6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7" y="1735883"/>
            <a:ext cx="55118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6090" y="3267364"/>
            <a:ext cx="2121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Λειτουργία κίνησης κινητήρων </a:t>
            </a:r>
            <a:r>
              <a:rPr lang="en-US" dirty="0" smtClean="0"/>
              <a:t>“</a:t>
            </a:r>
            <a:r>
              <a:rPr lang="en-US" b="1" dirty="0" smtClean="0"/>
              <a:t>OFF</a:t>
            </a:r>
            <a:r>
              <a:rPr lang="en-US" dirty="0" smtClean="0"/>
              <a:t>” </a:t>
            </a:r>
            <a:r>
              <a:rPr lang="el-GR" dirty="0" smtClean="0"/>
              <a:t>με </a:t>
            </a:r>
            <a:r>
              <a:rPr lang="el-GR" b="1" dirty="0" smtClean="0"/>
              <a:t>ΦΡΕΝΟ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64776" y="3267364"/>
            <a:ext cx="217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Λειτουργία κίνησης κινητήρων </a:t>
            </a:r>
            <a:r>
              <a:rPr lang="el-GR" b="1" dirty="0" smtClean="0"/>
              <a:t>ΟΝ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64776" y="5909443"/>
            <a:ext cx="573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Περίμενε μέχρι το χρώμα που </a:t>
            </a:r>
            <a:r>
              <a:rPr lang="en-US" dirty="0" smtClean="0"/>
              <a:t>“</a:t>
            </a:r>
            <a:r>
              <a:rPr lang="el-GR" dirty="0" smtClean="0"/>
              <a:t>βλέπει</a:t>
            </a:r>
            <a:r>
              <a:rPr lang="en-US" dirty="0" smtClean="0"/>
              <a:t>”</a:t>
            </a:r>
            <a:r>
              <a:rPr lang="el-GR" dirty="0" smtClean="0"/>
              <a:t> ο αισθητήρας να είναι πράσινο (</a:t>
            </a:r>
            <a:r>
              <a:rPr lang="en-US" b="1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 #3)</a:t>
            </a:r>
            <a:endParaRPr lang="en-US" dirty="0"/>
          </a:p>
        </p:txBody>
      </p:sp>
      <p:cxnSp>
        <p:nvCxnSpPr>
          <p:cNvPr id="9" name="Ευθύγραμμο βέλος σύνδεσης 8"/>
          <p:cNvCxnSpPr>
            <a:stCxn id="17" idx="0"/>
          </p:cNvCxnSpPr>
          <p:nvPr/>
        </p:nvCxnSpPr>
        <p:spPr>
          <a:xfrm flipH="1" flipV="1">
            <a:off x="2129057" y="2920621"/>
            <a:ext cx="322612" cy="346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H="1" flipV="1">
            <a:off x="5379506" y="2936542"/>
            <a:ext cx="322612" cy="346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Θέματα συζήτησης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5" y="1117600"/>
            <a:ext cx="8734566" cy="5008563"/>
          </a:xfrm>
        </p:spPr>
        <p:txBody>
          <a:bodyPr/>
          <a:lstStyle/>
          <a:p>
            <a:r>
              <a:rPr lang="el-GR" dirty="0" smtClean="0"/>
              <a:t>Μπορεί ο αισθητήρας να ψάχνει για περισσότερα από ένα χρώματα</a:t>
            </a:r>
            <a:r>
              <a:rPr lang="en-US" dirty="0" smtClean="0"/>
              <a:t>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/>
              <a:t>Ποια είναι η διαφορά μεταξύ κίνησης και φρένου στην εντολή </a:t>
            </a:r>
            <a:r>
              <a:rPr lang="en-US" dirty="0" smtClean="0"/>
              <a:t>Move Steering?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711588" cy="248707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r>
              <a:rPr lang="el-GR" dirty="0"/>
              <a:t> / </a:t>
            </a:r>
            <a:r>
              <a:rPr lang="en-US" dirty="0"/>
              <a:t>Translated by Thras Farmakis ATOM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069" y="1524318"/>
            <a:ext cx="180581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Απάντηση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l-GR" b="1" dirty="0" smtClean="0">
                <a:solidFill>
                  <a:srgbClr val="FF0000"/>
                </a:solidFill>
              </a:rPr>
              <a:t>ΝΑΙ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68" y="1524317"/>
            <a:ext cx="1808632" cy="1776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330" y="4047564"/>
            <a:ext cx="5330855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rgbClr val="FF0000"/>
                </a:solidFill>
              </a:rPr>
              <a:t>Απάντηση: Η </a:t>
            </a:r>
            <a:r>
              <a:rPr lang="el-GR" b="1" dirty="0" smtClean="0">
                <a:solidFill>
                  <a:srgbClr val="FF0000"/>
                </a:solidFill>
              </a:rPr>
              <a:t>ΚΙΝΗΣΗ (</a:t>
            </a:r>
            <a:r>
              <a:rPr lang="en-US" b="1" dirty="0" smtClean="0">
                <a:solidFill>
                  <a:srgbClr val="FF0000"/>
                </a:solidFill>
              </a:rPr>
              <a:t>Coast)</a:t>
            </a:r>
            <a:r>
              <a:rPr lang="el-GR" dirty="0" smtClean="0">
                <a:solidFill>
                  <a:srgbClr val="FF0000"/>
                </a:solidFill>
              </a:rPr>
              <a:t> επιτρέπει στον κινητήρα να συνεχίσει την κίνηση του ελεύθερα και μετά το τέλος τις εντολής ενώ το </a:t>
            </a:r>
            <a:r>
              <a:rPr lang="el-GR" b="1" dirty="0" smtClean="0">
                <a:solidFill>
                  <a:srgbClr val="FF0000"/>
                </a:solidFill>
              </a:rPr>
              <a:t>ΦΡΕΝΟ</a:t>
            </a:r>
            <a:r>
              <a:rPr lang="en-US" b="1" dirty="0" smtClean="0">
                <a:solidFill>
                  <a:srgbClr val="FF0000"/>
                </a:solidFill>
              </a:rPr>
              <a:t> (Break)</a:t>
            </a:r>
            <a:r>
              <a:rPr lang="el-GR" dirty="0" smtClean="0">
                <a:solidFill>
                  <a:srgbClr val="FF0000"/>
                </a:solidFill>
              </a:rPr>
              <a:t> θα σταματήσει τον κινητήρα ακαριαία.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65" y="1124832"/>
            <a:ext cx="8346009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l-GR" sz="1800" dirty="0" smtClean="0"/>
              <a:t>Αυτό το μάθημα δημιουργήθηκε από τους </a:t>
            </a:r>
            <a:r>
              <a:rPr lang="en-US" sz="1800" dirty="0" smtClean="0"/>
              <a:t>Sanjay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  <a:r>
              <a:rPr lang="el-GR" sz="1800" dirty="0" smtClean="0"/>
              <a:t>και </a:t>
            </a:r>
            <a:r>
              <a:rPr lang="en-US" sz="1800" dirty="0" err="1" smtClean="0"/>
              <a:t>Arvind</a:t>
            </a:r>
            <a:r>
              <a:rPr lang="en-US" sz="1800" dirty="0" smtClean="0"/>
              <a:t> </a:t>
            </a:r>
            <a:r>
              <a:rPr lang="en-US" sz="1800" dirty="0" err="1" smtClean="0"/>
              <a:t>Seshan</a:t>
            </a:r>
            <a:endParaRPr lang="el-GR" sz="1800" dirty="0" smtClean="0"/>
          </a:p>
          <a:p>
            <a:pPr marL="342900" indent="-342900">
              <a:buFont typeface="Arial"/>
              <a:buChar char="•"/>
            </a:pPr>
            <a:r>
              <a:rPr lang="el-GR" sz="1800" dirty="0" smtClean="0"/>
              <a:t>Η μετάφραση έγινε για το Εκπαιδευτικό Κέντρο ΑΤΟΜ από τον υπεύθυνο καθηγητή Φαρμάκη Θρασύβουλο </a:t>
            </a:r>
            <a:r>
              <a:rPr lang="en-US" sz="1800" dirty="0" smtClean="0"/>
              <a:t>(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 @atom4edu)</a:t>
            </a:r>
            <a:endParaRPr lang="el-GR" sz="1800" dirty="0" smtClean="0"/>
          </a:p>
          <a:p>
            <a:pPr marL="342900" indent="-342900">
              <a:buFont typeface="Arial"/>
              <a:buChar char="•"/>
            </a:pPr>
            <a:endParaRPr lang="el-GR" sz="1800" dirty="0" smtClean="0"/>
          </a:p>
          <a:p>
            <a:pPr marL="342900" indent="-342900">
              <a:buFont typeface="Arial"/>
              <a:buChar char="•"/>
            </a:pPr>
            <a:endParaRPr lang="el-GR" sz="1800" dirty="0"/>
          </a:p>
          <a:p>
            <a:pPr marL="342900" indent="-342900">
              <a:buFont typeface="Arial"/>
              <a:buChar char="•"/>
            </a:pP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l-GR" sz="1800" dirty="0" smtClean="0"/>
              <a:t>Περισσότερα μαθήματα στο </a:t>
            </a:r>
            <a:r>
              <a:rPr lang="en-US" sz="1800" dirty="0" smtClean="0"/>
              <a:t>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670645" cy="126289"/>
          </a:xfrm>
        </p:spPr>
        <p:txBody>
          <a:bodyPr/>
          <a:lstStyle/>
          <a:p>
            <a:r>
              <a:rPr lang="en-US" dirty="0" smtClean="0"/>
              <a:t>© EV3Lessons.com, 2016, (Last edit: 7/04/2016)</a:t>
            </a:r>
            <a:r>
              <a:rPr lang="el-GR" dirty="0"/>
              <a:t> / </a:t>
            </a:r>
            <a:r>
              <a:rPr lang="en-US" dirty="0"/>
              <a:t>Translated by Thras Farmakis ATOM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Attribution-NonCommercial-ShareAlike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34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9" y="2459262"/>
            <a:ext cx="2552672" cy="12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6479</TotalTime>
  <Words>703</Words>
  <Application>Microsoft Office PowerPoint</Application>
  <PresentationFormat>Προβολή στην οθόνη (4:3)</PresentationFormat>
  <Paragraphs>81</Paragraphs>
  <Slides>9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Μαθημα προγραμματισμου αρχαριων</vt:lpstr>
      <vt:lpstr>Στοχοι μαθηματοσ</vt:lpstr>
      <vt:lpstr>Τι είναι ο αισθητηρασ χρωματοσ?</vt:lpstr>
      <vt:lpstr>Τι είναι ο αισθητήρας χρώματος? </vt:lpstr>
      <vt:lpstr>Ακόμα μια επιλογή της εντολής κινητήρα :  Κίνηση η φρένο?</vt:lpstr>
      <vt:lpstr>Δοκιμασία αισθητήρα χρώματος</vt:lpstr>
      <vt:lpstr>Δοκιμασία αισθητήρα χρώματος ΛΥΣΗ</vt:lpstr>
      <vt:lpstr>Θέματα συζήτησης  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Thras</dc:creator>
  <cp:lastModifiedBy>Thras</cp:lastModifiedBy>
  <cp:revision>21</cp:revision>
  <dcterms:created xsi:type="dcterms:W3CDTF">2014-08-07T02:19:13Z</dcterms:created>
  <dcterms:modified xsi:type="dcterms:W3CDTF">2017-05-19T15:42:25Z</dcterms:modified>
  <cp:contentStatus/>
</cp:coreProperties>
</file>