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46" r:id="rId1"/>
  </p:sldMasterIdLst>
  <p:notesMasterIdLst>
    <p:notesMasterId r:id="rId13"/>
  </p:notesMasterIdLst>
  <p:handoutMasterIdLst>
    <p:handoutMasterId r:id="rId14"/>
  </p:handoutMasterIdLst>
  <p:sldIdLst>
    <p:sldId id="308" r:id="rId2"/>
    <p:sldId id="309" r:id="rId3"/>
    <p:sldId id="312" r:id="rId4"/>
    <p:sldId id="311" r:id="rId5"/>
    <p:sldId id="278" r:id="rId6"/>
    <p:sldId id="291" r:id="rId7"/>
    <p:sldId id="292" r:id="rId8"/>
    <p:sldId id="283" r:id="rId9"/>
    <p:sldId id="304" r:id="rId10"/>
    <p:sldId id="284" r:id="rId11"/>
    <p:sldId id="28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245" autoAdjust="0"/>
    <p:restoredTop sz="96271" autoAdjust="0"/>
  </p:normalViewPr>
  <p:slideViewPr>
    <p:cSldViewPr snapToGrid="0" snapToObjects="1">
      <p:cViewPr varScale="1">
        <p:scale>
          <a:sx n="117" d="100"/>
          <a:sy n="117" d="100"/>
        </p:scale>
        <p:origin x="192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7" d="100"/>
        <a:sy n="137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handoutMaster" Target="handoutMasters/handout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54B44E-40A3-0E46-B16A-9BF1250A248B}" type="datetimeFigureOut">
              <a:rPr lang="en-US" smtClean="0"/>
              <a:t>7/19/16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DF1604-CF25-2840-A4A3-96CDE3604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35781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6AD16C-2DB4-6642-BAD4-9ED973A087A0}" type="datetimeFigureOut">
              <a:rPr lang="en-US" smtClean="0"/>
              <a:t>7/19/16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5BF589-3978-3C45-966B-D7B7A71F2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8416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0905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103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5432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7A066-8EF6-4341-A101-D2EEE35033BD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" y="-1"/>
            <a:ext cx="9144000" cy="1920240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8" name="Group 16"/>
          <p:cNvGrpSpPr/>
          <p:nvPr/>
        </p:nvGrpSpPr>
        <p:grpSpPr>
          <a:xfrm>
            <a:off x="0" y="1920240"/>
            <a:ext cx="9144000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855890"/>
            <a:ext cx="8229600" cy="1088136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marL="0" algn="ctr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0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075497"/>
            <a:ext cx="8229600" cy="48463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13" name="Rectangle 12"/>
          <p:cNvSpPr/>
          <p:nvPr/>
        </p:nvSpPr>
        <p:spPr>
          <a:xfrm>
            <a:off x="284163" y="6227064"/>
            <a:ext cx="8574087" cy="17373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329321" y="365291"/>
            <a:ext cx="50462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ADVANCED EV3 PROGRAMMING LESSON</a:t>
            </a:r>
            <a:endParaRPr lang="en-US" sz="3600" dirty="0">
              <a:solidFill>
                <a:schemeClr val="bg1"/>
              </a:solidFill>
            </a:endParaRPr>
          </a:p>
        </p:txBody>
      </p:sp>
      <p:pic>
        <p:nvPicPr>
          <p:cNvPr id="15" name="Picture 14" descr="EV3Lessons.com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0917" y="473502"/>
            <a:ext cx="2940317" cy="1092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17" name="Straight Connector 16"/>
          <p:cNvCxnSpPr/>
          <p:nvPr/>
        </p:nvCxnSpPr>
        <p:spPr>
          <a:xfrm>
            <a:off x="457200" y="4012165"/>
            <a:ext cx="8229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6621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EE6D4-B89C-994F-BC26-0B89112EC467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0" y="1188720"/>
            <a:ext cx="9144000" cy="137411"/>
            <a:chOff x="284163" y="1577847"/>
            <a:chExt cx="8576373" cy="137411"/>
          </a:xfrm>
        </p:grpSpPr>
        <p:sp>
          <p:nvSpPr>
            <p:cNvPr id="13" name="Rectangle 12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201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0" y="5075171"/>
            <a:ext cx="9143999" cy="178282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0" y="4937760"/>
            <a:ext cx="9144000" cy="137411"/>
            <a:chOff x="284163" y="1577847"/>
            <a:chExt cx="8576373" cy="137411"/>
          </a:xfrm>
        </p:grpSpPr>
        <p:sp>
          <p:nvSpPr>
            <p:cNvPr id="16" name="Rectangle 15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5F98E-5149-9948-9EE7-0A8267A99B69}" type="datetime1">
              <a:rPr lang="en-US" smtClean="0"/>
              <a:t>7/19/16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7116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0" y="1188720"/>
            <a:ext cx="9144000" cy="137411"/>
            <a:chOff x="284163" y="1577847"/>
            <a:chExt cx="8576373" cy="137411"/>
          </a:xfrm>
        </p:grpSpPr>
        <p:sp>
          <p:nvSpPr>
            <p:cNvPr id="18" name="Rectangle 17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3412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8188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54F20-F22F-DD46-81F2-5BDE7CB3F092}" type="datetime1">
              <a:rPr lang="en-US" smtClean="0"/>
              <a:t>7/19/16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4163" y="1577847"/>
            <a:ext cx="1600200" cy="137411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1885174" y="1577847"/>
            <a:ext cx="2743200" cy="137411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4626864" y="1577847"/>
            <a:ext cx="4233672" cy="13741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4" name="Group 16"/>
          <p:cNvGrpSpPr/>
          <p:nvPr userDrawn="1"/>
        </p:nvGrpSpPr>
        <p:grpSpPr>
          <a:xfrm>
            <a:off x="284163" y="1585702"/>
            <a:ext cx="8576373" cy="137411"/>
            <a:chOff x="284163" y="1759424"/>
            <a:chExt cx="8576373" cy="137411"/>
          </a:xfrm>
        </p:grpSpPr>
        <p:sp>
          <p:nvSpPr>
            <p:cNvPr id="15" name="Rectangle 14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372278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20" name="Group 19"/>
          <p:cNvGrpSpPr/>
          <p:nvPr/>
        </p:nvGrpSpPr>
        <p:grpSpPr>
          <a:xfrm>
            <a:off x="0" y="1188720"/>
            <a:ext cx="9144000" cy="137411"/>
            <a:chOff x="284163" y="1577847"/>
            <a:chExt cx="8576373" cy="137411"/>
          </a:xfrm>
        </p:grpSpPr>
        <p:sp>
          <p:nvSpPr>
            <p:cNvPr id="21" name="Rectangle 20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3412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412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79495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79495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52E89-7289-8A4D-9233-DD55793ACADE}" type="datetime1">
              <a:rPr lang="en-US" smtClean="0"/>
              <a:t>7/19/16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grpSp>
        <p:nvGrpSpPr>
          <p:cNvPr id="14" name="Group 16"/>
          <p:cNvGrpSpPr/>
          <p:nvPr userDrawn="1"/>
        </p:nvGrpSpPr>
        <p:grpSpPr>
          <a:xfrm>
            <a:off x="284163" y="1593723"/>
            <a:ext cx="8576373" cy="137411"/>
            <a:chOff x="284163" y="1759424"/>
            <a:chExt cx="8576373" cy="137411"/>
          </a:xfrm>
        </p:grpSpPr>
        <p:sp>
          <p:nvSpPr>
            <p:cNvPr id="15" name="Rectangle 14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1389418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0" y="1188720"/>
            <a:ext cx="9144000" cy="137411"/>
            <a:chOff x="284163" y="1577847"/>
            <a:chExt cx="8576373" cy="137411"/>
          </a:xfrm>
        </p:grpSpPr>
        <p:sp>
          <p:nvSpPr>
            <p:cNvPr id="17" name="Rectangle 16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F1C4C-7A96-8B43-B8FB-7A31D2399F55}" type="datetime1">
              <a:rPr lang="en-US" smtClean="0"/>
              <a:t>7/19/16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16"/>
          <p:cNvGrpSpPr/>
          <p:nvPr userDrawn="1"/>
        </p:nvGrpSpPr>
        <p:grpSpPr>
          <a:xfrm>
            <a:off x="284163" y="1585702"/>
            <a:ext cx="8576373" cy="137411"/>
            <a:chOff x="284163" y="1759424"/>
            <a:chExt cx="8576373" cy="137411"/>
          </a:xfrm>
        </p:grpSpPr>
        <p:sp>
          <p:nvSpPr>
            <p:cNvPr id="11" name="Rectangle 10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20161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1188720"/>
            <a:ext cx="9144000" cy="137411"/>
            <a:chOff x="284163" y="1577847"/>
            <a:chExt cx="8576373" cy="137411"/>
          </a:xfrm>
        </p:grpSpPr>
        <p:sp>
          <p:nvSpPr>
            <p:cNvPr id="14" name="Rectangle 13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2133600"/>
            <a:ext cx="8574087" cy="40132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83252-4EFA-C347-A7EE-DDF3528603FF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7864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 rot="5400000">
            <a:off x="5257800" y="2965449"/>
            <a:ext cx="6858000" cy="914400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457200"/>
            <a:ext cx="6497637" cy="5937250"/>
          </a:xfrm>
        </p:spPr>
        <p:txBody>
          <a:bodyPr vert="eaVert"/>
          <a:lstStyle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79924" y="6437032"/>
            <a:ext cx="2133600" cy="365125"/>
          </a:xfrm>
        </p:spPr>
        <p:txBody>
          <a:bodyPr/>
          <a:lstStyle/>
          <a:p>
            <a:fld id="{6B745DF5-750D-0B4F-B2ED-4A155FA9F31D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77031" y="6439714"/>
            <a:ext cx="630621" cy="359760"/>
          </a:xfrm>
        </p:spPr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 rot="5400000">
            <a:off x="4753323" y="3358675"/>
            <a:ext cx="6861177" cy="137475"/>
            <a:chOff x="284163" y="1577847"/>
            <a:chExt cx="8576373" cy="137411"/>
          </a:xfrm>
        </p:grpSpPr>
        <p:sp>
          <p:nvSpPr>
            <p:cNvPr id="13" name="Rectangle 12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0880511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EF8BA-036E-E54C-9C52-7DE8B7EDB881}" type="datetime1">
              <a:rPr lang="en-US" smtClean="0"/>
              <a:t>7/19/16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199698" y="1554163"/>
            <a:ext cx="8737927" cy="47418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175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4163" y="1818870"/>
            <a:ext cx="8574087" cy="43072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84041" y="643434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E48E9834-52A1-8F4F-9134-E83F06191501}" type="datetime1">
              <a:rPr lang="en-US" smtClean="0"/>
              <a:t>7/19/16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9698" y="6437032"/>
            <a:ext cx="61249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sk-SK" smtClean="0"/>
              <a:t>© 2016 EV3Lessons.com, Last edit 7/19/2016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3999" cy="1188720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97915" y="6439714"/>
            <a:ext cx="630621" cy="35976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chemeClr val="tx1"/>
                </a:solidFill>
              </a:defRPr>
            </a:lvl1pPr>
          </a:lstStyle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12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</p:sldLayoutIdLst>
  <p:timing>
    <p:tnLst>
      <p:par>
        <p:cTn id="1" dur="indefinite" restart="never" nodeType="tmRoot"/>
      </p:par>
    </p:tnLst>
  </p:timing>
  <p:hf hdr="0" dt="0"/>
  <p:txStyles>
    <p:titleStyle>
      <a:lvl1pPr marL="231775" indent="3175" algn="l" defTabSz="914400" rtl="0" eaLnBrk="1" latinLnBrk="0" hangingPunct="1">
        <a:spcBef>
          <a:spcPct val="0"/>
        </a:spcBef>
        <a:buNone/>
        <a:tabLst/>
        <a:defRPr sz="4200" kern="1200">
          <a:solidFill>
            <a:schemeClr val="bg1"/>
          </a:solidFill>
          <a:latin typeface="Calibri" charset="0"/>
          <a:ea typeface="Calibri" charset="0"/>
          <a:cs typeface="Calibri" charset="0"/>
        </a:defRPr>
      </a:lvl1pPr>
    </p:titleStyle>
    <p:bodyStyle>
      <a:lvl1pPr marL="454025" indent="-454025" algn="l" defTabSz="914400" rtl="0" eaLnBrk="1" latinLnBrk="0" hangingPunct="1">
        <a:spcBef>
          <a:spcPts val="20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260475" indent="-346075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339725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939925" indent="-3317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" TargetMode="External"/><Relationship Id="rId4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Data Logging (Part 2)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Sanjay and Arvind </a:t>
            </a:r>
            <a:r>
              <a:rPr lang="en-US" dirty="0" err="1" smtClean="0"/>
              <a:t>Seshan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t="17619" r="3095" b="25000"/>
          <a:stretch/>
        </p:blipFill>
        <p:spPr>
          <a:xfrm>
            <a:off x="3459013" y="4560129"/>
            <a:ext cx="2225974" cy="1382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3815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284163" y="1818870"/>
            <a:ext cx="8574087" cy="31839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 smtClean="0"/>
              <a:t>Below, we ran all 4 together, but you will find it easier to run each method separately (because you can avoid adding motor resets)</a:t>
            </a:r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10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 1 Solution</a:t>
            </a:r>
            <a:endParaRPr lang="en-US" dirty="0"/>
          </a:p>
        </p:txBody>
      </p:sp>
      <p:grpSp>
        <p:nvGrpSpPr>
          <p:cNvPr id="27" name="Group 26"/>
          <p:cNvGrpSpPr/>
          <p:nvPr/>
        </p:nvGrpSpPr>
        <p:grpSpPr>
          <a:xfrm>
            <a:off x="410533" y="2601900"/>
            <a:ext cx="6358252" cy="3945099"/>
            <a:chOff x="1308576" y="2526466"/>
            <a:chExt cx="6358252" cy="3945099"/>
          </a:xfrm>
        </p:grpSpPr>
        <p:pic>
          <p:nvPicPr>
            <p:cNvPr id="5" name="Picture 4" descr="Screen Shot 2015-10-25 at 10.27.28 AM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08576" y="2526466"/>
              <a:ext cx="6358252" cy="3945099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  <p:sp>
          <p:nvSpPr>
            <p:cNvPr id="12" name="TextBox 11"/>
            <p:cNvSpPr txBox="1"/>
            <p:nvPr/>
          </p:nvSpPr>
          <p:spPr>
            <a:xfrm>
              <a:off x="4528702" y="4027885"/>
              <a:ext cx="127008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Method 1</a:t>
              </a:r>
              <a:endParaRPr lang="en-US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978399" y="4027885"/>
              <a:ext cx="125571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Method 2</a:t>
              </a:r>
              <a:endParaRPr lang="en-US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946936" y="4027885"/>
              <a:ext cx="12860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Method 4</a:t>
              </a:r>
              <a:endParaRPr lang="en-US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232954" y="4027885"/>
              <a:ext cx="117563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Method 3</a:t>
              </a:r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219450" y="5166885"/>
              <a:ext cx="165496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Motor C line</a:t>
              </a:r>
              <a:endParaRPr lang="en-US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405950" y="3102767"/>
              <a:ext cx="165496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Motor B line</a:t>
              </a:r>
              <a:endParaRPr lang="en-US" dirty="0"/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 flipH="1">
              <a:off x="5405950" y="3472099"/>
              <a:ext cx="392841" cy="37467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 flipH="1" flipV="1">
              <a:off x="2091158" y="4900175"/>
              <a:ext cx="192437" cy="47195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TextBox 27"/>
          <p:cNvSpPr txBox="1"/>
          <p:nvPr/>
        </p:nvSpPr>
        <p:spPr>
          <a:xfrm>
            <a:off x="6889271" y="2591035"/>
            <a:ext cx="214247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 Method 4, Motor C is dragged along.</a:t>
            </a:r>
          </a:p>
          <a:p>
            <a:endParaRPr lang="en-US" dirty="0"/>
          </a:p>
          <a:p>
            <a:r>
              <a:rPr lang="en-US" dirty="0" smtClean="0"/>
              <a:t>Methods 1 and 2 are very similar.</a:t>
            </a:r>
          </a:p>
          <a:p>
            <a:endParaRPr lang="en-US" dirty="0"/>
          </a:p>
          <a:p>
            <a:r>
              <a:rPr lang="en-US" dirty="0" smtClean="0"/>
              <a:t>Method 3 appears to be the most reliable.  You may not notice much difference in real life, but the data log shows us the true reading.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7616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This tutorial was written by Sanjay </a:t>
            </a:r>
            <a:r>
              <a:rPr lang="en-US" dirty="0" err="1" smtClean="0"/>
              <a:t>Seshan</a:t>
            </a:r>
            <a:r>
              <a:rPr lang="en-US" dirty="0" smtClean="0"/>
              <a:t> and Arvind </a:t>
            </a:r>
            <a:r>
              <a:rPr lang="en-US" dirty="0" err="1" smtClean="0"/>
              <a:t>Seshan</a:t>
            </a:r>
            <a:r>
              <a:rPr lang="en-US" smtClean="0"/>
              <a:t> </a:t>
            </a:r>
            <a:endParaRPr lang="en-US" smtClean="0"/>
          </a:p>
          <a:p>
            <a:pPr lvl="1"/>
            <a:r>
              <a:rPr lang="en-US" smtClean="0"/>
              <a:t>More </a:t>
            </a:r>
            <a:r>
              <a:rPr lang="en-US" dirty="0" smtClean="0"/>
              <a:t>lessons at www.ev3lessons.com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Credits</a:t>
            </a:r>
            <a:endParaRPr lang="en-US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199" y="5391957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NonCommercial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ShareAlike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6" name="Picture 2" descr="Creative Commons Licens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2487" y="4160675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3910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Learn what data logging is</a:t>
            </a:r>
          </a:p>
          <a:p>
            <a:r>
              <a:rPr lang="en-US" smtClean="0"/>
              <a:t>Learn the different ways of doing data logging on the EV3</a:t>
            </a:r>
          </a:p>
          <a:p>
            <a:r>
              <a:rPr lang="en-US" smtClean="0"/>
              <a:t>Learn how to use the Data Logging Block</a:t>
            </a:r>
          </a:p>
          <a:p>
            <a:r>
              <a:rPr lang="en-US" smtClean="0"/>
              <a:t>Prerequisites: Must own Edu version of EV3 Software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Lesson Objectives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784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EV3 software provides a simple way to continuously record sensor readings to a file and to plot the values later. This is called </a:t>
            </a:r>
            <a:r>
              <a:rPr lang="en-US" i="1" dirty="0" smtClean="0"/>
              <a:t>Data Logging.</a:t>
            </a:r>
            <a:endParaRPr lang="en-US" dirty="0" smtClean="0"/>
          </a:p>
          <a:p>
            <a:r>
              <a:rPr lang="en-US" dirty="0" smtClean="0"/>
              <a:t>Why use Data Logging:</a:t>
            </a:r>
          </a:p>
          <a:p>
            <a:pPr lvl="1"/>
            <a:r>
              <a:rPr lang="en-US" dirty="0" smtClean="0"/>
              <a:t>Great for science experiments. In Part 1, we will show how </a:t>
            </a:r>
            <a:r>
              <a:rPr lang="en-US" dirty="0"/>
              <a:t>y</a:t>
            </a:r>
            <a:r>
              <a:rPr lang="en-US" dirty="0" smtClean="0"/>
              <a:t>ou can record values like temperature for a science project. </a:t>
            </a:r>
          </a:p>
          <a:p>
            <a:pPr lvl="1"/>
            <a:r>
              <a:rPr lang="en-US" dirty="0" smtClean="0"/>
              <a:t>Great for understanding robot programming blocks. In Part 2, we will show how to use data logging to measure the difference between turns.</a:t>
            </a:r>
          </a:p>
          <a:p>
            <a:pPr lvl="1"/>
            <a:r>
              <a:rPr lang="en-US" dirty="0" smtClean="0"/>
              <a:t>Great for understanding sensor behavior. In Part 3, we will show how to use data logging to understand the details of sensors such as the gyro sensor.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3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Data Logging?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1166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50036" y="2537227"/>
            <a:ext cx="6908214" cy="4307294"/>
          </a:xfrm>
        </p:spPr>
        <p:txBody>
          <a:bodyPr>
            <a:normAutofit/>
          </a:bodyPr>
          <a:lstStyle/>
          <a:p>
            <a:pPr marL="917575" lvl="1">
              <a:buFont typeface="+mj-lt"/>
              <a:buAutoNum type="arabicPeriod"/>
            </a:pPr>
            <a:r>
              <a:rPr lang="en-US" dirty="0" smtClean="0"/>
              <a:t>Live Data Logging: Real time data collected directly in the EV3 software</a:t>
            </a:r>
          </a:p>
          <a:p>
            <a:pPr marL="917575" lvl="1">
              <a:buFont typeface="+mj-lt"/>
              <a:buAutoNum type="arabicPeriod"/>
            </a:pPr>
            <a:r>
              <a:rPr lang="en-US" dirty="0"/>
              <a:t>Remote Data Logging: Use the the brick to collect data, and transfer the data to the computer for </a:t>
            </a:r>
            <a:r>
              <a:rPr lang="en-US" dirty="0" smtClean="0"/>
              <a:t>analysis</a:t>
            </a:r>
          </a:p>
          <a:p>
            <a:pPr marL="917575" lvl="1">
              <a:buFont typeface="+mj-lt"/>
              <a:buAutoNum type="arabicPeriod"/>
            </a:pPr>
            <a:r>
              <a:rPr lang="en-US" dirty="0"/>
              <a:t>Brick Data Logging: Run the experiment directly from the </a:t>
            </a:r>
            <a:r>
              <a:rPr lang="en-US" dirty="0" smtClean="0"/>
              <a:t>brick</a:t>
            </a:r>
            <a:endParaRPr lang="en-US" dirty="0"/>
          </a:p>
          <a:p>
            <a:pPr marL="917575" lvl="1">
              <a:buFont typeface="+mj-lt"/>
              <a:buAutoNum type="arabicPeriod"/>
            </a:pPr>
            <a:endParaRPr lang="en-US" dirty="0" smtClean="0"/>
          </a:p>
          <a:p>
            <a:pPr marL="917575" lvl="1">
              <a:buFont typeface="+mj-lt"/>
              <a:buAutoNum type="arabicPeriod"/>
            </a:pPr>
            <a:r>
              <a:rPr lang="en-US" dirty="0"/>
              <a:t>Autonomous. Collect data with the Data Logging </a:t>
            </a:r>
            <a:r>
              <a:rPr lang="en-US" dirty="0" smtClean="0"/>
              <a:t>block. </a:t>
            </a:r>
            <a:r>
              <a:rPr lang="en-US" dirty="0"/>
              <a:t>The data is stored on the brick</a:t>
            </a:r>
            <a:r>
              <a:rPr lang="en-US" dirty="0" smtClean="0"/>
              <a:t>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4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you Data </a:t>
            </a:r>
            <a:r>
              <a:rPr lang="en-US" dirty="0"/>
              <a:t>L</a:t>
            </a:r>
            <a:r>
              <a:rPr lang="en-US" dirty="0" smtClean="0"/>
              <a:t>og on an EV3?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77314" y="2591192"/>
            <a:ext cx="1590818" cy="216787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Lesson 1: Temperature Sensor Experiment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77314" y="5267507"/>
            <a:ext cx="1590818" cy="112183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Lesson 2: Differences Between Turns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05266" y="1860011"/>
            <a:ext cx="87299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There are 4 ways to data log using the EV3 MINDSTORMS: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301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9961" y="4614836"/>
            <a:ext cx="2133882" cy="57023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1800" dirty="0" smtClean="0"/>
              <a:t>Data Logging block is in the blue tab</a:t>
            </a:r>
            <a:endParaRPr lang="en-US" sz="1800" dirty="0"/>
          </a:p>
        </p:txBody>
      </p:sp>
      <p:sp>
        <p:nvSpPr>
          <p:cNvPr id="32" name="Footer Placeholder 3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5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Autonomous Data Logging</a:t>
            </a:r>
            <a:endParaRPr lang="en-US" dirty="0"/>
          </a:p>
        </p:txBody>
      </p:sp>
      <p:pic>
        <p:nvPicPr>
          <p:cNvPr id="4" name="Picture 3" descr="Screen Shot 2015-10-25 at 10.18.07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1133" y="2050877"/>
            <a:ext cx="5452781" cy="3187639"/>
          </a:xfrm>
          <a:prstGeom prst="rect">
            <a:avLst/>
          </a:prstGeom>
        </p:spPr>
      </p:pic>
      <p:pic>
        <p:nvPicPr>
          <p:cNvPr id="8" name="Picture 7" descr="Screen Shot 2015-10-25 at 10.29.03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291" y="5348416"/>
            <a:ext cx="7463731" cy="1141072"/>
          </a:xfrm>
          <a:prstGeom prst="rect">
            <a:avLst/>
          </a:prstGeom>
        </p:spPr>
      </p:pic>
      <p:sp>
        <p:nvSpPr>
          <p:cNvPr id="9" name="Frame 8"/>
          <p:cNvSpPr/>
          <p:nvPr/>
        </p:nvSpPr>
        <p:spPr>
          <a:xfrm>
            <a:off x="1296321" y="5617058"/>
            <a:ext cx="853053" cy="964668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413096" y="1748607"/>
            <a:ext cx="1538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File name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951853" y="1745604"/>
            <a:ext cx="1538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Port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885843" y="2082670"/>
            <a:ext cx="24328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Add more sensors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934245" y="3492802"/>
            <a:ext cx="24328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Pick the sensor and what you want to measure</a:t>
            </a:r>
            <a:endParaRPr lang="en-US" dirty="0"/>
          </a:p>
        </p:txBody>
      </p:sp>
      <p:cxnSp>
        <p:nvCxnSpPr>
          <p:cNvPr id="15" name="Straight Arrow Connector 14"/>
          <p:cNvCxnSpPr>
            <a:stCxn id="17" idx="1"/>
          </p:cNvCxnSpPr>
          <p:nvPr/>
        </p:nvCxnSpPr>
        <p:spPr>
          <a:xfrm flipH="1" flipV="1">
            <a:off x="5544409" y="2259034"/>
            <a:ext cx="341434" cy="830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5092552" y="2050877"/>
            <a:ext cx="0" cy="20815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4451148" y="2050877"/>
            <a:ext cx="0" cy="20815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4451148" y="4300229"/>
            <a:ext cx="50070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1682478" y="5140477"/>
            <a:ext cx="0" cy="4158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284163" y="2050877"/>
            <a:ext cx="23843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Autonomous Data Logging requires the Data Logging Block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104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3" y="1818870"/>
            <a:ext cx="8652917" cy="2332868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To use this block, simply drag a Data Logging Block in front of the code you want to log and turn it “on”.  To stop logging, add another Data Logging Block set to “off”.</a:t>
            </a:r>
          </a:p>
          <a:p>
            <a:r>
              <a:rPr lang="en-US" dirty="0" smtClean="0"/>
              <a:t>Pick all the other parameters – the ports, the sensors you want to log, what you want to record (rotations/degrees, etc.)</a:t>
            </a:r>
          </a:p>
          <a:p>
            <a:r>
              <a:rPr lang="en-US" dirty="0" smtClean="0"/>
              <a:t>Download and run program</a:t>
            </a:r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6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 you use the Data </a:t>
            </a:r>
            <a:r>
              <a:rPr lang="en-US" dirty="0"/>
              <a:t>L</a:t>
            </a:r>
            <a:r>
              <a:rPr lang="en-US" dirty="0" smtClean="0"/>
              <a:t>ogging </a:t>
            </a:r>
            <a:r>
              <a:rPr lang="en-US" dirty="0"/>
              <a:t>B</a:t>
            </a:r>
            <a:r>
              <a:rPr lang="en-US" dirty="0" smtClean="0"/>
              <a:t>lock?</a:t>
            </a:r>
            <a:endParaRPr lang="en-US" dirty="0"/>
          </a:p>
        </p:txBody>
      </p:sp>
      <p:pic>
        <p:nvPicPr>
          <p:cNvPr id="5" name="Picture 4" descr="Screen Shot 2015-10-25 at 10.25.58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8468" y="4324606"/>
            <a:ext cx="6731000" cy="1803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418046" y="5758674"/>
            <a:ext cx="842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825279" y="5758674"/>
            <a:ext cx="842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Off</a:t>
            </a:r>
            <a:endParaRPr lang="en-US" dirty="0"/>
          </a:p>
        </p:txBody>
      </p:sp>
      <p:sp>
        <p:nvSpPr>
          <p:cNvPr id="8" name="Frame 7"/>
          <p:cNvSpPr/>
          <p:nvPr/>
        </p:nvSpPr>
        <p:spPr>
          <a:xfrm>
            <a:off x="2418046" y="5297833"/>
            <a:ext cx="545726" cy="578370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Frame 8"/>
          <p:cNvSpPr/>
          <p:nvPr/>
        </p:nvSpPr>
        <p:spPr>
          <a:xfrm>
            <a:off x="6799852" y="5231207"/>
            <a:ext cx="545726" cy="578370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4795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7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View your Data</a:t>
            </a:r>
            <a:endParaRPr lang="en-US" dirty="0"/>
          </a:p>
        </p:txBody>
      </p:sp>
      <p:pic>
        <p:nvPicPr>
          <p:cNvPr id="5" name="Picture 4" descr="Screen Shot 2015-10-25 at 10.20.49 AM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39"/>
          <a:stretch/>
        </p:blipFill>
        <p:spPr>
          <a:xfrm>
            <a:off x="4182313" y="3628757"/>
            <a:ext cx="4853191" cy="295506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284163" y="1807227"/>
            <a:ext cx="2510840" cy="4801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If you want to get the file from your brick to the computer: </a:t>
            </a:r>
          </a:p>
          <a:p>
            <a:pPr marL="342900" indent="-342900">
              <a:buAutoNum type="arabicParenR"/>
            </a:pPr>
            <a:r>
              <a:rPr lang="en-US" sz="1600" dirty="0"/>
              <a:t>C</a:t>
            </a:r>
            <a:r>
              <a:rPr lang="en-US" sz="1600" dirty="0" smtClean="0"/>
              <a:t>lick on the Brick Information Icon </a:t>
            </a:r>
          </a:p>
          <a:p>
            <a:pPr marL="342900" indent="-342900">
              <a:buAutoNum type="arabicParenR"/>
            </a:pPr>
            <a:r>
              <a:rPr lang="en-US" sz="1600" dirty="0" smtClean="0"/>
              <a:t>Press the Open Browser Memory Icon. </a:t>
            </a:r>
          </a:p>
          <a:p>
            <a:pPr marL="342900" indent="-342900">
              <a:buAutoNum type="arabicParenR"/>
            </a:pPr>
            <a:r>
              <a:rPr lang="en-US" sz="1600" dirty="0" smtClean="0"/>
              <a:t>Find the correct .</a:t>
            </a:r>
            <a:r>
              <a:rPr lang="en-US" sz="1600" dirty="0" err="1" smtClean="0"/>
              <a:t>rdf</a:t>
            </a:r>
            <a:r>
              <a:rPr lang="en-US" sz="1600" dirty="0" smtClean="0"/>
              <a:t> file.</a:t>
            </a:r>
          </a:p>
          <a:p>
            <a:endParaRPr lang="en-US" dirty="0" smtClean="0"/>
          </a:p>
          <a:p>
            <a:r>
              <a:rPr lang="en-US" dirty="0" smtClean="0"/>
              <a:t>If you want to view the data file from either the brick or the computer:</a:t>
            </a:r>
          </a:p>
          <a:p>
            <a:r>
              <a:rPr lang="en-US" dirty="0" smtClean="0"/>
              <a:t> </a:t>
            </a:r>
          </a:p>
          <a:p>
            <a:r>
              <a:rPr lang="en-US" dirty="0" smtClean="0"/>
              <a:t>Tools </a:t>
            </a:r>
            <a:r>
              <a:rPr lang="en-US" dirty="0" smtClean="0">
                <a:sym typeface="Wingdings"/>
              </a:rPr>
              <a:t> </a:t>
            </a:r>
            <a:r>
              <a:rPr lang="en-US" dirty="0" err="1" smtClean="0">
                <a:sym typeface="Wingdings"/>
              </a:rPr>
              <a:t>Datalog</a:t>
            </a:r>
            <a:r>
              <a:rPr lang="en-US" dirty="0" smtClean="0">
                <a:sym typeface="Wingdings"/>
              </a:rPr>
              <a:t> File Manager  Select BRICK or COMPUTER and pick the correct file</a:t>
            </a:r>
            <a:endParaRPr lang="en-US" dirty="0"/>
          </a:p>
        </p:txBody>
      </p:sp>
      <p:pic>
        <p:nvPicPr>
          <p:cNvPr id="7" name="Picture 6" descr="Screen Shot 2015-10-25 at 6.07.28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5003" y="1737850"/>
            <a:ext cx="3631354" cy="1315139"/>
          </a:xfrm>
          <a:prstGeom prst="rect">
            <a:avLst/>
          </a:prstGeom>
        </p:spPr>
      </p:pic>
      <p:pic>
        <p:nvPicPr>
          <p:cNvPr id="8" name="Picture 7" descr="Screen Shot 2015-10-25 at 6.07.57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665" y="1807227"/>
            <a:ext cx="2740585" cy="1672563"/>
          </a:xfrm>
          <a:prstGeom prst="rect">
            <a:avLst/>
          </a:prstGeom>
        </p:spPr>
      </p:pic>
      <p:sp>
        <p:nvSpPr>
          <p:cNvPr id="9" name="Frame 8"/>
          <p:cNvSpPr/>
          <p:nvPr/>
        </p:nvSpPr>
        <p:spPr>
          <a:xfrm>
            <a:off x="2929857" y="1871367"/>
            <a:ext cx="431388" cy="476101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Frame 9"/>
          <p:cNvSpPr/>
          <p:nvPr/>
        </p:nvSpPr>
        <p:spPr>
          <a:xfrm>
            <a:off x="6777062" y="2527054"/>
            <a:ext cx="2081188" cy="205242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Frame 10"/>
          <p:cNvSpPr/>
          <p:nvPr/>
        </p:nvSpPr>
        <p:spPr>
          <a:xfrm>
            <a:off x="5622131" y="2693812"/>
            <a:ext cx="431388" cy="359177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12084" y="1743087"/>
            <a:ext cx="3435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6600"/>
                </a:solidFill>
              </a:rPr>
              <a:t>1</a:t>
            </a:r>
            <a:endParaRPr lang="en-US" sz="2000" b="1" dirty="0">
              <a:solidFill>
                <a:srgbClr val="FF66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63786" y="2496311"/>
            <a:ext cx="3435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6600"/>
                </a:solidFill>
              </a:rP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26357" y="2126979"/>
            <a:ext cx="3435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6600"/>
                </a:solidFill>
              </a:rPr>
              <a:t>3</a:t>
            </a:r>
            <a:endParaRPr lang="en-US" sz="2000" b="1" dirty="0">
              <a:solidFill>
                <a:srgbClr val="FF6600"/>
              </a:solidFill>
            </a:endParaRPr>
          </a:p>
        </p:txBody>
      </p:sp>
      <p:sp>
        <p:nvSpPr>
          <p:cNvPr id="15" name="Frame 14"/>
          <p:cNvSpPr/>
          <p:nvPr/>
        </p:nvSpPr>
        <p:spPr>
          <a:xfrm>
            <a:off x="5622131" y="5386095"/>
            <a:ext cx="2081188" cy="205242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96521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Make four different programs that do a pivot turn and compare the data from the rotation sensor</a:t>
            </a: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8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 1: Comparing Turns</a:t>
            </a:r>
            <a:endParaRPr lang="en-US" dirty="0"/>
          </a:p>
        </p:txBody>
      </p:sp>
      <p:pic>
        <p:nvPicPr>
          <p:cNvPr id="4" name="Picture 3" descr="Screen Shot 2015-10-25 at 10.23.40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884" y="3527900"/>
            <a:ext cx="1746283" cy="1545460"/>
          </a:xfrm>
          <a:prstGeom prst="rect">
            <a:avLst/>
          </a:prstGeom>
        </p:spPr>
      </p:pic>
      <p:pic>
        <p:nvPicPr>
          <p:cNvPr id="6" name="Picture 5" descr="Screen Shot 2015-10-25 at 10.23.46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1135" y="3552322"/>
            <a:ext cx="1831281" cy="1738792"/>
          </a:xfrm>
          <a:prstGeom prst="rect">
            <a:avLst/>
          </a:prstGeom>
        </p:spPr>
      </p:pic>
      <p:pic>
        <p:nvPicPr>
          <p:cNvPr id="7" name="Picture 6" descr="Screen Shot 2015-10-25 at 10.23.51 A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9624" y="3552322"/>
            <a:ext cx="2109684" cy="1887612"/>
          </a:xfrm>
          <a:prstGeom prst="rect">
            <a:avLst/>
          </a:prstGeom>
        </p:spPr>
      </p:pic>
      <p:pic>
        <p:nvPicPr>
          <p:cNvPr id="8" name="Picture 7" descr="Screen Shot 2015-10-25 at 10.23.58 AM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5436" y="3527900"/>
            <a:ext cx="1814743" cy="2711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561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3" y="1818870"/>
            <a:ext cx="4746903" cy="465911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STEP 1: In the Data Logging My Block, select the sensor you are reading, the ports they are in.</a:t>
            </a:r>
          </a:p>
          <a:p>
            <a:pPr marL="0" indent="0">
              <a:buNone/>
            </a:pPr>
            <a:r>
              <a:rPr lang="en-US" dirty="0" smtClean="0"/>
              <a:t>STEP 2: </a:t>
            </a:r>
            <a:r>
              <a:rPr lang="en-US" dirty="0"/>
              <a:t>S</a:t>
            </a:r>
            <a:r>
              <a:rPr lang="en-US" dirty="0" smtClean="0"/>
              <a:t>elect the duration and rate</a:t>
            </a:r>
          </a:p>
          <a:p>
            <a:pPr marL="0" indent="0">
              <a:buNone/>
            </a:pPr>
            <a:r>
              <a:rPr lang="en-US" dirty="0" smtClean="0"/>
              <a:t>STEP 3: Remember to stop data logging at the end of your code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STEP 4: Remember to change the name of the file each time otherwise they will all be called </a:t>
            </a:r>
            <a:r>
              <a:rPr lang="en-US" dirty="0" err="1" smtClean="0"/>
              <a:t>MyData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STEP 5: Import your data file and compare the graphs.  Which type of pivot turn is the most reliable?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9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to Remember</a:t>
            </a:r>
            <a:endParaRPr lang="en-US" dirty="0"/>
          </a:p>
        </p:txBody>
      </p:sp>
      <p:pic>
        <p:nvPicPr>
          <p:cNvPr id="6" name="Picture 5" descr="Screen Shot 2015-10-25 at 5.43.33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1066" y="1962542"/>
            <a:ext cx="2921000" cy="1257300"/>
          </a:xfrm>
          <a:prstGeom prst="rect">
            <a:avLst/>
          </a:prstGeom>
        </p:spPr>
      </p:pic>
      <p:pic>
        <p:nvPicPr>
          <p:cNvPr id="7" name="Picture 6" descr="Screen Shot 2015-10-25 at 10.25.58 AM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077" r="4532"/>
          <a:stretch/>
        </p:blipFill>
        <p:spPr>
          <a:xfrm>
            <a:off x="5031066" y="3657566"/>
            <a:ext cx="1103311" cy="180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623798"/>
      </p:ext>
    </p:extLst>
  </p:cSld>
  <p:clrMapOvr>
    <a:masterClrMapping/>
  </p:clrMapOvr>
</p:sld>
</file>

<file path=ppt/theme/theme1.xml><?xml version="1.0" encoding="utf-8"?>
<a:theme xmlns:a="http://schemas.openxmlformats.org/drawingml/2006/main" name="advanced">
  <a:themeElements>
    <a:clrScheme name="Spectrum">
      <a:dk1>
        <a:sysClr val="windowText" lastClr="000000"/>
      </a:dk1>
      <a:lt1>
        <a:sysClr val="window" lastClr="FFFFFF"/>
      </a:lt1>
      <a:dk2>
        <a:srgbClr val="252731"/>
      </a:dk2>
      <a:lt2>
        <a:srgbClr val="EAE7E4"/>
      </a:lt2>
      <a:accent1>
        <a:srgbClr val="990000"/>
      </a:accent1>
      <a:accent2>
        <a:srgbClr val="FF6600"/>
      </a:accent2>
      <a:accent3>
        <a:srgbClr val="FFBA00"/>
      </a:accent3>
      <a:accent4>
        <a:srgbClr val="99CC00"/>
      </a:accent4>
      <a:accent5>
        <a:srgbClr val="528A02"/>
      </a:accent5>
      <a:accent6>
        <a:srgbClr val="333333"/>
      </a:accent6>
      <a:hlink>
        <a:srgbClr val="660000"/>
      </a:hlink>
      <a:folHlink>
        <a:srgbClr val="CC330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pectrum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50000"/>
              </a:schemeClr>
            </a:gs>
            <a:gs pos="100000">
              <a:schemeClr val="phClr">
                <a:tint val="9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95000"/>
                <a:shade val="70000"/>
                <a:satMod val="150000"/>
              </a:schemeClr>
            </a:gs>
            <a:gs pos="100000">
              <a:schemeClr val="phClr">
                <a:tint val="10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6600000" sx="101000" sy="101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50800" dir="5400000" sx="105000" sy="105000" algn="ct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4800000"/>
            </a:lightRig>
          </a:scene3d>
          <a:sp3d prstMaterial="matte">
            <a:bevelT w="635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advanced" id="{90896108-50DE-FE4A-B182-456CF756ABD8}" vid="{7A7CEA50-AD81-7D48-98DE-F95E5886FB3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advanced</Template>
  <TotalTime>4479</TotalTime>
  <Words>752</Words>
  <Application>Microsoft Macintosh PowerPoint</Application>
  <PresentationFormat>On-screen Show (4:3)</PresentationFormat>
  <Paragraphs>95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Calibri</vt:lpstr>
      <vt:lpstr>Helvetica Neue</vt:lpstr>
      <vt:lpstr>Wingdings</vt:lpstr>
      <vt:lpstr>Arial</vt:lpstr>
      <vt:lpstr>advanced</vt:lpstr>
      <vt:lpstr>Data Logging (Part 2)</vt:lpstr>
      <vt:lpstr>Lesson Objectives</vt:lpstr>
      <vt:lpstr>What is Data Logging?</vt:lpstr>
      <vt:lpstr>How do you Data Log on an EV3?</vt:lpstr>
      <vt:lpstr>Autonomous Data Logging</vt:lpstr>
      <vt:lpstr>How do you use the Data Logging Block?</vt:lpstr>
      <vt:lpstr>How to View your Data</vt:lpstr>
      <vt:lpstr>Challenge 1: Comparing Turns</vt:lpstr>
      <vt:lpstr>Steps to Remember</vt:lpstr>
      <vt:lpstr>Challenge 1 Solution</vt:lpstr>
      <vt:lpstr>Credits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Gyro Turns</dc:title>
  <dc:creator>Sanjay Seshan</dc:creator>
  <cp:lastModifiedBy>Microsoft Office User</cp:lastModifiedBy>
  <cp:revision>79</cp:revision>
  <dcterms:created xsi:type="dcterms:W3CDTF">2014-10-28T21:59:38Z</dcterms:created>
  <dcterms:modified xsi:type="dcterms:W3CDTF">2016-07-20T02:52:12Z</dcterms:modified>
</cp:coreProperties>
</file>