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mp" ContentType="image/png"/>
  <Default Extension="jp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5" r:id="rId1"/>
  </p:sldMasterIdLst>
  <p:notesMasterIdLst>
    <p:notesMasterId r:id="rId17"/>
  </p:notesMasterIdLst>
  <p:handoutMasterIdLst>
    <p:handoutMasterId r:id="rId18"/>
  </p:handoutMasterIdLst>
  <p:sldIdLst>
    <p:sldId id="258" r:id="rId2"/>
    <p:sldId id="289" r:id="rId3"/>
    <p:sldId id="280" r:id="rId4"/>
    <p:sldId id="296" r:id="rId5"/>
    <p:sldId id="293" r:id="rId6"/>
    <p:sldId id="286" r:id="rId7"/>
    <p:sldId id="281" r:id="rId8"/>
    <p:sldId id="297" r:id="rId9"/>
    <p:sldId id="291" r:id="rId10"/>
    <p:sldId id="292" r:id="rId11"/>
    <p:sldId id="283" r:id="rId12"/>
    <p:sldId id="284" r:id="rId13"/>
    <p:sldId id="285" r:id="rId14"/>
    <p:sldId id="290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56" autoAdjust="0"/>
    <p:restoredTop sz="95718" autoAdjust="0"/>
  </p:normalViewPr>
  <p:slideViewPr>
    <p:cSldViewPr snapToGrid="0" snapToObjects="1">
      <p:cViewPr varScale="1">
        <p:scale>
          <a:sx n="116" d="100"/>
          <a:sy n="116" d="100"/>
        </p:scale>
        <p:origin x="38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7" d="100"/>
        <a:sy n="13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090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507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07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8D4A-59CD-5F43-959C-F20F1FC8AAF6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" y="-1"/>
            <a:ext cx="9144000" cy="192024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0" y="1920240"/>
            <a:ext cx="9144000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855890"/>
            <a:ext cx="8229600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ct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0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075497"/>
            <a:ext cx="8229600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29321" y="365291"/>
            <a:ext cx="50462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ADVANCED EV3 PROGRAMMING LESSON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15" name="Picture 14" descr="EV3Lessons.co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917" y="473502"/>
            <a:ext cx="2940317" cy="1092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Connector 16"/>
          <p:cNvCxnSpPr/>
          <p:nvPr/>
        </p:nvCxnSpPr>
        <p:spPr>
          <a:xfrm>
            <a:off x="457200" y="4012165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0452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AF74-7C5E-2B46-B27A-762C32A5A58F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34861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4EBE-9881-CC4F-A3FE-D2B2D6EEA114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3" name="Rectangle 1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9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0" y="5075171"/>
            <a:ext cx="9143999" cy="17828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0" y="4937760"/>
            <a:ext cx="9144000" cy="137411"/>
            <a:chOff x="284163" y="1577847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B96BE-70FC-1347-8DEF-08C2981126DE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0302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8" name="Rectangle 1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61C75-28F0-2946-9773-395202F18B93}" type="datetime1">
              <a:rPr lang="en-US" smtClean="0"/>
              <a:t>7/19/16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4163" y="1577847"/>
            <a:ext cx="1600200" cy="1374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1885174" y="1577847"/>
            <a:ext cx="2743200" cy="13741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626864" y="1577847"/>
            <a:ext cx="4233672" cy="13741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982655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21" name="Rectangle 20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FE016-8E54-1245-AD96-C5B58B928DFF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52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7" name="Rectangle 16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FDC25-D59E-FB49-86D9-449DBB5E0892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65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4" name="Rectangle 13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D635-1622-EE4F-95D4-798259B64C50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7550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 rot="5400000">
            <a:off x="5257800" y="2965449"/>
            <a:ext cx="6858000" cy="914400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79924" y="6437032"/>
            <a:ext cx="2133600" cy="365125"/>
          </a:xfrm>
        </p:spPr>
        <p:txBody>
          <a:bodyPr/>
          <a:lstStyle/>
          <a:p>
            <a:fld id="{6AE596ED-4000-C549-A3DC-423B637A860A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77031" y="6439714"/>
            <a:ext cx="630621" cy="359760"/>
          </a:xfrm>
        </p:spPr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753323" y="3358675"/>
            <a:ext cx="6861177" cy="137475"/>
            <a:chOff x="284163" y="1577847"/>
            <a:chExt cx="8576373" cy="137411"/>
          </a:xfrm>
        </p:grpSpPr>
        <p:sp>
          <p:nvSpPr>
            <p:cNvPr id="13" name="Rectangle 1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4253899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0E478-C82D-6F41-B4BF-9EEC34B386C1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99698" y="1554163"/>
            <a:ext cx="8737927" cy="4741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27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163" y="1818870"/>
            <a:ext cx="8574087" cy="430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84041" y="643434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9970E8B9-D7DD-E94F-8AB4-4DDC341DFDDE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11887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7915" y="6439714"/>
            <a:ext cx="630621" cy="3597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83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</p:sldLayoutIdLst>
  <p:timing>
    <p:tnLst>
      <p:par>
        <p:cTn id="1" dur="indefinite" restart="never" nodeType="tmRoot"/>
      </p:par>
    </p:tnLst>
  </p:timing>
  <p:hf hdr="0" dt="0"/>
  <p:txStyles>
    <p:titleStyle>
      <a:lvl1pPr marL="231775" indent="3175" algn="l" defTabSz="914400" rtl="0" eaLnBrk="1" latinLnBrk="0" hangingPunct="1">
        <a:spcBef>
          <a:spcPct val="0"/>
        </a:spcBef>
        <a:buNone/>
        <a:tabLst/>
        <a:defRPr sz="4200" kern="1200">
          <a:solidFill>
            <a:schemeClr val="bg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tmp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tmp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tmp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tmp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mp"/><Relationship Id="rId3" Type="http://schemas.openxmlformats.org/officeDocument/2006/relationships/image" Target="../media/image4.tm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tmp"/><Relationship Id="rId3" Type="http://schemas.openxmlformats.org/officeDocument/2006/relationships/image" Target="../media/image6.tm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tmp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tmp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tmp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tmp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Gyro Turns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459013" y="4560129"/>
            <a:ext cx="2225974" cy="1382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42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Stage 3B: Wire the My Block</a:t>
            </a:r>
            <a:endParaRPr lang="en-US" dirty="0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88"/>
          <a:stretch/>
        </p:blipFill>
        <p:spPr>
          <a:xfrm>
            <a:off x="112386" y="2760133"/>
            <a:ext cx="8824694" cy="15133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27668" y="3842012"/>
            <a:ext cx="106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degrees</a:t>
            </a:r>
            <a:endParaRPr lang="en-US" sz="1050" dirty="0"/>
          </a:p>
        </p:txBody>
      </p:sp>
      <p:sp>
        <p:nvSpPr>
          <p:cNvPr id="8" name="TextBox 7"/>
          <p:cNvSpPr txBox="1"/>
          <p:nvPr/>
        </p:nvSpPr>
        <p:spPr>
          <a:xfrm>
            <a:off x="2057398" y="4087502"/>
            <a:ext cx="106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power</a:t>
            </a:r>
            <a:endParaRPr lang="en-US" sz="1050" dirty="0"/>
          </a:p>
        </p:txBody>
      </p:sp>
      <p:sp>
        <p:nvSpPr>
          <p:cNvPr id="6" name="TextBox 5"/>
          <p:cNvSpPr txBox="1"/>
          <p:nvPr/>
        </p:nvSpPr>
        <p:spPr>
          <a:xfrm>
            <a:off x="387791" y="4341418"/>
            <a:ext cx="8070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Connect the degrees value into the math block and the power into the move steering block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11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Stage 4: Using the My Block</a:t>
            </a:r>
            <a:endParaRPr lang="en-US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98" y="1858793"/>
            <a:ext cx="8808946" cy="3581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22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4: Turn Degrees Right</a:t>
            </a:r>
            <a:endParaRPr lang="en-US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37" y="2325055"/>
            <a:ext cx="8986586" cy="202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4: Turn Degrees Left</a:t>
            </a:r>
            <a:endParaRPr lang="en-US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98" y="1884825"/>
            <a:ext cx="8817788" cy="244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4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gyro lag?</a:t>
            </a:r>
          </a:p>
          <a:p>
            <a:pPr marL="457200" lvl="1" indent="0">
              <a:buNone/>
            </a:pPr>
            <a:r>
              <a:rPr lang="en-US" dirty="0" smtClean="0"/>
              <a:t>Ans. The gyro sensor’s reading lags behind the true reading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is one way to compensate for lag?</a:t>
            </a:r>
            <a:endParaRPr lang="en-US" dirty="0"/>
          </a:p>
          <a:p>
            <a:pPr marL="457200" lvl="1" indent="0">
              <a:buNone/>
            </a:pPr>
            <a:r>
              <a:rPr lang="en-US" dirty="0" err="1" smtClean="0"/>
              <a:t>Ans</a:t>
            </a:r>
            <a:r>
              <a:rPr lang="en-US" dirty="0" smtClean="0"/>
              <a:t>: Reduce the number of degrees that you turn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809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tutorial was written by Sanjay </a:t>
            </a:r>
            <a:r>
              <a:rPr lang="en-US" dirty="0" err="1" smtClean="0"/>
              <a:t>Seshan</a:t>
            </a:r>
            <a:r>
              <a:rPr lang="en-US" dirty="0" smtClean="0"/>
              <a:t> and Arvind </a:t>
            </a:r>
            <a:r>
              <a:rPr lang="en-US" dirty="0" err="1" smtClean="0"/>
              <a:t>Seshan</a:t>
            </a:r>
            <a:r>
              <a:rPr lang="en-US" smtClean="0"/>
              <a:t> </a:t>
            </a:r>
            <a:endParaRPr lang="en-US" smtClean="0"/>
          </a:p>
          <a:p>
            <a:r>
              <a:rPr lang="en-US" smtClean="0"/>
              <a:t>More </a:t>
            </a:r>
            <a:r>
              <a:rPr lang="en-US" dirty="0" smtClean="0"/>
              <a:t>lessons at www.ev3lessons.com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Credits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199" y="5391957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487" y="4160675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111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what Gyro Lag is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one way to correct for this lag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Understand why it is important to explore alternative solutions to a problem</a:t>
            </a:r>
          </a:p>
          <a:p>
            <a:endParaRPr lang="en-US" dirty="0"/>
          </a:p>
          <a:p>
            <a:r>
              <a:rPr lang="en-US" dirty="0" smtClean="0"/>
              <a:t>Pre-requisites: My Blocks with Inputs and Outputs, Data wires, Math Blocks, Loops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95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lag?</a:t>
            </a:r>
          </a:p>
          <a:p>
            <a:pPr lvl="1"/>
            <a:r>
              <a:rPr lang="en-US" dirty="0" smtClean="0"/>
              <a:t>The gyro sensor readings lag behind the true value sometimes</a:t>
            </a:r>
          </a:p>
          <a:p>
            <a:r>
              <a:rPr lang="en-US" dirty="0" smtClean="0"/>
              <a:t>When the turn starts, it takes time for the gyro to begin changing</a:t>
            </a:r>
          </a:p>
          <a:p>
            <a:r>
              <a:rPr lang="en-US" dirty="0" smtClean="0"/>
              <a:t>This lesson presents one way to deal with lag in a turn:</a:t>
            </a:r>
            <a:r>
              <a:rPr lang="en-US" dirty="0"/>
              <a:t> r</a:t>
            </a:r>
            <a:r>
              <a:rPr lang="en-US" dirty="0" smtClean="0"/>
              <a:t>educe the amount of angle that you turn to compensate for lag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Gyro Problem 2: Lag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85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Screen Clippi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279" t="47657" r="13121" b="29760"/>
          <a:stretch/>
        </p:blipFill>
        <p:spPr>
          <a:xfrm>
            <a:off x="5801360" y="1778001"/>
            <a:ext cx="2682240" cy="1706880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4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Mode in Wait </a:t>
            </a:r>
            <a:r>
              <a:rPr lang="en-US" dirty="0"/>
              <a:t>B</a:t>
            </a:r>
            <a:r>
              <a:rPr lang="en-US" dirty="0" smtClean="0"/>
              <a:t>lock</a:t>
            </a:r>
            <a:endParaRPr lang="en-US" dirty="0"/>
          </a:p>
        </p:txBody>
      </p:sp>
      <p:pic>
        <p:nvPicPr>
          <p:cNvPr id="8" name="Picture 7" descr="LEGO MINDSTORMS Education EV3 Teacher Edition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34" t="34320" r="46111" b="29987"/>
          <a:stretch/>
        </p:blipFill>
        <p:spPr>
          <a:xfrm>
            <a:off x="5801360" y="3484881"/>
            <a:ext cx="3342640" cy="313587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99698" y="1912717"/>
            <a:ext cx="54457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In this lesson we use the Wait </a:t>
            </a:r>
            <a:r>
              <a:rPr lang="en-US" dirty="0"/>
              <a:t>B</a:t>
            </a:r>
            <a:r>
              <a:rPr lang="en-US" dirty="0" smtClean="0"/>
              <a:t>lock (gyro sensor) in Change </a:t>
            </a:r>
            <a:r>
              <a:rPr lang="en-US" dirty="0"/>
              <a:t>M</a:t>
            </a:r>
            <a:r>
              <a:rPr lang="en-US" dirty="0" smtClean="0"/>
              <a:t>ode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Advantages over Compare </a:t>
            </a:r>
            <a:r>
              <a:rPr lang="en-US" dirty="0"/>
              <a:t>M</a:t>
            </a:r>
            <a:r>
              <a:rPr lang="en-US" dirty="0" smtClean="0"/>
              <a:t>ode: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You do not need to reset the gyro beforehand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You can measure if the value has changed the target degrees by both decreasing or increasing (no need to change the wait block for a left turn)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Direction (the first input) defines: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0 – check if the value has increased the desired degrees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1 – </a:t>
            </a:r>
            <a:r>
              <a:rPr lang="en-US" dirty="0"/>
              <a:t>check if the value has </a:t>
            </a:r>
            <a:r>
              <a:rPr lang="en-US" dirty="0" smtClean="0"/>
              <a:t>decreased </a:t>
            </a:r>
            <a:r>
              <a:rPr lang="en-US" dirty="0"/>
              <a:t>the desired </a:t>
            </a:r>
            <a:r>
              <a:rPr lang="en-US" dirty="0" smtClean="0"/>
              <a:t>degrees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2 – check </a:t>
            </a:r>
            <a:r>
              <a:rPr lang="en-US" dirty="0"/>
              <a:t>if the value has </a:t>
            </a:r>
            <a:r>
              <a:rPr lang="en-US" dirty="0" smtClean="0"/>
              <a:t>either increased or decreased the </a:t>
            </a:r>
            <a:r>
              <a:rPr lang="en-US" dirty="0"/>
              <a:t>desired </a:t>
            </a:r>
            <a:r>
              <a:rPr lang="en-US" dirty="0" smtClean="0"/>
              <a:t>degrees</a:t>
            </a: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01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4" y="1818870"/>
            <a:ext cx="4863570" cy="430729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STEP 1: Create a simple Gyro Turn program that turns 90 degrees using the Wait for Gyro block in Change Mode</a:t>
            </a:r>
          </a:p>
          <a:p>
            <a:pPr marL="457200" lvl="1" indent="0">
              <a:buNone/>
            </a:pPr>
            <a:r>
              <a:rPr lang="en-US" dirty="0" smtClean="0"/>
              <a:t>Remember to Calibrate the Gyro before the Wait For Block (see Gyro Lesson for help)</a:t>
            </a:r>
          </a:p>
          <a:p>
            <a:pPr marL="0" indent="0">
              <a:buNone/>
            </a:pPr>
            <a:r>
              <a:rPr lang="en-US" dirty="0" smtClean="0"/>
              <a:t>STEP 2: Compensate for Lag</a:t>
            </a:r>
          </a:p>
          <a:p>
            <a:pPr marL="576263" indent="-228600">
              <a:buAutoNum type="alphaUcPeriod"/>
            </a:pPr>
            <a:r>
              <a:rPr lang="en-US" dirty="0" smtClean="0"/>
              <a:t>Compensate for the lag by reducing the amount of angle to turn based on your robot (</a:t>
            </a:r>
            <a:r>
              <a:rPr lang="en-US" dirty="0" err="1" smtClean="0"/>
              <a:t>e.g</a:t>
            </a:r>
            <a:r>
              <a:rPr lang="en-US" dirty="0" smtClean="0"/>
              <a:t> 86 degrees instead of 90 degrees)</a:t>
            </a:r>
          </a:p>
          <a:p>
            <a:pPr marL="576263" indent="-228600">
              <a:buAutoNum type="alphaUcPeriod"/>
            </a:pPr>
            <a:r>
              <a:rPr lang="en-US" dirty="0" smtClean="0"/>
              <a:t>Use a Math Block to create an automatic calculator to compensate for lag</a:t>
            </a:r>
          </a:p>
          <a:p>
            <a:pPr marL="0" indent="0">
              <a:buNone/>
            </a:pPr>
            <a:r>
              <a:rPr lang="en-US" dirty="0" smtClean="0"/>
              <a:t>STEP 3: Create and Wire the My Block</a:t>
            </a:r>
          </a:p>
          <a:p>
            <a:pPr marL="0" indent="0">
              <a:buNone/>
            </a:pPr>
            <a:r>
              <a:rPr lang="en-US" dirty="0" smtClean="0"/>
              <a:t>STEP 4: Repeat the steps to make one for Left Turns vs. one for Right Turns.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Gyro Turn in Four Easy Steps</a:t>
            </a:r>
            <a:endParaRPr lang="en-US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662" t="42861" r="10210" b="38856"/>
          <a:stretch/>
        </p:blipFill>
        <p:spPr>
          <a:xfrm>
            <a:off x="5245613" y="1979508"/>
            <a:ext cx="3691467" cy="829732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1" t="41947" r="59668" b="38576"/>
          <a:stretch/>
        </p:blipFill>
        <p:spPr>
          <a:xfrm>
            <a:off x="5245613" y="2809240"/>
            <a:ext cx="2641087" cy="883920"/>
          </a:xfrm>
          <a:prstGeom prst="rect">
            <a:avLst/>
          </a:prstGeom>
        </p:spPr>
      </p:pic>
      <p:pic>
        <p:nvPicPr>
          <p:cNvPr id="10" name="Content Placeholder 7" descr="Screen Clippin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79" t="38761" r="11955" b="34613"/>
          <a:stretch/>
        </p:blipFill>
        <p:spPr>
          <a:xfrm>
            <a:off x="5245613" y="4261641"/>
            <a:ext cx="2980268" cy="1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56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1: Simple Gyro Turn </a:t>
            </a:r>
            <a:endParaRPr lang="en-US" dirty="0"/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36" y="1898707"/>
            <a:ext cx="7708364" cy="4528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8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363" y="1826956"/>
            <a:ext cx="8198607" cy="4768577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2A: Dealing with Lag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3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Screen Clippin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63" y="1805959"/>
            <a:ext cx="8572228" cy="3815908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8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2B: Automatically Correct for Lag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17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</a:t>
            </a:r>
            <a:r>
              <a:rPr lang="en-US" dirty="0"/>
              <a:t>3</a:t>
            </a:r>
            <a:r>
              <a:rPr lang="en-US" dirty="0" smtClean="0"/>
              <a:t>A: Create a My Block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40329" y="1875281"/>
            <a:ext cx="317820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2400" dirty="0" smtClean="0">
                <a:solidFill>
                  <a:srgbClr val="00B0F0"/>
                </a:solidFill>
              </a:rPr>
              <a:t>Highlight all the blocks then go to My Block Builder</a:t>
            </a:r>
          </a:p>
          <a:p>
            <a:pPr marL="342900" indent="-342900">
              <a:buFont typeface="+mj-lt"/>
              <a:buAutoNum type="alphaUcPeriod"/>
            </a:pPr>
            <a:endParaRPr lang="en-US" sz="2400" dirty="0" smtClean="0">
              <a:solidFill>
                <a:srgbClr val="00B050"/>
              </a:solidFill>
            </a:endParaRPr>
          </a:p>
          <a:p>
            <a:pPr marL="342900" indent="-342900">
              <a:buFont typeface="+mj-lt"/>
              <a:buAutoNum type="alphaUcPeriod"/>
            </a:pPr>
            <a:r>
              <a:rPr lang="en-US" sz="2400" dirty="0" smtClean="0">
                <a:solidFill>
                  <a:srgbClr val="FF0000"/>
                </a:solidFill>
              </a:rPr>
              <a:t>Add 2 inputs: one for power and one for and degrees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</a:p>
          <a:p>
            <a:pPr marL="342900" indent="-342900">
              <a:buFont typeface="+mj-lt"/>
              <a:buAutoNum type="alphaUcPeriod"/>
            </a:pPr>
            <a:endParaRPr lang="en-US" sz="2400" dirty="0" smtClean="0">
              <a:solidFill>
                <a:srgbClr val="00B050"/>
              </a:solidFill>
            </a:endParaRPr>
          </a:p>
          <a:p>
            <a:r>
              <a:rPr lang="en-US" sz="2400" dirty="0"/>
              <a:t>Refer to the My Blocks with Inputs &amp; Outputs lesson if you need help setting up the My Block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52657" y="4245161"/>
            <a:ext cx="426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B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12" name="Picture 11" descr="Screen Clippin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451" b="29228"/>
          <a:stretch/>
        </p:blipFill>
        <p:spPr>
          <a:xfrm>
            <a:off x="4059166" y="2308594"/>
            <a:ext cx="5084834" cy="64359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533847" y="2308593"/>
            <a:ext cx="4475242" cy="735293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00B0F0"/>
              </a:solidFill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205" y="3324766"/>
            <a:ext cx="3778315" cy="343367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415212" y="1785373"/>
            <a:ext cx="426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F0"/>
                </a:solidFill>
              </a:rPr>
              <a:t>A</a:t>
            </a:r>
            <a:endParaRPr lang="en-US" sz="28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52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vanced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dvanced" id="{90896108-50DE-FE4A-B182-456CF756ABD8}" vid="{7A7CEA50-AD81-7D48-98DE-F95E5886FB3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advanced</Template>
  <TotalTime>3554</TotalTime>
  <Words>619</Words>
  <Application>Microsoft Macintosh PowerPoint</Application>
  <PresentationFormat>On-screen Show (4:3)</PresentationFormat>
  <Paragraphs>91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Helvetica Neue</vt:lpstr>
      <vt:lpstr>Wingdings</vt:lpstr>
      <vt:lpstr>Arial</vt:lpstr>
      <vt:lpstr>advanced</vt:lpstr>
      <vt:lpstr>Gyro Turns</vt:lpstr>
      <vt:lpstr>Lesson Objectives</vt:lpstr>
      <vt:lpstr>Gyro Problem 2: Lag</vt:lpstr>
      <vt:lpstr>Change Mode in Wait Block</vt:lpstr>
      <vt:lpstr>Gyro Turn in Four Easy Steps</vt:lpstr>
      <vt:lpstr>Step 1: Simple Gyro Turn </vt:lpstr>
      <vt:lpstr>Step 2A: Dealing with Lag</vt:lpstr>
      <vt:lpstr>Step 2B: Automatically Correct for Lag</vt:lpstr>
      <vt:lpstr>Step 3A: Create a My Block</vt:lpstr>
      <vt:lpstr>Stage 3B: Wire the My Block</vt:lpstr>
      <vt:lpstr>Stage 4: Using the My Block</vt:lpstr>
      <vt:lpstr>Step 4: Turn Degrees Right</vt:lpstr>
      <vt:lpstr>Step 4: Turn Degrees Left</vt:lpstr>
      <vt:lpstr>Discussion</vt:lpstr>
      <vt:lpstr>Credits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Gyro Turns</dc:title>
  <dc:creator>Sanjay Seshan</dc:creator>
  <cp:lastModifiedBy>Microsoft Office User</cp:lastModifiedBy>
  <cp:revision>54</cp:revision>
  <cp:lastPrinted>2015-12-20T02:25:48Z</cp:lastPrinted>
  <dcterms:created xsi:type="dcterms:W3CDTF">2014-10-28T21:59:38Z</dcterms:created>
  <dcterms:modified xsi:type="dcterms:W3CDTF">2016-07-20T02:56:53Z</dcterms:modified>
</cp:coreProperties>
</file>