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14"/>
  </p:notesMasterIdLst>
  <p:handoutMasterIdLst>
    <p:handoutMasterId r:id="rId115"/>
  </p:handoutMasterIdLst>
  <p:sldIdLst>
    <p:sldId id="505" r:id="rId2"/>
    <p:sldId id="531" r:id="rId3"/>
    <p:sldId id="519" r:id="rId4"/>
    <p:sldId id="525" r:id="rId5"/>
    <p:sldId id="520" r:id="rId6"/>
    <p:sldId id="518" r:id="rId7"/>
    <p:sldId id="530" r:id="rId8"/>
    <p:sldId id="408" r:id="rId9"/>
    <p:sldId id="411" r:id="rId10"/>
    <p:sldId id="258" r:id="rId11"/>
    <p:sldId id="322" r:id="rId12"/>
    <p:sldId id="290" r:id="rId13"/>
    <p:sldId id="259" r:id="rId14"/>
    <p:sldId id="515" r:id="rId15"/>
    <p:sldId id="296" r:id="rId16"/>
    <p:sldId id="516" r:id="rId17"/>
    <p:sldId id="409" r:id="rId18"/>
    <p:sldId id="295" r:id="rId19"/>
    <p:sldId id="400" r:id="rId20"/>
    <p:sldId id="504" r:id="rId21"/>
    <p:sldId id="412" r:id="rId22"/>
    <p:sldId id="413" r:id="rId23"/>
    <p:sldId id="416" r:id="rId24"/>
    <p:sldId id="417" r:id="rId25"/>
    <p:sldId id="414" r:id="rId26"/>
    <p:sldId id="415" r:id="rId27"/>
    <p:sldId id="507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508" r:id="rId37"/>
    <p:sldId id="427" r:id="rId38"/>
    <p:sldId id="428" r:id="rId39"/>
    <p:sldId id="430" r:id="rId40"/>
    <p:sldId id="431" r:id="rId41"/>
    <p:sldId id="432" r:id="rId42"/>
    <p:sldId id="527" r:id="rId43"/>
    <p:sldId id="434" r:id="rId44"/>
    <p:sldId id="435" r:id="rId45"/>
    <p:sldId id="436" r:id="rId46"/>
    <p:sldId id="437" r:id="rId47"/>
    <p:sldId id="438" r:id="rId48"/>
    <p:sldId id="439" r:id="rId49"/>
    <p:sldId id="513" r:id="rId50"/>
    <p:sldId id="514" r:id="rId51"/>
    <p:sldId id="512" r:id="rId52"/>
    <p:sldId id="511" r:id="rId53"/>
    <p:sldId id="440" r:id="rId54"/>
    <p:sldId id="441" r:id="rId55"/>
    <p:sldId id="442" r:id="rId56"/>
    <p:sldId id="443" r:id="rId57"/>
    <p:sldId id="444" r:id="rId58"/>
    <p:sldId id="445" r:id="rId59"/>
    <p:sldId id="446" r:id="rId60"/>
    <p:sldId id="447" r:id="rId61"/>
    <p:sldId id="448" r:id="rId62"/>
    <p:sldId id="506" r:id="rId63"/>
    <p:sldId id="451" r:id="rId64"/>
    <p:sldId id="453" r:id="rId65"/>
    <p:sldId id="454" r:id="rId66"/>
    <p:sldId id="455" r:id="rId67"/>
    <p:sldId id="456" r:id="rId68"/>
    <p:sldId id="457" r:id="rId69"/>
    <p:sldId id="458" r:id="rId70"/>
    <p:sldId id="459" r:id="rId71"/>
    <p:sldId id="460" r:id="rId72"/>
    <p:sldId id="462" r:id="rId73"/>
    <p:sldId id="463" r:id="rId74"/>
    <p:sldId id="465" r:id="rId75"/>
    <p:sldId id="466" r:id="rId76"/>
    <p:sldId id="467" r:id="rId77"/>
    <p:sldId id="468" r:id="rId78"/>
    <p:sldId id="469" r:id="rId79"/>
    <p:sldId id="470" r:id="rId80"/>
    <p:sldId id="471" r:id="rId81"/>
    <p:sldId id="472" r:id="rId82"/>
    <p:sldId id="473" r:id="rId83"/>
    <p:sldId id="474" r:id="rId84"/>
    <p:sldId id="475" r:id="rId85"/>
    <p:sldId id="476" r:id="rId86"/>
    <p:sldId id="477" r:id="rId87"/>
    <p:sldId id="478" r:id="rId88"/>
    <p:sldId id="479" r:id="rId89"/>
    <p:sldId id="481" r:id="rId90"/>
    <p:sldId id="482" r:id="rId91"/>
    <p:sldId id="483" r:id="rId92"/>
    <p:sldId id="484" r:id="rId93"/>
    <p:sldId id="485" r:id="rId94"/>
    <p:sldId id="488" r:id="rId95"/>
    <p:sldId id="489" r:id="rId96"/>
    <p:sldId id="529" r:id="rId97"/>
    <p:sldId id="491" r:id="rId98"/>
    <p:sldId id="492" r:id="rId99"/>
    <p:sldId id="493" r:id="rId100"/>
    <p:sldId id="494" r:id="rId101"/>
    <p:sldId id="495" r:id="rId102"/>
    <p:sldId id="496" r:id="rId103"/>
    <p:sldId id="497" r:id="rId104"/>
    <p:sldId id="498" r:id="rId105"/>
    <p:sldId id="499" r:id="rId106"/>
    <p:sldId id="500" r:id="rId107"/>
    <p:sldId id="501" r:id="rId108"/>
    <p:sldId id="502" r:id="rId109"/>
    <p:sldId id="503" r:id="rId110"/>
    <p:sldId id="522" r:id="rId111"/>
    <p:sldId id="528" r:id="rId112"/>
    <p:sldId id="401" r:id="rId1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D"/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9" autoAdjust="0"/>
    <p:restoredTop sz="93646" autoAdjust="0"/>
  </p:normalViewPr>
  <p:slideViewPr>
    <p:cSldViewPr snapToGrid="0" snapToObjects="1">
      <p:cViewPr varScale="1">
        <p:scale>
          <a:sx n="113" d="100"/>
          <a:sy n="113" d="100"/>
        </p:scale>
        <p:origin x="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214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notesMaster" Target="notesMasters/notesMaster1.xml"/><Relationship Id="rId115" Type="http://schemas.openxmlformats.org/officeDocument/2006/relationships/handoutMaster" Target="handoutMasters/handoutMaster1.xml"/><Relationship Id="rId116" Type="http://schemas.openxmlformats.org/officeDocument/2006/relationships/presProps" Target="presProps.xml"/><Relationship Id="rId117" Type="http://schemas.openxmlformats.org/officeDocument/2006/relationships/viewProps" Target="viewProps.xml"/><Relationship Id="rId118" Type="http://schemas.openxmlformats.org/officeDocument/2006/relationships/theme" Target="theme/theme1.xml"/><Relationship Id="rId119" Type="http://schemas.openxmlformats.org/officeDocument/2006/relationships/tableStyles" Target="tableStyle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34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2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49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87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78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7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53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62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7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76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8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52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104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42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105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79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2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0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5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altLang="en-US" sz="2000" dirty="0" smtClean="0"/>
              <a:t>178 pixels left and right</a:t>
            </a:r>
          </a:p>
          <a:p>
            <a:pPr lvl="2"/>
            <a:r>
              <a:rPr lang="en-US" altLang="en-US" sz="2000" dirty="0" smtClean="0"/>
              <a:t>128 pixels up and down</a:t>
            </a:r>
          </a:p>
          <a:p>
            <a:pPr lvl="2"/>
            <a:r>
              <a:rPr lang="en-US" altLang="en-US" sz="2000" dirty="0" smtClean="0"/>
              <a:t>22 columns of 8 pixels each</a:t>
            </a:r>
          </a:p>
          <a:p>
            <a:pPr lvl="2"/>
            <a:r>
              <a:rPr lang="en-US" altLang="en-US" sz="2000" dirty="0" smtClean="0"/>
              <a:t>12 rows of 10 pixels each</a:t>
            </a:r>
          </a:p>
          <a:p>
            <a:pPr lvl="2"/>
            <a:endParaRPr lang="en-US" alt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6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B452-92C3-3044-B186-BDB887ABE99F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620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FB15-D8FD-2D47-B272-60AF856F1084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290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874-1E88-2B44-AFC8-9E1DAAB3F6ED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9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563D-9D7A-F94B-B217-4166C26E2D5E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9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239C-0EA8-0D47-858D-2F3B68847FF9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372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F91A-E3D0-DD40-8C4D-8C8C0308040A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424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E86E-A207-2140-89B6-E75435D3DE7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6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F5BF-A9E2-C441-A428-0FBF12B49E1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853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73180"/>
            <a:ext cx="8574087" cy="4152984"/>
          </a:xfrm>
        </p:spPr>
        <p:txBody>
          <a:bodyPr/>
          <a:lstStyle>
            <a:lvl1pPr>
              <a:buClrTx/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1BE5-A0BF-DE4B-827E-5DAAE83B18AC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4163" y="52610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86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6F46-89A2-3345-BDE3-3B4804B396E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243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3694-EDD2-F64C-8508-3E544D6087E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2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FF88-F650-B849-9774-B2416A4E22E7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6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5306" y="455773"/>
            <a:ext cx="8574087" cy="1133949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2610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949116"/>
            <a:ext cx="3931920" cy="417704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949116"/>
            <a:ext cx="3931920" cy="417704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1AEE-63A2-6B46-8509-FB24FA6E7832}" type="datetime1">
              <a:rPr lang="en-US" smtClean="0"/>
              <a:t>7/19/16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6"/>
          <p:cNvGrpSpPr/>
          <p:nvPr userDrawn="1"/>
        </p:nvGrpSpPr>
        <p:grpSpPr>
          <a:xfrm>
            <a:off x="284163" y="1585702"/>
            <a:ext cx="8576373" cy="137411"/>
            <a:chOff x="284163" y="1759424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189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714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449388"/>
            <a:ext cx="3931920" cy="3676774"/>
          </a:xfrm>
        </p:spPr>
        <p:txBody>
          <a:bodyPr>
            <a:normAutofit/>
          </a:bodyPr>
          <a:lstStyle>
            <a:lvl1pPr>
              <a:buClrTx/>
              <a:defRPr sz="22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714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449388"/>
            <a:ext cx="3931920" cy="3676774"/>
          </a:xfrm>
        </p:spPr>
        <p:txBody>
          <a:bodyPr>
            <a:normAutofit/>
          </a:bodyPr>
          <a:lstStyle>
            <a:lvl1pPr>
              <a:buClrTx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5E24-68AE-A04C-9AD4-877F6545A2B0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6"/>
          <p:cNvGrpSpPr/>
          <p:nvPr userDrawn="1"/>
        </p:nvGrpSpPr>
        <p:grpSpPr>
          <a:xfrm>
            <a:off x="284163" y="1593723"/>
            <a:ext cx="8576373" cy="137411"/>
            <a:chOff x="284163" y="1759424"/>
            <a:chExt cx="8576373" cy="137411"/>
          </a:xfrm>
        </p:grpSpPr>
        <p:sp>
          <p:nvSpPr>
            <p:cNvPr id="20" name="Rectangle 1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84163" y="52610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8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4D35-09AC-E24B-A066-678E165E4E8E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6"/>
          <p:cNvGrpSpPr/>
          <p:nvPr userDrawn="1"/>
        </p:nvGrpSpPr>
        <p:grpSpPr>
          <a:xfrm>
            <a:off x="284163" y="1585702"/>
            <a:ext cx="8576373" cy="137411"/>
            <a:chOff x="284163" y="1759424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4163" y="52610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013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CCD3-CD8B-BB4A-A3CD-30F46FB53189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©2015 EV3Lessons.com, June 22,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1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53FB68C-088B-A94C-963E-6EB7C059C963}" type="datetime1">
              <a:rPr lang="en-US" smtClean="0"/>
              <a:t>7/19/16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smtClean="0"/>
              <a:t>©2015 EV3Lessons.com, June 22,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86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102.xml.rels><?xml version="1.0" encoding="UTF-8" standalone="yes"?>
<Relationships xmlns="http://schemas.openxmlformats.org/package/2006/relationships"><Relationship Id="rId11" Type="http://schemas.openxmlformats.org/officeDocument/2006/relationships/tags" Target="../tags/tag25.xml"/><Relationship Id="rId12" Type="http://schemas.openxmlformats.org/officeDocument/2006/relationships/tags" Target="../tags/tag26.xml"/><Relationship Id="rId13" Type="http://schemas.openxmlformats.org/officeDocument/2006/relationships/tags" Target="../tags/tag27.xml"/><Relationship Id="rId14" Type="http://schemas.openxmlformats.org/officeDocument/2006/relationships/tags" Target="../tags/tag28.xml"/><Relationship Id="rId15" Type="http://schemas.openxmlformats.org/officeDocument/2006/relationships/tags" Target="../tags/tag29.xml"/><Relationship Id="rId16" Type="http://schemas.openxmlformats.org/officeDocument/2006/relationships/tags" Target="../tags/tag30.xml"/><Relationship Id="rId17" Type="http://schemas.openxmlformats.org/officeDocument/2006/relationships/tags" Target="../tags/tag31.xml"/><Relationship Id="rId18" Type="http://schemas.openxmlformats.org/officeDocument/2006/relationships/tags" Target="../tags/tag32.xml"/><Relationship Id="rId19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tags" Target="../tags/tag2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84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84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microsoft.com/office/2007/relationships/hdphoto" Target="../media/hdphoto3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5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gi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.jp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4" Type="http://schemas.openxmlformats.org/officeDocument/2006/relationships/image" Target="../media/image90.jpeg"/><Relationship Id="rId5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4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8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microsoft.com/office/2007/relationships/hdphoto" Target="../media/hdphoto2.wdp"/><Relationship Id="rId5" Type="http://schemas.openxmlformats.org/officeDocument/2006/relationships/image" Target="../media/image67.emf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5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7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7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902" y="579664"/>
            <a:ext cx="8222405" cy="1061357"/>
          </a:xfrm>
        </p:spPr>
        <p:txBody>
          <a:bodyPr anchor="t">
            <a:noAutofit/>
          </a:bodyPr>
          <a:lstStyle/>
          <a:p>
            <a:r>
              <a:rPr lang="en-US" sz="4800" dirty="0" smtClean="0">
                <a:latin typeface="+mn-lt"/>
                <a:cs typeface="Arial" panose="020B0604020202020204" pitchFamily="34" charset="0"/>
              </a:rPr>
              <a:t>LEGO MINDSTORMS PROGRAMMING CAMP</a:t>
            </a:r>
            <a:endParaRPr lang="en-US" sz="4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884" y="2849788"/>
            <a:ext cx="7579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Robotics Programming 101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Camp Curriculum</a:t>
            </a: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16" y="4813300"/>
            <a:ext cx="3383084" cy="1256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439902" y="491336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28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“Brick” Buttons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 = Left, Right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Navigate menus</a:t>
            </a:r>
          </a:p>
          <a:p>
            <a:r>
              <a:rPr lang="en-US" dirty="0" smtClean="0"/>
              <a:t>2 = Center Button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 options</a:t>
            </a:r>
            <a:br>
              <a:rPr lang="en-US" dirty="0" smtClean="0"/>
            </a:br>
            <a:r>
              <a:rPr lang="en-US" dirty="0" smtClean="0"/>
              <a:t>Run Program</a:t>
            </a:r>
            <a:br>
              <a:rPr lang="en-US" dirty="0" smtClean="0"/>
            </a:br>
            <a:r>
              <a:rPr lang="en-US" dirty="0" smtClean="0"/>
              <a:t>Turn robot on</a:t>
            </a:r>
          </a:p>
          <a:p>
            <a:r>
              <a:rPr lang="en-US" dirty="0" smtClean="0"/>
              <a:t>3 = Back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Undo</a:t>
            </a:r>
            <a:br>
              <a:rPr lang="en-US" dirty="0" smtClean="0"/>
            </a:br>
            <a:r>
              <a:rPr lang="en-US" dirty="0" smtClean="0"/>
              <a:t>Stop Program</a:t>
            </a:r>
            <a:br>
              <a:rPr lang="en-US" dirty="0" smtClean="0"/>
            </a:br>
            <a:r>
              <a:rPr lang="en-US" dirty="0" smtClean="0"/>
              <a:t>Turn robot off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27353" y="1920876"/>
            <a:ext cx="2779765" cy="4205287"/>
            <a:chOff x="4927353" y="1920876"/>
            <a:chExt cx="2779765" cy="4205287"/>
          </a:xfrm>
        </p:grpSpPr>
        <p:pic>
          <p:nvPicPr>
            <p:cNvPr id="2050" name="Picture 2" descr="http://zone.ni.com/images/reference/en-XX/help/372962A-01/nxtsearchicon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353" y="1920876"/>
              <a:ext cx="2779765" cy="42052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5117563" y="4209472"/>
              <a:ext cx="462985" cy="3968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066143" y="4209472"/>
              <a:ext cx="462985" cy="3968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088300" y="4983564"/>
              <a:ext cx="462985" cy="3968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pic>
          <p:nvPicPr>
            <p:cNvPr id="21" name="Picture 2" descr="http://zone.ni.com/images/reference/en-XX/help/372962A-01/appl_nxtremote_all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6" t="32806" r="15453" b="41581"/>
            <a:stretch/>
          </p:blipFill>
          <p:spPr bwMode="auto">
            <a:xfrm>
              <a:off x="5381958" y="2501768"/>
              <a:ext cx="1903210" cy="13347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6085744" y="3813232"/>
              <a:ext cx="462985" cy="3968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84163" y="1973180"/>
            <a:ext cx="7114067" cy="41529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Why could the Human follow the middle?: </a:t>
            </a:r>
          </a:p>
          <a:p>
            <a:pPr lvl="1"/>
            <a:r>
              <a:rPr lang="en-US" dirty="0"/>
              <a:t>They can </a:t>
            </a:r>
            <a:r>
              <a:rPr lang="en-US" dirty="0">
                <a:solidFill>
                  <a:srgbClr val="FF0000"/>
                </a:solidFill>
              </a:rPr>
              <a:t>see ahead.</a:t>
            </a:r>
          </a:p>
          <a:p>
            <a:pPr lvl="1"/>
            <a:r>
              <a:rPr lang="en-US" dirty="0"/>
              <a:t>They can </a:t>
            </a:r>
            <a:r>
              <a:rPr lang="en-US" dirty="0">
                <a:solidFill>
                  <a:srgbClr val="FF0000"/>
                </a:solidFill>
              </a:rPr>
              <a:t>see the whole line and its surroundings</a:t>
            </a:r>
          </a:p>
          <a:p>
            <a:pPr lvl="1"/>
            <a:r>
              <a:rPr lang="en-US" dirty="0"/>
              <a:t>They </a:t>
            </a:r>
            <a:r>
              <a:rPr lang="en-US" dirty="0">
                <a:solidFill>
                  <a:srgbClr val="FF0000"/>
                </a:solidFill>
              </a:rPr>
              <a:t>see both sides</a:t>
            </a:r>
            <a:r>
              <a:rPr lang="en-US" dirty="0"/>
              <a:t> and which side they left</a:t>
            </a:r>
          </a:p>
          <a:p>
            <a:endParaRPr lang="en-US" dirty="0"/>
          </a:p>
          <a:p>
            <a:r>
              <a:rPr lang="en-US" dirty="0"/>
              <a:t>Why can’t the Robot do the same thing?: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Can’t tell right or left side of the line</a:t>
            </a:r>
          </a:p>
          <a:p>
            <a:pPr lvl="1"/>
            <a:r>
              <a:rPr lang="en-US" dirty="0">
                <a:solidFill>
                  <a:srgbClr val="00B900"/>
                </a:solidFill>
              </a:rPr>
              <a:t>How do we make sure the robot always veers off on the SAME SIDE of the line?</a:t>
            </a:r>
          </a:p>
          <a:p>
            <a:pPr lvl="2"/>
            <a:r>
              <a:rPr lang="en-US" dirty="0"/>
              <a:t>Instead of the middle, could the robot follow the “edge”?</a:t>
            </a:r>
          </a:p>
          <a:p>
            <a:pPr lvl="1"/>
            <a:r>
              <a:rPr lang="en-US" dirty="0"/>
              <a:t>So now the robot will fall off only the same side.</a:t>
            </a:r>
          </a:p>
          <a:p>
            <a:pPr lvl="1"/>
            <a:r>
              <a:rPr lang="en-US" dirty="0"/>
              <a:t>We will now show you how this works!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 Following: ROBOT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37014" y="1830237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96280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en-US" smtClean="0"/>
              <a:t>ROBOT LINE FOLLOWING Happens on the edges</a:t>
            </a:r>
            <a:endParaRPr lang="en-US" dirty="0" smtClean="0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815630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862899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71174" y="1826079"/>
            <a:ext cx="1101225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919742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25009" y="1862899"/>
            <a:ext cx="12767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Left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8029402" y="1838489"/>
            <a:ext cx="1114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Right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2176539"/>
            <a:ext cx="263212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robot has to choose which way to turn when the color sensor sees a different color.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answer depends on what side of the line you are following!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766" y="1791006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left.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right.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4003" y="1853374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right.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left.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99843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99843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4163" y="630382"/>
            <a:ext cx="8574087" cy="96784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tarting the robot on the correct side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841603"/>
            <a:ext cx="381000" cy="4933111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814160"/>
            <a:ext cx="914400" cy="3244468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910443"/>
            <a:ext cx="381000" cy="4878672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78190" y="1945952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95640" y="4301802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57540" y="5114602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217865" y="2673027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67065" y="3501702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910442"/>
            <a:ext cx="381000" cy="4827871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6023832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67155" y="5932634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Line Follower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1959428"/>
            <a:ext cx="6282021" cy="418737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1: </a:t>
            </a:r>
            <a:r>
              <a:rPr lang="en-US" dirty="0"/>
              <a:t>Write a program that follows the RIGHT edge of a 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your sensor sees black, turn </a:t>
            </a:r>
            <a:r>
              <a:rPr lang="en-US" dirty="0" smtClean="0"/>
              <a:t>right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your sensor sees white, turn </a:t>
            </a:r>
            <a:r>
              <a:rPr lang="en-US" dirty="0" smtClean="0"/>
              <a:t>left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loops and </a:t>
            </a:r>
            <a:r>
              <a:rPr lang="en-US" dirty="0" smtClean="0"/>
              <a:t>switches!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will need to use Large Motor block in “ON” Mode.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will need to control each motor (B and C) separately.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Step 2: </a:t>
            </a:r>
            <a:r>
              <a:rPr lang="en-US" dirty="0"/>
              <a:t>Try it out on different lines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789645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756943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6949709" y="5730203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8" y="5732711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4163" y="630382"/>
            <a:ext cx="8574087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Line Following challenge Solution</a:t>
            </a:r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0343" y="5826292"/>
            <a:ext cx="7748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Q. Does this program follow the Right or Left side of a line?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A. The robot is following the Right Side of the line.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1735819"/>
            <a:ext cx="7686675" cy="3952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68" y="1712985"/>
            <a:ext cx="7686675" cy="3952875"/>
          </a:xfrm>
          <a:prstGeom prst="rect">
            <a:avLst/>
          </a:prstGeom>
        </p:spPr>
      </p:pic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4163" y="630382"/>
            <a:ext cx="8574087" cy="967840"/>
          </a:xfrm>
        </p:spPr>
        <p:txBody>
          <a:bodyPr/>
          <a:lstStyle/>
          <a:p>
            <a:r>
              <a:rPr lang="en-US" dirty="0" smtClean="0"/>
              <a:t>CHALLENGE 1 SOLUTION</a:t>
            </a:r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95481" y="5605310"/>
            <a:ext cx="7748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Q. This line follower goes forever. How do we make this stop?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A. Change the end condition on the loop.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47095" y="2934066"/>
            <a:ext cx="1553497" cy="151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/>
          <a:lstStyle/>
          <a:p>
            <a:r>
              <a:rPr lang="en-US" dirty="0" smtClean="0"/>
              <a:t>Line follower challenge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4264" y="1953666"/>
            <a:ext cx="7972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1: Make a line follower that stops when you press the touch sensor</a:t>
            </a:r>
          </a:p>
          <a:p>
            <a:endParaRPr lang="en-US" sz="2800" dirty="0"/>
          </a:p>
          <a:p>
            <a:r>
              <a:rPr lang="en-US" sz="2800" dirty="0" smtClean="0"/>
              <a:t>Part 2: Make a line follower that stops after it travels a particular distance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7580"/>
            <a:ext cx="5705390" cy="3133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Challenge 2 SOLUTION: Sensor</a:t>
            </a:r>
            <a:endParaRPr lang="en-US" dirty="0"/>
          </a:p>
        </p:txBody>
      </p:sp>
      <p:pic>
        <p:nvPicPr>
          <p:cNvPr id="6" name="Picture 5" descr="Screen Shot 2014-08-13 at 7.03.4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2" l="0" r="100000">
                        <a14:backgroundMark x1="77500" y1="66895" x2="77500" y2="66895"/>
                        <a14:backgroundMark x1="80714" y1="28995" x2="80714" y2="28995"/>
                        <a14:backgroundMark x1="82500" y1="15297" x2="82500" y2="15297"/>
                        <a14:backgroundMark x1="86786" y1="8219" x2="86786" y2="8219"/>
                        <a14:backgroundMark x1="95357" y1="9589" x2="95357" y2="9589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87500" y1="17123" x2="87500" y2="17123"/>
                        <a14:backgroundMark x1="87500" y1="17123" x2="87500" y2="17123"/>
                        <a14:backgroundMark x1="90357" y1="57763" x2="90357" y2="57763"/>
                        <a14:backgroundMark x1="87857" y1="78311" x2="87857" y2="78311"/>
                        <a14:backgroundMark x1="79286" y1="80137" x2="79286" y2="80137"/>
                        <a14:backgroundMark x1="80000" y1="84018" x2="80000" y2="84018"/>
                        <a14:backgroundMark x1="92857" y1="85160" x2="92857" y2="85160"/>
                        <a14:backgroundMark x1="79286" y1="93607" x2="79286" y2="93607"/>
                        <a14:backgroundMark x1="90357" y1="38128" x2="90357" y2="38128"/>
                        <a14:backgroundMark x1="76071" y1="32648" x2="76071" y2="3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88" y="1842751"/>
            <a:ext cx="2560541" cy="400541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298972" y="3845461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062"/>
            <a:ext cx="5849639" cy="2949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 2 Solution: Particular distance</a:t>
            </a:r>
            <a:endParaRPr lang="en-US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22308" y="1801038"/>
            <a:ext cx="3079794" cy="3719506"/>
            <a:chOff x="5943128" y="1801038"/>
            <a:chExt cx="3079794" cy="3719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39"/>
            <a:stretch/>
          </p:blipFill>
          <p:spPr>
            <a:xfrm>
              <a:off x="5943128" y="1801038"/>
              <a:ext cx="1656270" cy="3719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3" t="26131" b="54098"/>
            <a:stretch/>
          </p:blipFill>
          <p:spPr>
            <a:xfrm>
              <a:off x="7557758" y="2748403"/>
              <a:ext cx="1465164" cy="87256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smtClean="0"/>
              <a:t>DISCUSSION GUIDE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943100"/>
            <a:ext cx="8245474" cy="441500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Why is it important for the robot to follow the same side of the line?</a:t>
            </a:r>
          </a:p>
          <a:p>
            <a:r>
              <a:rPr lang="en-US" dirty="0" smtClean="0"/>
              <a:t>	</a:t>
            </a:r>
            <a:r>
              <a:rPr lang="en-US" b="0" dirty="0" smtClean="0">
                <a:solidFill>
                  <a:srgbClr val="FF0000"/>
                </a:solidFill>
              </a:rPr>
              <a:t>The robot only knows to check if it is on or off the line.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is a basic line follower.  What are some things that were not good about this line follower? Do you think the line follower can be improved?</a:t>
            </a:r>
          </a:p>
          <a:p>
            <a:r>
              <a:rPr lang="en-US" dirty="0"/>
              <a:t>	</a:t>
            </a:r>
            <a:r>
              <a:rPr lang="en-US" b="0" dirty="0" smtClean="0">
                <a:solidFill>
                  <a:srgbClr val="FF0000"/>
                </a:solidFill>
              </a:rPr>
              <a:t>It wiggles a lot. Smoother line followers are described in the Advanced lessons.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What sensor measures how far you have travelled?</a:t>
            </a:r>
          </a:p>
          <a:p>
            <a:r>
              <a:rPr lang="en-US" dirty="0"/>
              <a:t>	</a:t>
            </a:r>
            <a:r>
              <a:rPr lang="en-US" b="0" dirty="0" smtClean="0">
                <a:solidFill>
                  <a:srgbClr val="FF0000"/>
                </a:solidFill>
              </a:rPr>
              <a:t>The rotation sensor used in Challenge 2 solution measures how much the wheels have turned.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 would you write a line follower that will stop when it sees a line? Or another color?</a:t>
            </a:r>
          </a:p>
          <a:p>
            <a:r>
              <a:rPr lang="en-US" dirty="0"/>
              <a:t>	</a:t>
            </a:r>
            <a:r>
              <a:rPr lang="en-US" b="0" dirty="0" smtClean="0">
                <a:solidFill>
                  <a:srgbClr val="FF0000"/>
                </a:solidFill>
              </a:rPr>
              <a:t>Change the loop exit condition to use the color sensor.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/>
          <a:lstStyle/>
          <a:p>
            <a:r>
              <a:rPr lang="en-US" smtClean="0"/>
              <a:t>The “Brick” Screen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25260" y="2176172"/>
            <a:ext cx="442333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Menus on Screen</a:t>
            </a:r>
          </a:p>
          <a:p>
            <a:pPr eaLnBrk="1" hangingPunct="1"/>
            <a:endParaRPr lang="en-US" sz="2400" b="1" dirty="0"/>
          </a:p>
          <a:p>
            <a:pPr marL="457200" indent="-457200" eaLnBrk="1" hangingPunct="1">
              <a:buAutoNum type="arabicPeriod"/>
            </a:pPr>
            <a:r>
              <a:rPr lang="en-US" sz="2400" b="1" dirty="0" smtClean="0"/>
              <a:t>My Files</a:t>
            </a:r>
            <a:br>
              <a:rPr lang="en-US" sz="2400" b="1" dirty="0" smtClean="0"/>
            </a:br>
            <a:r>
              <a:rPr lang="en-US" sz="2400" dirty="0" smtClean="0"/>
              <a:t>Find programs you downloaded</a:t>
            </a:r>
          </a:p>
          <a:p>
            <a:pPr marL="452438" indent="-452438" defTabSz="511175" eaLnBrk="1" hangingPunct="1"/>
            <a:r>
              <a:rPr lang="en-US" sz="2400" b="1" dirty="0" smtClean="0"/>
              <a:t>2. Use left/right </a:t>
            </a:r>
          </a:p>
          <a:p>
            <a:pPr marL="452438" indent="-452438" defTabSz="511175" eaLnBrk="1" hangingPunct="1"/>
            <a:r>
              <a:rPr lang="en-US" sz="2400" b="1" dirty="0"/>
              <a:t>	</a:t>
            </a:r>
            <a:r>
              <a:rPr lang="en-US" sz="2400" dirty="0" smtClean="0"/>
              <a:t>buttons to find other menus such as “View”</a:t>
            </a:r>
            <a:endParaRPr lang="en-US" sz="2400" dirty="0"/>
          </a:p>
        </p:txBody>
      </p:sp>
      <p:pic>
        <p:nvPicPr>
          <p:cNvPr id="2050" name="Picture 2" descr="http://zone.ni.com/images/reference/en-XX/help/372962A-01/appl_nxtremote_al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6" t="32806" r="15453" b="41581"/>
          <a:stretch/>
        </p:blipFill>
        <p:spPr bwMode="auto">
          <a:xfrm>
            <a:off x="199698" y="2144907"/>
            <a:ext cx="3804082" cy="2667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Challenge</a:t>
            </a:r>
            <a:endParaRPr lang="en-US" dirty="0"/>
          </a:p>
        </p:txBody>
      </p:sp>
      <p:pic>
        <p:nvPicPr>
          <p:cNvPr id="4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67" y="2620563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EV3Lessons Training Mats</a:t>
            </a:r>
            <a:endParaRPr lang="en-US" dirty="0"/>
          </a:p>
        </p:txBody>
      </p:sp>
      <p:pic>
        <p:nvPicPr>
          <p:cNvPr id="2052" name="Picture 4" descr="https://scontent-ord1-1.xx.fbcdn.net/hphotos-xtf1/v/t1.0-9/11417665_1643345845900129_419170193220526959_n.jpg?oh=6e016374234658d5884d5c84a30f4db0&amp;oe=56317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96" y="4489472"/>
            <a:ext cx="3308101" cy="206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-ord1-1.xx.fbcdn.net/hphotos-xfp1/v/t1.0-9/11163877_1647171715517542_453949139392049107_n.jpg?oh=6d4b08835d36c4b87e4dad3359d86bfd&amp;oe=5631B4E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4776" r="29065"/>
          <a:stretch/>
        </p:blipFill>
        <p:spPr bwMode="auto">
          <a:xfrm>
            <a:off x="337592" y="1812509"/>
            <a:ext cx="2468881" cy="2521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v3lessons.com/images/challenges/trainingm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90" y="1874425"/>
            <a:ext cx="3429159" cy="205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216" y="1812509"/>
            <a:ext cx="259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Line Follower Mat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8306" y="1819886"/>
            <a:ext cx="417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Mat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9345" y="6378806"/>
            <a:ext cx="417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Basic Mat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216" y="4450118"/>
            <a:ext cx="2468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 follower 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Try your robot on different lines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6352" y="1818951"/>
            <a:ext cx="2468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Black line follower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 line follower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Move until a certain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Drive over all the colors and have the robot name the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Have robots follow each other around the track, but stay 5inches away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72890" y="4511368"/>
            <a:ext cx="28205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Line follower until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Line follow black then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Go around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Start in green box and end in red without knocking over box (place light box in black rectangle)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653099"/>
            <a:ext cx="8556171" cy="898116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086"/>
            <a:ext cx="8245474" cy="40958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</a:t>
            </a:r>
            <a:r>
              <a:rPr lang="en-US" sz="1800" dirty="0" err="1" smtClean="0"/>
              <a:t>Seshan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743121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pcentauri.info/legonxtsens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6711"/>
            <a:ext cx="5987100" cy="3532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/>
          <a:lstStyle/>
          <a:p>
            <a:r>
              <a:rPr lang="en-US" dirty="0" smtClean="0"/>
              <a:t>Ports, Sensors, motors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28632" y="5589445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1, 2, 3, 4 = Sensors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1713" y="2228586"/>
            <a:ext cx="346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A, B, C = Motors</a:t>
            </a:r>
          </a:p>
          <a:p>
            <a:endParaRPr lang="en-US" dirty="0"/>
          </a:p>
          <a:p>
            <a:r>
              <a:rPr lang="en-US" dirty="0" smtClean="0"/>
              <a:t>Default setup assumes Right Motor is in C, Left Motor is in B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783941" y="4629993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783940" y="4999325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setup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049001" y="5208190"/>
            <a:ext cx="579120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Front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098" y="2202823"/>
            <a:ext cx="2921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Motors: make your robot move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71" y="3026927"/>
            <a:ext cx="1755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Touch Sensor: Make your robot detect objects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6713" y="4594034"/>
            <a:ext cx="7483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Color sensor: Make your robot detect colors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2606" y="4363201"/>
            <a:ext cx="1787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Ultrasonic sensor: Make your robot measure distances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/>
          <a:lstStyle/>
          <a:p>
            <a:r>
              <a:rPr lang="en-US" dirty="0" smtClean="0"/>
              <a:t>EV3 Software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75" y="1745368"/>
            <a:ext cx="7723897" cy="4691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368" y="2777667"/>
            <a:ext cx="2281228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 New Project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4071" y="2267466"/>
            <a:ext cx="2281228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Saved Project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53293" y="2240124"/>
            <a:ext cx="1275558" cy="5979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93965" y="2032908"/>
            <a:ext cx="3650106" cy="419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53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/>
          </a:bodyPr>
          <a:lstStyle/>
          <a:p>
            <a:r>
              <a:rPr lang="en-US" sz="4400" dirty="0"/>
              <a:t>EV3 Software: </a:t>
            </a:r>
            <a:r>
              <a:rPr lang="en-US" sz="4400" dirty="0" smtClean="0"/>
              <a:t>Saving your project 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28399" y="2575785"/>
            <a:ext cx="2743200" cy="60550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File..Save</a:t>
            </a:r>
            <a:r>
              <a:rPr lang="en-US" dirty="0" smtClean="0"/>
              <a:t> Project As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98" y="1956247"/>
            <a:ext cx="5881015" cy="441960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8" idx="0"/>
            <a:endCxn id="14" idx="2"/>
          </p:cNvCxnSpPr>
          <p:nvPr/>
        </p:nvCxnSpPr>
        <p:spPr>
          <a:xfrm flipV="1">
            <a:off x="1599999" y="2240393"/>
            <a:ext cx="1295601" cy="335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895600" y="2087993"/>
            <a:ext cx="533802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228399" y="3286994"/>
            <a:ext cx="2667201" cy="87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Save project on desktop as “CampPM1”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163" y="4419600"/>
            <a:ext cx="2535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project can contain multiple programs.</a:t>
            </a:r>
          </a:p>
          <a:p>
            <a:endParaRPr lang="en-US" dirty="0"/>
          </a:p>
          <a:p>
            <a:r>
              <a:rPr lang="en-US" dirty="0" smtClean="0"/>
              <a:t>You will create a new project for each day this week.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75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05" y="608837"/>
            <a:ext cx="8532162" cy="965714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EV3 Software: Starting A new program</a:t>
            </a:r>
            <a:endParaRPr lang="en-US" sz="4000" dirty="0"/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870917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2326876"/>
            <a:ext cx="1186319" cy="3231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2326876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Opened Projects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0" y="2203336"/>
            <a:ext cx="2629491" cy="5169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2018670"/>
            <a:ext cx="22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Opened Programs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0" y="1834006"/>
            <a:ext cx="2324671" cy="4928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649339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45000" y="2755599"/>
            <a:ext cx="223759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6470" y="2570931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Program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789845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3267221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Properties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38" y="2970782"/>
            <a:ext cx="5681096" cy="355292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59864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877573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List of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45574" b="47711"/>
          <a:stretch/>
        </p:blipFill>
        <p:spPr>
          <a:xfrm>
            <a:off x="3743982" y="1939671"/>
            <a:ext cx="5105801" cy="3686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t="-1" r="46400" b="47734"/>
          <a:stretch/>
        </p:blipFill>
        <p:spPr>
          <a:xfrm>
            <a:off x="3743982" y="1905000"/>
            <a:ext cx="5095218" cy="37338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/>
          </a:bodyPr>
          <a:lstStyle/>
          <a:p>
            <a:r>
              <a:rPr lang="en-US" sz="4400" dirty="0"/>
              <a:t>EV3 Software: </a:t>
            </a:r>
            <a:r>
              <a:rPr lang="en-US" sz="4400" dirty="0" smtClean="0"/>
              <a:t>Naming your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28399" y="2575785"/>
            <a:ext cx="2743200" cy="6055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Double click on Program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2971599" y="2878540"/>
            <a:ext cx="1067001" cy="75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962400" y="2726138"/>
            <a:ext cx="1752600" cy="4551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228398" y="3286994"/>
            <a:ext cx="2972001" cy="705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Change name of program to “Move Straight”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4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PROJECTS VS.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You will start by </a:t>
            </a:r>
            <a:r>
              <a:rPr lang="en-US" dirty="0" smtClean="0">
                <a:solidFill>
                  <a:srgbClr val="FF0000"/>
                </a:solidFill>
              </a:rPr>
              <a:t>creating a PROJECT </a:t>
            </a:r>
            <a:r>
              <a:rPr lang="en-US" dirty="0" smtClean="0"/>
              <a:t>which has a .ev3 extension. You change the name of a project by using the Save Project As option from the </a:t>
            </a:r>
            <a:r>
              <a:rPr lang="en-US" dirty="0" err="1" smtClean="0"/>
              <a:t>the</a:t>
            </a:r>
            <a:r>
              <a:rPr lang="en-US" dirty="0" smtClean="0"/>
              <a:t> File menu.</a:t>
            </a:r>
          </a:p>
          <a:p>
            <a:pPr lvl="0"/>
            <a:r>
              <a:rPr lang="en-US" dirty="0" smtClean="0"/>
              <a:t>You will </a:t>
            </a:r>
            <a:r>
              <a:rPr lang="en-US" dirty="0" smtClean="0">
                <a:solidFill>
                  <a:srgbClr val="FF0000"/>
                </a:solidFill>
              </a:rPr>
              <a:t>write many PROGRAMS</a:t>
            </a:r>
            <a:r>
              <a:rPr lang="en-US" dirty="0" smtClean="0"/>
              <a:t> as part of each PROJECT file. You change the name of a program within a project by doubling clicking on the program’s tab and typing in a new name.</a:t>
            </a:r>
          </a:p>
          <a:p>
            <a:pPr lvl="0"/>
            <a:r>
              <a:rPr lang="en-US" dirty="0" smtClean="0"/>
              <a:t>Note: If there is an * next to the project name, you have made changes to the project and you have not yet saved yet.</a:t>
            </a:r>
          </a:p>
          <a:p>
            <a:r>
              <a:rPr lang="en-US" dirty="0" smtClean="0"/>
              <a:t>There is a “x” next to project and program names.  Clicking on it simply closes the file (it does not get deleted).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2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4163" y="1973180"/>
            <a:ext cx="1907166" cy="41529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 on a program tab to bring up the programming canvas.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EV3 Software: Programming screen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59113" y="1853857"/>
            <a:ext cx="6503887" cy="4581674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Programming Blocks in </a:t>
              </a:r>
            </a:p>
            <a:p>
              <a:pPr algn="ctr"/>
              <a:r>
                <a:rPr lang="en-US" sz="2400" dirty="0" smtClean="0"/>
                <a:t>6 Colored Tabs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1200328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Programming Area or Canvas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Brick Status &amp; Downloading</a:t>
              </a:r>
              <a:endParaRPr lang="en-US" sz="24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/>
              <a:t>EV3 Blocks: Colored Tabs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97437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BLOCKS</a:t>
            </a:r>
          </a:p>
          <a:p>
            <a:pPr algn="ctr"/>
            <a:r>
              <a:rPr lang="en-US" dirty="0" smtClean="0"/>
              <a:t>Move, Large &amp; Medium Motor, Display…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4807" y="1797437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BLOCKS</a:t>
            </a:r>
          </a:p>
          <a:p>
            <a:pPr algn="ctr"/>
            <a:r>
              <a:rPr lang="en-US" dirty="0" smtClean="0"/>
              <a:t>Start, Wait, Loop, Switch, Loop Interrupt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4156" y="1797437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BLOCKS</a:t>
            </a:r>
          </a:p>
          <a:p>
            <a:pPr algn="ctr"/>
            <a:r>
              <a:rPr lang="en-US" dirty="0" smtClean="0"/>
              <a:t>Brick Buttons, Gyro, Color, Ultrasonic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459" y="5504793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OPERATIONS</a:t>
            </a:r>
          </a:p>
          <a:p>
            <a:pPr algn="ctr"/>
            <a:r>
              <a:rPr lang="en-US" dirty="0" smtClean="0"/>
              <a:t>Variables, Array, Logic, Math, Compare…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3235668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5504793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ADVANCED BLOCKS</a:t>
            </a:r>
          </a:p>
          <a:p>
            <a:pPr algn="ctr"/>
            <a:r>
              <a:rPr lang="en-US" dirty="0" smtClean="0"/>
              <a:t>Data Logging, Unregulated Motor…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323" y="5504793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BLOCKS</a:t>
            </a:r>
          </a:p>
          <a:p>
            <a:pPr algn="ctr"/>
            <a:r>
              <a:rPr lang="en-US" dirty="0" smtClean="0"/>
              <a:t>Custom Blocks you create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5906" y="234667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1651" y="237805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4376" y="237805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71196" y="60526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6052695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85103" y="605879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329510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33143" y="338959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338959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78835" y="338959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338959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25229" y="338959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day of camp, we started with a short video showing FLL robots, real robots or something relevant to the day’s lesson</a:t>
            </a:r>
          </a:p>
          <a:p>
            <a:r>
              <a:rPr lang="en-US" dirty="0" smtClean="0"/>
              <a:t>We switched between using </a:t>
            </a:r>
            <a:r>
              <a:rPr lang="en-US" dirty="0" err="1" smtClean="0"/>
              <a:t>powerpoint</a:t>
            </a:r>
            <a:r>
              <a:rPr lang="en-US" dirty="0" smtClean="0"/>
              <a:t> slides and showing the actual EV3 software environment</a:t>
            </a:r>
          </a:p>
          <a:p>
            <a:r>
              <a:rPr lang="en-US" dirty="0" smtClean="0"/>
              <a:t>We created some add-on challenges for students who finished early</a:t>
            </a:r>
          </a:p>
          <a:p>
            <a:r>
              <a:rPr lang="en-US" dirty="0" smtClean="0"/>
              <a:t>We created a new project each day</a:t>
            </a:r>
          </a:p>
          <a:p>
            <a:r>
              <a:rPr lang="en-US" dirty="0" smtClean="0"/>
              <a:t>We did not show the challenge solution slide unless someone needed help.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Instructor Notes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68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Adding Blocks To Your Program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3" t="34654" r="15" b="46506"/>
          <a:stretch/>
        </p:blipFill>
        <p:spPr>
          <a:xfrm>
            <a:off x="534141" y="4363890"/>
            <a:ext cx="2876594" cy="1371077"/>
          </a:xfrm>
        </p:spPr>
      </p:pic>
      <p:sp>
        <p:nvSpPr>
          <p:cNvPr id="3" name="TextBox 2"/>
          <p:cNvSpPr txBox="1"/>
          <p:nvPr/>
        </p:nvSpPr>
        <p:spPr>
          <a:xfrm>
            <a:off x="5115615" y="2932639"/>
            <a:ext cx="3540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Green Block Tab, Click and hold any block and drag to programming area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STEP 2: Drop next to the Start Block (green arrow)</a:t>
            </a:r>
          </a:p>
          <a:p>
            <a:r>
              <a:rPr lang="en-US" dirty="0" smtClean="0"/>
              <a:t>(See animation)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14-08-07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842306"/>
            <a:ext cx="4552674" cy="100392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64339" y="3088922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34" y="4426067"/>
            <a:ext cx="2519409" cy="911276"/>
          </a:xfrm>
          <a:prstGeom prst="rect">
            <a:avLst/>
          </a:prstGeom>
        </p:spPr>
      </p:pic>
      <p:pic>
        <p:nvPicPr>
          <p:cNvPr id="16" name="Picture 15" descr="Screen Shot 2014-08-07 at 12.29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3" y="1715644"/>
            <a:ext cx="3987800" cy="495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25070"/>
            <a:ext cx="8816803" cy="1923569"/>
          </a:xfrm>
        </p:spPr>
        <p:txBody>
          <a:bodyPr/>
          <a:lstStyle/>
          <a:p>
            <a:pPr algn="ctr"/>
            <a:r>
              <a:rPr lang="en-US" sz="3200" dirty="0" smtClean="0"/>
              <a:t>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Lesson: Moving Straight</a:t>
            </a:r>
            <a:endParaRPr lang="en-US" sz="3200" dirty="0"/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509" y="2500967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914" y="832757"/>
            <a:ext cx="8522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Beginner Lesson: Moving Straight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04950" y="46940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907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60" y="1952552"/>
            <a:ext cx="4722670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make your robot go forward and backwards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</a:t>
            </a:r>
            <a:r>
              <a:rPr lang="en-US" dirty="0"/>
              <a:t>M</a:t>
            </a:r>
            <a:r>
              <a:rPr lang="en-US" dirty="0" smtClean="0"/>
              <a:t>ove Steering block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read sensor values using View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03982" y="2083485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103982" y="5770494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44613" y="2284011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80888" y="2284011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90087" y="3660959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03877" y="3813359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08598" y="1646305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08598" y="5956783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996434" y="5617840"/>
            <a:ext cx="1053186" cy="1120696"/>
            <a:chOff x="6507213" y="1268447"/>
            <a:chExt cx="1199001" cy="148806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0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How do you Move Straight?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3" t="34654" r="15" b="46506"/>
          <a:stretch/>
        </p:blipFill>
        <p:spPr>
          <a:xfrm>
            <a:off x="611083" y="4259212"/>
            <a:ext cx="2876594" cy="1371077"/>
          </a:xfrm>
        </p:spPr>
      </p:pic>
      <p:sp>
        <p:nvSpPr>
          <p:cNvPr id="3" name="TextBox 2"/>
          <p:cNvSpPr txBox="1"/>
          <p:nvPr/>
        </p:nvSpPr>
        <p:spPr>
          <a:xfrm>
            <a:off x="5192557" y="2827961"/>
            <a:ext cx="3540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Green Block Tab, Click and hold Move Steering and drag to programming area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STEP 2: Drop next to the Start Block (green arrow)</a:t>
            </a:r>
          </a:p>
          <a:p>
            <a:r>
              <a:rPr lang="en-US" dirty="0" smtClean="0"/>
              <a:t>(See animation)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14-08-07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1" y="2737628"/>
            <a:ext cx="4552674" cy="100392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41281" y="2984244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76" y="4321389"/>
            <a:ext cx="2519409" cy="911276"/>
          </a:xfrm>
          <a:prstGeom prst="rect">
            <a:avLst/>
          </a:prstGeom>
        </p:spPr>
      </p:pic>
      <p:pic>
        <p:nvPicPr>
          <p:cNvPr id="16" name="Picture 15" descr="Screen Shot 2014-08-07 at 12.29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17" y="1872303"/>
            <a:ext cx="3987800" cy="495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319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CHALLENGE 1: Move Straight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40410" y="2085614"/>
            <a:ext cx="3540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1: Green Block Tab, Click and hold Move Steering and drag to programming area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2: Drop next to the Start Block (green arrow)</a:t>
            </a:r>
          </a:p>
          <a:p>
            <a:endParaRPr lang="en-US" dirty="0"/>
          </a:p>
          <a:p>
            <a:r>
              <a:rPr lang="en-US" dirty="0" smtClean="0"/>
              <a:t>STEP 3: Connect USB cable to NXT and Laptop.</a:t>
            </a:r>
          </a:p>
          <a:p>
            <a:endParaRPr lang="en-US" dirty="0"/>
          </a:p>
          <a:p>
            <a:r>
              <a:rPr lang="en-US" dirty="0" smtClean="0"/>
              <a:t>STEP 4: Download to NXT</a:t>
            </a:r>
            <a:endParaRPr lang="en-US" dirty="0"/>
          </a:p>
        </p:txBody>
      </p:sp>
      <p:pic>
        <p:nvPicPr>
          <p:cNvPr id="7" name="Picture 6" descr="Screen Shot 2014-08-07 at 10.54.27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40" y="4398446"/>
            <a:ext cx="4645054" cy="15653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35627" y="4715070"/>
            <a:ext cx="509567" cy="437247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0179" y="3210425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50659" y="4175625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3074" name="Picture 2" descr="http://www.csce.uark.edu/~jparsley/lego_website/images/usb_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6" y="2575075"/>
            <a:ext cx="2017723" cy="151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4786" y="3004457"/>
            <a:ext cx="440871" cy="31024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351" y="1833418"/>
            <a:ext cx="2305050" cy="1173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4640" y="3547093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Move STEERING Block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16559" y="1916490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242" y="2336324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587" y="5503191"/>
            <a:ext cx="291694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Steering: Straight or turn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1189" y="5522820"/>
            <a:ext cx="1958217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Power/Speed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2343" y="5517091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Duration/Distance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882" y="3223928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 of operation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82064" y="2118707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13546" y="3160577"/>
            <a:ext cx="872854" cy="659144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Brake/Coast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507213" y="1662332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22" y="3926913"/>
            <a:ext cx="2305050" cy="146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0" t="11899"/>
          <a:stretch/>
        </p:blipFill>
        <p:spPr>
          <a:xfrm>
            <a:off x="5569245" y="3223928"/>
            <a:ext cx="987272" cy="7552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7" idx="0"/>
          </p:cNvCxnSpPr>
          <p:nvPr/>
        </p:nvCxnSpPr>
        <p:spPr>
          <a:xfrm flipH="1">
            <a:off x="2137060" y="2943901"/>
            <a:ext cx="1458472" cy="2559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3896481" y="3007340"/>
            <a:ext cx="1073817" cy="2515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" idx="0"/>
          </p:cNvCxnSpPr>
          <p:nvPr/>
        </p:nvCxnSpPr>
        <p:spPr>
          <a:xfrm>
            <a:off x="4190083" y="2965318"/>
            <a:ext cx="3327230" cy="255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1"/>
          </p:cNvCxnSpPr>
          <p:nvPr/>
        </p:nvCxnSpPr>
        <p:spPr>
          <a:xfrm>
            <a:off x="4519851" y="2921462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29897" y="2943901"/>
            <a:ext cx="1459829" cy="98301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073864"/>
            <a:ext cx="6858000" cy="42507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NEGATIVE &amp; POSITIVE POWER: BACKWARD &amp; FORWARD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723" y="2242084"/>
            <a:ext cx="254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Negative Power = Backwards</a:t>
            </a:r>
            <a:endParaRPr 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1344" y="5524207"/>
            <a:ext cx="23224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Positive Power = Forward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4688859" y="2717904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4766939" y="2978679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http://www.prc68.com/I/Images/LegoNXTmotor53787-01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15739" y="3290507"/>
            <a:ext cx="3048000" cy="1314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 2: </a:t>
            </a:r>
            <a:br>
              <a:rPr lang="en-US" dirty="0" smtClean="0"/>
            </a:br>
            <a:r>
              <a:rPr lang="en-US" dirty="0" smtClean="0"/>
              <a:t>Move Straight (3 SECONDS)</a:t>
            </a:r>
            <a:endParaRPr lang="en-US" dirty="0"/>
          </a:p>
        </p:txBody>
      </p:sp>
      <p:pic>
        <p:nvPicPr>
          <p:cNvPr id="6" name="Picture 5" descr="cYe8ZOwCkOQ8qFYjFHcssZvIxYReepNrvHOdvHnFdM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7"/>
          <a:stretch/>
        </p:blipFill>
        <p:spPr>
          <a:xfrm>
            <a:off x="2792750" y="1846041"/>
            <a:ext cx="1752623" cy="1020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0410" y="2085614"/>
            <a:ext cx="3540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1: Green Block Tab, Click and hold Move Steering and drag to programming area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2: Drop next to the Start Block (green arrow)</a:t>
            </a:r>
          </a:p>
          <a:p>
            <a:endParaRPr lang="en-US" dirty="0"/>
          </a:p>
          <a:p>
            <a:r>
              <a:rPr lang="en-US" dirty="0" smtClean="0"/>
              <a:t>STEP 3: Select Options. Move “3 Seconds”</a:t>
            </a:r>
          </a:p>
          <a:p>
            <a:endParaRPr lang="en-US" dirty="0"/>
          </a:p>
          <a:p>
            <a:r>
              <a:rPr lang="en-US" dirty="0" smtClean="0"/>
              <a:t>STEP 4: Connect USB cable to </a:t>
            </a:r>
            <a:r>
              <a:rPr lang="en-US" dirty="0" err="1" smtClean="0"/>
              <a:t>NXTand</a:t>
            </a:r>
            <a:r>
              <a:rPr lang="en-US" dirty="0" smtClean="0"/>
              <a:t> Laptop.</a:t>
            </a:r>
          </a:p>
          <a:p>
            <a:endParaRPr lang="en-US" dirty="0"/>
          </a:p>
          <a:p>
            <a:r>
              <a:rPr lang="en-US" dirty="0" smtClean="0"/>
              <a:t>STEP 5: Download to NXT</a:t>
            </a:r>
            <a:endParaRPr lang="en-US" dirty="0"/>
          </a:p>
        </p:txBody>
      </p:sp>
      <p:pic>
        <p:nvPicPr>
          <p:cNvPr id="7" name="Picture 6" descr="Screen Shot 2014-08-07 at 10.54.27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40" y="4920960"/>
            <a:ext cx="4645054" cy="1565334"/>
          </a:xfrm>
          <a:prstGeom prst="rect">
            <a:avLst/>
          </a:prstGeom>
        </p:spPr>
      </p:pic>
      <p:pic>
        <p:nvPicPr>
          <p:cNvPr id="11" name="Picture 10" descr="Screen Shot 2014-08-07 at 10.59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16" y="1846041"/>
            <a:ext cx="1322170" cy="116516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8342" y="2249207"/>
            <a:ext cx="1496964" cy="3643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63002" y="2307937"/>
            <a:ext cx="270663" cy="5584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5627" y="5237584"/>
            <a:ext cx="509567" cy="437247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1848486" y="2428622"/>
            <a:ext cx="1089676" cy="18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22631" y="1671252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0179" y="37329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50659" y="46981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3074" name="Picture 2" descr="http://www.csce.uark.edu/~jparsley/lego_website/images/usb_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6" y="3097589"/>
            <a:ext cx="2017723" cy="151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4786" y="3526971"/>
            <a:ext cx="440871" cy="31024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 Straight: Seconds vs. degrees vs.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Move your robot forward from the start line to the finish line (1) and back to the start (2).</a:t>
            </a:r>
          </a:p>
          <a:p>
            <a:r>
              <a:rPr lang="en-US" dirty="0" smtClean="0"/>
              <a:t>Try mode SECONDS, DEGREES or ROTATIONS and adjust duration/distance</a:t>
            </a:r>
          </a:p>
          <a:p>
            <a:r>
              <a:rPr lang="en-US" dirty="0" smtClean="0"/>
              <a:t>Try </a:t>
            </a:r>
            <a:r>
              <a:rPr lang="en-US" dirty="0"/>
              <a:t>d</a:t>
            </a:r>
            <a:r>
              <a:rPr lang="en-US" dirty="0" smtClean="0"/>
              <a:t>ifferent speeds</a:t>
            </a:r>
            <a:endParaRPr lang="en-US" sz="28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2132834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819843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333360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333360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1263" y="3710308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75053" y="3862708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9774" y="1695654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9774" y="6006132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667610" y="5667189"/>
            <a:ext cx="1053186" cy="1120696"/>
            <a:chOff x="6507213" y="1268447"/>
            <a:chExt cx="1199001" cy="148806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MOVE STRAIGHT discussion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145" y="1841108"/>
            <a:ext cx="79536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Did you guess and check a lot?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Yes.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Programming with seconds, rotations and degrees using guess and check takes a lot of time and effort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/>
          </a:p>
          <a:p>
            <a:r>
              <a:rPr lang="en-US" sz="2000" b="1" dirty="0" smtClean="0"/>
              <a:t>Did changing the speed matter?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Yes. When you move in seconds your speed will matter.</a:t>
            </a:r>
          </a:p>
          <a:p>
            <a:endParaRPr lang="en-US" sz="2000" b="1" dirty="0"/>
          </a:p>
          <a:p>
            <a:r>
              <a:rPr lang="en-US" sz="2000" b="1" dirty="0" smtClean="0"/>
              <a:t>Do you think the wheel size will matter? Why?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Wheel size affects </a:t>
            </a:r>
            <a:r>
              <a:rPr lang="en-US" sz="2000" dirty="0" smtClean="0">
                <a:solidFill>
                  <a:srgbClr val="FF0000"/>
                </a:solidFill>
              </a:rPr>
              <a:t>degrees/rotations.</a:t>
            </a:r>
          </a:p>
          <a:p>
            <a:pPr lvl="1"/>
            <a:endParaRPr lang="en-US" sz="2000" b="1" dirty="0"/>
          </a:p>
          <a:p>
            <a:r>
              <a:rPr lang="en-US" sz="2000" b="1" dirty="0" smtClean="0"/>
              <a:t>Do you this the battery level will matter? Why?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When you move in seconds, battery levels change the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robot?</a:t>
            </a:r>
            <a:endParaRPr lang="en-US" dirty="0"/>
          </a:p>
        </p:txBody>
      </p:sp>
      <p:pic>
        <p:nvPicPr>
          <p:cNvPr id="7170" name="Picture 2" descr="http://www.allthingsmike.com/CulturalBlender/robots/rob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9" y="1852711"/>
            <a:ext cx="2402282" cy="2669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robocup2013.org/wp-content/uploads/2013/02/socce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36156"/>
          <a:stretch/>
        </p:blipFill>
        <p:spPr bwMode="auto">
          <a:xfrm>
            <a:off x="2989512" y="1852711"/>
            <a:ext cx="2306904" cy="2723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pectrum.ieee.org/img/chimp%20robot%203-1363199453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86" y="1797543"/>
            <a:ext cx="3071563" cy="2833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ytimg.com/vi/40gECrmuCaU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24614"/>
          <a:stretch/>
        </p:blipFill>
        <p:spPr bwMode="auto">
          <a:xfrm>
            <a:off x="4489563" y="4327502"/>
            <a:ext cx="2579915" cy="2358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249" y="4727121"/>
            <a:ext cx="3381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Robots are machines in factories, play soccer, are in research labs, behave like animals….</a:t>
            </a:r>
          </a:p>
          <a:p>
            <a:endParaRPr lang="en-US" dirty="0"/>
          </a:p>
          <a:p>
            <a:r>
              <a:rPr lang="en-US" dirty="0" smtClean="0"/>
              <a:t>We will use the LEGO MINDSTORMS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CHALLENGE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0826"/>
            <a:ext cx="8245474" cy="23460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a better way (go to next slide) to solve this challenge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14" y="1850270"/>
            <a:ext cx="6886364" cy="243777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" idx="1"/>
          </p:cNvCxnSpPr>
          <p:nvPr/>
        </p:nvCxnSpPr>
        <p:spPr>
          <a:xfrm flipH="1" flipV="1">
            <a:off x="2367816" y="3314416"/>
            <a:ext cx="693018" cy="410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60834" y="3443713"/>
            <a:ext cx="2310063" cy="5614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This would be changed for degrees or seconds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73180"/>
            <a:ext cx="8574087" cy="148031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Try “view” on brick (instruction below)</a:t>
            </a:r>
          </a:p>
          <a:p>
            <a:pPr lvl="1"/>
            <a:r>
              <a:rPr lang="en-US" dirty="0" smtClean="0"/>
              <a:t>Move your robot with your hand from your start line to your end line</a:t>
            </a:r>
          </a:p>
          <a:p>
            <a:pPr lvl="1"/>
            <a:r>
              <a:rPr lang="en-US" dirty="0" smtClean="0"/>
              <a:t>Read how many degrees your robot moved</a:t>
            </a:r>
          </a:p>
          <a:p>
            <a:pPr lvl="1"/>
            <a:r>
              <a:rPr lang="en-US" dirty="0" smtClean="0"/>
              <a:t>Use this number in the Move Steering Block to move the correct distance.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Use View</a:t>
            </a:r>
            <a:endParaRPr lang="en-US" dirty="0"/>
          </a:p>
        </p:txBody>
      </p:sp>
      <p:pic>
        <p:nvPicPr>
          <p:cNvPr id="2050" name="Picture 2" descr="https://www.teachengineering.org/collection/nyu_/activities/nyu_soundwaves/nyu_soundwaves_activity1_fig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3" y="3772502"/>
            <a:ext cx="8054746" cy="2572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8229" y="5818332"/>
            <a:ext cx="16165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Browse for ‘Motor degrees’ option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050" y="2524132"/>
            <a:ext cx="8450750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Lesson: Turning</a:t>
            </a:r>
            <a:endParaRPr lang="en-US" sz="3200" dirty="0"/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357" y="2700029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4163" y="630382"/>
            <a:ext cx="8574087" cy="96784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Beginner Lesson: Turning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9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133257" flipH="1" flipV="1">
            <a:off x="2802126" y="4006075"/>
            <a:ext cx="805571" cy="468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nip Same Side Corner Rectangle 23"/>
          <p:cNvSpPr/>
          <p:nvPr/>
        </p:nvSpPr>
        <p:spPr>
          <a:xfrm>
            <a:off x="6546747" y="5862871"/>
            <a:ext cx="673581" cy="582163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First Base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Snip Same Side Corner Rectangle 25"/>
          <p:cNvSpPr/>
          <p:nvPr/>
        </p:nvSpPr>
        <p:spPr>
          <a:xfrm>
            <a:off x="6537720" y="3842203"/>
            <a:ext cx="673581" cy="582163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Second Base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7674429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a robot baseball player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make the robot turn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 rot="18202599">
            <a:off x="2338768" y="4338517"/>
            <a:ext cx="1023290" cy="9903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13123256">
            <a:off x="3751341" y="4372388"/>
            <a:ext cx="572287" cy="647889"/>
            <a:chOff x="6517598" y="1384746"/>
            <a:chExt cx="1188616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29015" y="1512901"/>
              <a:ext cx="1141996" cy="1164830"/>
              <a:chOff x="6310708" y="2215660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66603" y="221566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rot="133257" flipH="1">
            <a:off x="1964683" y="3990010"/>
            <a:ext cx="559788" cy="915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33257" flipV="1">
            <a:off x="3164862" y="4738715"/>
            <a:ext cx="506715" cy="85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33257">
            <a:off x="1974325" y="5158901"/>
            <a:ext cx="952935" cy="525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4" idx="3"/>
          </p:cNvCxnSpPr>
          <p:nvPr/>
        </p:nvCxnSpPr>
        <p:spPr>
          <a:xfrm flipV="1">
            <a:off x="6883538" y="4395728"/>
            <a:ext cx="5896" cy="146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19119" y="5820355"/>
            <a:ext cx="953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Start and End position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927598" y="4492448"/>
            <a:ext cx="66263" cy="1370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rot="16200000">
            <a:off x="6668267" y="5407035"/>
            <a:ext cx="367491" cy="560044"/>
            <a:chOff x="6517601" y="1130529"/>
            <a:chExt cx="1203194" cy="1625984"/>
          </a:xfrm>
        </p:grpSpPr>
        <p:grpSp>
          <p:nvGrpSpPr>
            <p:cNvPr id="27" name="Group 26"/>
            <p:cNvGrpSpPr/>
            <p:nvPr/>
          </p:nvGrpSpPr>
          <p:grpSpPr>
            <a:xfrm rot="5400000">
              <a:off x="6529019" y="1512901"/>
              <a:ext cx="1141996" cy="1164832"/>
              <a:chOff x="6310708" y="2215655"/>
              <a:chExt cx="809489" cy="89856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6466604" y="2215655"/>
                <a:ext cx="519438" cy="89856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255174" y="1130529"/>
              <a:ext cx="46562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 rot="7370796">
            <a:off x="2407164" y="3432715"/>
            <a:ext cx="572287" cy="647889"/>
            <a:chOff x="6517598" y="1384746"/>
            <a:chExt cx="1188616" cy="1371767"/>
          </a:xfrm>
        </p:grpSpPr>
        <p:grpSp>
          <p:nvGrpSpPr>
            <p:cNvPr id="35" name="Group 34"/>
            <p:cNvGrpSpPr/>
            <p:nvPr/>
          </p:nvGrpSpPr>
          <p:grpSpPr>
            <a:xfrm rot="5400000">
              <a:off x="6529015" y="1512901"/>
              <a:ext cx="1141996" cy="1164830"/>
              <a:chOff x="6310708" y="2215660"/>
              <a:chExt cx="809489" cy="898563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6466603" y="221566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 rot="18425668">
            <a:off x="3057483" y="5638458"/>
            <a:ext cx="572287" cy="647889"/>
            <a:chOff x="6517598" y="1384746"/>
            <a:chExt cx="1188616" cy="1371767"/>
          </a:xfrm>
        </p:grpSpPr>
        <p:grpSp>
          <p:nvGrpSpPr>
            <p:cNvPr id="43" name="Group 42"/>
            <p:cNvGrpSpPr/>
            <p:nvPr/>
          </p:nvGrpSpPr>
          <p:grpSpPr>
            <a:xfrm rot="5400000">
              <a:off x="6529015" y="1512901"/>
              <a:ext cx="1141996" cy="1164830"/>
              <a:chOff x="6310708" y="2215660"/>
              <a:chExt cx="809489" cy="898563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466603" y="221566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2200757">
            <a:off x="1545710" y="4765272"/>
            <a:ext cx="572287" cy="647889"/>
            <a:chOff x="6517598" y="1384746"/>
            <a:chExt cx="1188616" cy="1371767"/>
          </a:xfrm>
        </p:grpSpPr>
        <p:grpSp>
          <p:nvGrpSpPr>
            <p:cNvPr id="51" name="Group 50"/>
            <p:cNvGrpSpPr/>
            <p:nvPr/>
          </p:nvGrpSpPr>
          <p:grpSpPr>
            <a:xfrm rot="5400000">
              <a:off x="6529015" y="1512901"/>
              <a:ext cx="1141996" cy="1164830"/>
              <a:chOff x="6310708" y="2215660"/>
              <a:chExt cx="809489" cy="898563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6466603" y="221566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 rot="5400000">
            <a:off x="6725075" y="3898479"/>
            <a:ext cx="367491" cy="560044"/>
            <a:chOff x="6517601" y="1130529"/>
            <a:chExt cx="1203194" cy="1625984"/>
          </a:xfrm>
        </p:grpSpPr>
        <p:grpSp>
          <p:nvGrpSpPr>
            <p:cNvPr id="59" name="Group 58"/>
            <p:cNvGrpSpPr/>
            <p:nvPr/>
          </p:nvGrpSpPr>
          <p:grpSpPr>
            <a:xfrm rot="5400000">
              <a:off x="6529019" y="1512901"/>
              <a:ext cx="1141996" cy="1164832"/>
              <a:chOff x="6310708" y="2215655"/>
              <a:chExt cx="809489" cy="898564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6466604" y="2215655"/>
                <a:ext cx="519438" cy="89856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255174" y="1130529"/>
              <a:ext cx="46562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 rot="18425668">
            <a:off x="3631834" y="4581792"/>
            <a:ext cx="572287" cy="647889"/>
            <a:chOff x="6517598" y="1384746"/>
            <a:chExt cx="1188616" cy="1371767"/>
          </a:xfrm>
        </p:grpSpPr>
        <p:grpSp>
          <p:nvGrpSpPr>
            <p:cNvPr id="69" name="Group 68"/>
            <p:cNvGrpSpPr/>
            <p:nvPr/>
          </p:nvGrpSpPr>
          <p:grpSpPr>
            <a:xfrm rot="5400000">
              <a:off x="6529015" y="1512901"/>
              <a:ext cx="1141996" cy="1164830"/>
              <a:chOff x="6310708" y="2215660"/>
              <a:chExt cx="809489" cy="898563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6466603" y="221566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 rot="16200000">
            <a:off x="6512444" y="3894690"/>
            <a:ext cx="367491" cy="560044"/>
            <a:chOff x="6517601" y="1130529"/>
            <a:chExt cx="1203194" cy="1625984"/>
          </a:xfrm>
        </p:grpSpPr>
        <p:grpSp>
          <p:nvGrpSpPr>
            <p:cNvPr id="77" name="Group 76"/>
            <p:cNvGrpSpPr/>
            <p:nvPr/>
          </p:nvGrpSpPr>
          <p:grpSpPr>
            <a:xfrm rot="5400000">
              <a:off x="6529019" y="1512901"/>
              <a:ext cx="1141996" cy="1164832"/>
              <a:chOff x="6310708" y="2215655"/>
              <a:chExt cx="809489" cy="898564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6466604" y="2215655"/>
                <a:ext cx="519438" cy="89856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7255174" y="1130529"/>
              <a:ext cx="46562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9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85185E-6 L -7.5E-6 1.85185E-6 C 0.00104 -0.00417 0.00242 -0.00787 0.00347 -0.01204 C 0.00694 -0.0257 0.00364 -0.01713 0.00711 -0.0287 C 0.00746 -0.03032 0.00798 -0.03195 0.00885 -0.03357 C 0.00989 -0.03519 0.01128 -0.03657 0.01249 -0.0382 L 0.0177 -0.05255 C 0.0184 -0.05417 0.0184 -0.05648 0.01961 -0.05741 C 0.02291 -0.05949 0.02447 -0.05995 0.02673 -0.06435 C 0.03107 -0.07315 0.02829 -0.07338 0.03385 -0.0787 C 0.03489 -0.07986 0.03628 -0.08032 0.03749 -0.08125 C 0.03802 -0.08264 0.03854 -0.08449 0.03923 -0.08588 C 0.04218 -0.09236 0.04444 -0.09491 0.04635 -0.10255 L 0.04999 -0.1169 C 0.05052 -0.12315 0.05069 -0.12963 0.05173 -0.13588 C 0.0519 -0.13773 0.05242 -0.13958 0.05347 -0.14074 C 0.05555 -0.14282 0.05798 -0.14537 0.06058 -0.14537 L 0.06249 -0.14537 L 0.06249 -0.14537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2.77778E-6 -2.59259E-6 C -0.00243 -0.00254 -0.00469 -0.00509 -0.00729 -0.00717 C -0.00833 -0.00833 -0.00972 -0.00856 -0.01076 -0.00972 C -0.01857 -0.01736 -0.00955 -0.01227 -0.01979 -0.01667 C -0.03923 -0.03403 -0.0092 -0.00856 -0.03229 -0.02384 C -0.03489 -0.02569 -0.0368 -0.02893 -0.03941 -0.03102 C -0.04166 -0.03287 -0.0441 -0.03403 -0.04653 -0.03588 C -0.04948 -0.03796 -0.05243 -0.04074 -0.05538 -0.04282 C -0.06007 -0.04629 -0.06545 -0.04815 -0.06979 -0.05254 C -0.07205 -0.05486 -0.0743 -0.05764 -0.07691 -0.05949 C -0.08021 -0.06227 -0.08403 -0.06435 -0.0875 -0.06667 L -0.09479 -0.07153 L -0.1 -0.07384 C -0.10434 -0.08495 -0.09844 -0.07222 -0.10729 -0.08102 C -0.10833 -0.08217 -0.10798 -0.08472 -0.10903 -0.08565 C -0.11111 -0.08796 -0.11371 -0.08889 -0.11614 -0.09051 L -0.11979 -0.09282 L -0.12326 -0.09537 C -0.12396 -0.09676 -0.12413 -0.09884 -0.125 -0.1 C -0.12604 -0.10139 -0.12743 -0.10185 -0.12864 -0.10231 C -0.13212 -0.1044 -0.13837 -0.10602 -0.14114 -0.10949 C -0.14236 -0.11111 -0.14618 -0.11319 -0.14479 -0.11435 C -0.14253 -0.11574 -0.13993 -0.11273 -0.1375 -0.11204 L -0.1375 -0.11204 L -0.1375 -0.11204 L -0.1375 -0.11204 L -0.1375 -0.1120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25 L 0.00938 0.025 C 0.00521 0.03102 -0.00451 0.0463 -0.00729 0.05278 C -0.0092 0.05741 -0.01145 0.06204 -0.01336 0.0669 C -0.01493 0.07084 -0.01597 0.07523 -0.0177 0.07894 C -0.01944 0.08264 -0.02187 0.08542 -0.02378 0.08889 C -0.02673 0.09421 -0.03159 0.10486 -0.03437 0.11088 C -0.03524 0.11366 -0.03611 0.11621 -0.03715 0.11898 C -0.03958 0.12454 -0.04218 0.12963 -0.04461 0.13496 C -0.04565 0.13704 -0.04687 0.13889 -0.04774 0.14097 C -0.05868 0.17014 -0.04444 0.13449 -0.05364 0.15301 C -0.05503 0.15556 -0.05538 0.15857 -0.05677 0.16088 C -0.05781 0.16296 -0.05885 0.16505 -0.05972 0.1669 C -0.06076 0.16968 -0.06111 0.17292 -0.06267 0.175 L -0.06562 0.17894 C -0.06996 0.19607 -0.06406 0.17523 -0.07013 0.18889 C -0.07604 0.20209 -0.06718 0.18889 -0.07465 0.19908 C -0.07517 0.20116 -0.07534 0.20324 -0.07621 0.20509 C -0.07708 0.20741 -0.07812 0.20903 -0.07916 0.21111 C -0.07986 0.21227 -0.08003 0.21366 -0.08072 0.21505 C -0.08159 0.21713 -0.08281 0.21898 -0.08368 0.22107 C -0.08472 0.22361 -0.08559 0.22639 -0.08663 0.22917 L -0.08802 0.23334 C -0.08802 0.23334 -0.08715 0.23056 -0.08663 0.22917 C -0.08298 0.21435 -0.08506 0.22084 -0.08072 0.20903 C -0.0802 0.20764 -0.0802 0.20579 -0.07916 0.20509 L -0.07326 0.20116 L -0.0717 0.19699 L -0.0717 0.19722 " pathEditMode="relative" rAng="0" ptsTypes="AAAAAAAAAAAAAAAAAAAAAAAAAAA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-3.7037E-7 C 0.00295 0.00301 0.0059 0.00602 0.00885 0.00949 C 0.01007 0.01088 0.01111 0.01273 0.0125 0.01412 C 0.01354 0.01527 0.01493 0.01551 0.01597 0.01666 C 0.02378 0.0243 0.01476 0.01921 0.025 0.02361 C 0.03594 0.03819 0.02187 0.0206 0.03212 0.03078 C 0.04114 0.03981 0.03055 0.03217 0.03923 0.03796 C 0.04045 0.03958 0.04149 0.04143 0.04271 0.04282 C 0.04392 0.04375 0.04514 0.04421 0.04635 0.04514 C 0.04826 0.04652 0.04982 0.04861 0.05173 0.05 C 0.05399 0.05162 0.05642 0.05301 0.05885 0.05463 C 0.06007 0.05555 0.06146 0.05578 0.0625 0.05717 C 0.06788 0.06435 0.06441 0.06088 0.07309 0.06666 L 0.07673 0.06898 C 0.08177 0.0824 0.07309 0.0618 0.08559 0.07847 C 0.0868 0.08009 0.08785 0.08194 0.08923 0.08333 C 0.09149 0.08518 0.09392 0.08657 0.09635 0.08796 L 0.10347 0.09282 C 0.10347 0.09282 0.11059 0.09768 0.11059 0.09768 L 0.12135 0.1 L 0.14271 0.11435 L 0.14635 0.11666 C 0.14757 0.11736 0.14861 0.11852 0.15 0.11898 L 0.15538 0.12152 L 0.15 0.12152 L 0.15 0.12152 " pathEditMode="relative" ptsTypes="AAAAAAAAAAAAAAAAAAAAAAAAAAA"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0.00023 C -0.00209 -0.17871 -0.00174 -0.10648 -0.00174 -0.21667 L -0.00174 -0.21436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55556E-6 L -2.77778E-7 5.55556E-6 C 0.00486 0.05255 -0.00173 -0.02268 0.00347 0.09283 C 0.00347 0.09445 0.00486 0.09584 0.00521 0.09746 C 0.00608 0.1007 0.00643 0.10394 0.00712 0.10695 C 0.00764 0.11089 0.00816 0.11505 0.00886 0.11899 C 0.01181 0.13635 0.01129 0.13334 0.01424 0.14515 C 0.01354 0.17362 0.01354 0.20232 0.01233 0.23079 C 0.01233 0.23265 0.01077 0.2338 0.01059 0.23566 C 0.01007 0.24029 0.01059 0.24515 0.01059 0.25001 L 0.01059 0.25001 " pathEditMode="relative" ptsTypes="AAAAAAAAA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/>
          <p:nvPr/>
        </p:nvCxnSpPr>
        <p:spPr>
          <a:xfrm>
            <a:off x="3508204" y="6163829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2764" y="6149675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9698" y="3050863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PIVOT Vs. SPIN Turns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698" y="1776862"/>
            <a:ext cx="549786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180 Degree Pivot Turn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98" y="4667467"/>
            <a:ext cx="549786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180 Degree Spin Turn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8800" y="2054894"/>
            <a:ext cx="28050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where the robot ends in both pictures after a 180 degree turn. </a:t>
            </a:r>
          </a:p>
          <a:p>
            <a:endParaRPr lang="en-US" dirty="0"/>
          </a:p>
          <a:p>
            <a:r>
              <a:rPr lang="en-US" dirty="0" smtClean="0"/>
              <a:t>In the Spin Turn, the robot moves a lot less and that makes Spin Turns are great for tight positions. Spin turns tend to be a bit faster but also a little less accurate.</a:t>
            </a:r>
          </a:p>
          <a:p>
            <a:endParaRPr lang="en-US" dirty="0"/>
          </a:p>
          <a:p>
            <a:r>
              <a:rPr lang="en-US" dirty="0" smtClean="0"/>
              <a:t>So when you need to make turns, you should decide which turn is best for you!</a:t>
            </a:r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4057591" y="5540491"/>
            <a:ext cx="1164830" cy="1126313"/>
            <a:chOff x="6507215" y="1439970"/>
            <a:chExt cx="1164830" cy="1407778"/>
          </a:xfrm>
        </p:grpSpPr>
        <p:grpSp>
          <p:nvGrpSpPr>
            <p:cNvPr id="11" name="Group 10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0800000">
              <a:off x="7092564" y="1439970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7102544" y="2478417"/>
              <a:ext cx="46562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0811" y="5172694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Position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7693" y="5174964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Position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23886" y="5750107"/>
            <a:ext cx="133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Motors </a:t>
            </a:r>
          </a:p>
          <a:p>
            <a:pPr algn="ctr"/>
            <a:r>
              <a:rPr lang="en-US" dirty="0" smtClean="0"/>
              <a:t>B and C Move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>
            <a:off x="3975471" y="3369320"/>
            <a:ext cx="1164830" cy="1120703"/>
            <a:chOff x="6507215" y="1439970"/>
            <a:chExt cx="1164830" cy="1428169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0800000">
              <a:off x="7092564" y="1439970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0800000">
              <a:off x="7102544" y="2498808"/>
              <a:ext cx="46562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266388" y="3131059"/>
            <a:ext cx="133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Motor </a:t>
            </a:r>
          </a:p>
          <a:p>
            <a:pPr algn="ctr"/>
            <a:r>
              <a:rPr lang="en-US" dirty="0" smtClean="0"/>
              <a:t>B Moves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80811" y="3717666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Position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18469" y="2524494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Position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816482" y="2418292"/>
            <a:ext cx="1386064" cy="1149437"/>
            <a:chOff x="892871" y="1599143"/>
            <a:chExt cx="1386064" cy="1464787"/>
          </a:xfrm>
        </p:grpSpPr>
        <p:grpSp>
          <p:nvGrpSpPr>
            <p:cNvPr id="30" name="Group 29"/>
            <p:cNvGrpSpPr/>
            <p:nvPr/>
          </p:nvGrpSpPr>
          <p:grpSpPr>
            <a:xfrm>
              <a:off x="892871" y="1599143"/>
              <a:ext cx="1199001" cy="1464787"/>
              <a:chOff x="6507213" y="1291726"/>
              <a:chExt cx="1199001" cy="1464787"/>
            </a:xfrm>
          </p:grpSpPr>
          <p:grpSp>
            <p:nvGrpSpPr>
              <p:cNvPr id="31" name="Group 3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7216809" y="1291726"/>
                <a:ext cx="46562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3" name="Curved Connector 52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537897" y="5488098"/>
            <a:ext cx="1485589" cy="1155897"/>
            <a:chOff x="648829" y="4735413"/>
            <a:chExt cx="1485589" cy="1444755"/>
          </a:xfrm>
        </p:grpSpPr>
        <p:grpSp>
          <p:nvGrpSpPr>
            <p:cNvPr id="18" name="Group 17"/>
            <p:cNvGrpSpPr/>
            <p:nvPr/>
          </p:nvGrpSpPr>
          <p:grpSpPr>
            <a:xfrm>
              <a:off x="809518" y="4735413"/>
              <a:ext cx="1199001" cy="1444755"/>
              <a:chOff x="6507213" y="1311758"/>
              <a:chExt cx="1199001" cy="1444755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5" name="Oval 2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216809" y="1311758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8" name="Curved Connector 57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3316766" y="3018947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7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/>
          <a:srcRect t="17294" r="78926" b="15506"/>
          <a:stretch/>
        </p:blipFill>
        <p:spPr>
          <a:xfrm>
            <a:off x="65314" y="4818838"/>
            <a:ext cx="1839970" cy="1064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9549" y="4818838"/>
            <a:ext cx="608643" cy="303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3139" t="16401" b="15028"/>
          <a:stretch/>
        </p:blipFill>
        <p:spPr>
          <a:xfrm>
            <a:off x="5927603" y="4704411"/>
            <a:ext cx="2830793" cy="1311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How to Make Pivot and Spin turns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960912"/>
              </p:ext>
            </p:extLst>
          </p:nvPr>
        </p:nvGraphicFramePr>
        <p:xfrm>
          <a:off x="729916" y="1773209"/>
          <a:ext cx="7693293" cy="293867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28821"/>
                <a:gridCol w="1996362"/>
                <a:gridCol w="1770334"/>
                <a:gridCol w="1897776"/>
              </a:tblGrid>
              <a:tr h="503423">
                <a:tc gridSpan="4">
                  <a:txBody>
                    <a:bodyPr/>
                    <a:lstStyle/>
                    <a:p>
                      <a:pPr lvl="1" algn="ctr"/>
                      <a:r>
                        <a:rPr lang="en-US" dirty="0" smtClean="0"/>
                        <a:t>Move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Steering or</a:t>
                      </a:r>
                      <a:r>
                        <a:rPr lang="en-US" baseline="0" dirty="0" smtClean="0"/>
                        <a:t> Large Motor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</a:tr>
              <a:tr h="4145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Large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Motor 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Large Motor 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Move Steering Steering=100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Move Steering Steering=-100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  <a:tr h="1042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  <a:tr h="7525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Pivot Turn Right</a:t>
                      </a: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Pivot Turn Left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 Turn Right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Spin</a:t>
                      </a:r>
                      <a:r>
                        <a:rPr lang="en-US" baseline="0" dirty="0" smtClean="0"/>
                        <a:t> Turn Left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 flipV="1">
            <a:off x="6644059" y="4905044"/>
            <a:ext cx="376001" cy="10073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9020" y="6050648"/>
            <a:ext cx="316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Steering value here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91186" y="2841984"/>
            <a:ext cx="1144819" cy="1069096"/>
            <a:chOff x="892871" y="1572048"/>
            <a:chExt cx="1386064" cy="1452220"/>
          </a:xfrm>
        </p:grpSpPr>
        <p:grpSp>
          <p:nvGrpSpPr>
            <p:cNvPr id="11" name="Group 10"/>
            <p:cNvGrpSpPr/>
            <p:nvPr/>
          </p:nvGrpSpPr>
          <p:grpSpPr>
            <a:xfrm>
              <a:off x="892871" y="1572048"/>
              <a:ext cx="1199001" cy="1452220"/>
              <a:chOff x="6507213" y="1264631"/>
              <a:chExt cx="1199001" cy="1452220"/>
            </a:xfrm>
          </p:grpSpPr>
          <p:grpSp>
            <p:nvGrpSpPr>
              <p:cNvPr id="16" name="Group 15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204218" y="1264631"/>
                <a:ext cx="465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40595" y="2347519"/>
                <a:ext cx="465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2" name="Curved Connector 11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81721" y="2864057"/>
            <a:ext cx="1302446" cy="1045659"/>
            <a:chOff x="648829" y="4659819"/>
            <a:chExt cx="1485589" cy="1520349"/>
          </a:xfrm>
        </p:grpSpPr>
        <p:grpSp>
          <p:nvGrpSpPr>
            <p:cNvPr id="26" name="Group 25"/>
            <p:cNvGrpSpPr/>
            <p:nvPr/>
          </p:nvGrpSpPr>
          <p:grpSpPr>
            <a:xfrm>
              <a:off x="809518" y="4659819"/>
              <a:ext cx="1199001" cy="1520349"/>
              <a:chOff x="6507213" y="1236164"/>
              <a:chExt cx="1199001" cy="1520349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16809" y="1236164"/>
                <a:ext cx="46562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27" name="Curved Connector 26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139636" y="2854085"/>
            <a:ext cx="990314" cy="1082863"/>
            <a:chOff x="6507213" y="1285591"/>
            <a:chExt cx="1199001" cy="1470922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216809" y="1285591"/>
              <a:ext cx="46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46" name="Curved Connector 45"/>
          <p:cNvCxnSpPr/>
          <p:nvPr/>
        </p:nvCxnSpPr>
        <p:spPr>
          <a:xfrm flipV="1">
            <a:off x="4130215" y="3507790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739936" y="2891341"/>
            <a:ext cx="1192067" cy="1016461"/>
            <a:chOff x="648830" y="4702271"/>
            <a:chExt cx="1359689" cy="1477897"/>
          </a:xfrm>
        </p:grpSpPr>
        <p:grpSp>
          <p:nvGrpSpPr>
            <p:cNvPr id="48" name="Group 47"/>
            <p:cNvGrpSpPr/>
            <p:nvPr/>
          </p:nvGrpSpPr>
          <p:grpSpPr>
            <a:xfrm>
              <a:off x="809518" y="4702271"/>
              <a:ext cx="1199001" cy="1477897"/>
              <a:chOff x="6507213" y="1278616"/>
              <a:chExt cx="1199001" cy="1477897"/>
            </a:xfrm>
          </p:grpSpPr>
          <p:grpSp>
            <p:nvGrpSpPr>
              <p:cNvPr id="51" name="Group 5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7216809" y="127861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0" name="Curved Connector 49"/>
            <p:cNvCxnSpPr/>
            <p:nvPr/>
          </p:nvCxnSpPr>
          <p:spPr>
            <a:xfrm rot="5400000">
              <a:off x="579473" y="5071186"/>
              <a:ext cx="566668" cy="427953"/>
            </a:xfrm>
            <a:prstGeom prst="curvedConnector3">
              <a:avLst>
                <a:gd name="adj1" fmla="val 504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urved Connector 57"/>
          <p:cNvCxnSpPr/>
          <p:nvPr/>
        </p:nvCxnSpPr>
        <p:spPr>
          <a:xfrm flipV="1">
            <a:off x="7824660" y="3573687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3987041" y="4821558"/>
            <a:ext cx="1894840" cy="10617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Move Steering Block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flipH="1">
            <a:off x="1963914" y="4829162"/>
            <a:ext cx="1911829" cy="10617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Large Motor Block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3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Turns are measured in degrees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Turns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32249" y="2384655"/>
            <a:ext cx="4350294" cy="4252385"/>
            <a:chOff x="32305156" y="3445814"/>
            <a:chExt cx="6481853" cy="6335973"/>
          </a:xfrm>
          <a:effectLst/>
        </p:grpSpPr>
        <p:sp>
          <p:nvSpPr>
            <p:cNvPr id="9" name="Oval 8"/>
            <p:cNvSpPr/>
            <p:nvPr/>
          </p:nvSpPr>
          <p:spPr>
            <a:xfrm>
              <a:off x="32890749" y="3922985"/>
              <a:ext cx="5479029" cy="5479029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2890749" y="6662499"/>
              <a:ext cx="5479029" cy="0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630263" y="3922985"/>
              <a:ext cx="0" cy="547902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3693134" y="4725370"/>
              <a:ext cx="3874259" cy="3874259"/>
            </a:xfrm>
            <a:prstGeom prst="line">
              <a:avLst/>
            </a:prstGeom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693134" y="4725370"/>
              <a:ext cx="3874259" cy="3874259"/>
            </a:xfrm>
            <a:prstGeom prst="line">
              <a:avLst/>
            </a:prstGeom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20700000" flipH="1">
              <a:off x="32890749" y="6662499"/>
              <a:ext cx="547902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900000">
              <a:off x="32890749" y="6662499"/>
              <a:ext cx="547902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9800000" flipH="1">
              <a:off x="32890749" y="6662499"/>
              <a:ext cx="547902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800000">
              <a:off x="32890749" y="6662499"/>
              <a:ext cx="547902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8000000">
              <a:off x="32890749" y="6662499"/>
              <a:ext cx="547902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3600000" flipH="1">
              <a:off x="32890749" y="6662499"/>
              <a:ext cx="547902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7100000">
              <a:off x="32890749" y="6662499"/>
              <a:ext cx="547902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4500000" flipH="1">
              <a:off x="32890749" y="6662499"/>
              <a:ext cx="5479029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8368355" y="6374942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90</a:t>
              </a:r>
              <a:endParaRPr lang="en-US" sz="1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05156" y="6399304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270</a:t>
              </a:r>
              <a:endParaRPr lang="en-US" sz="1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356697" y="9412455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180</a:t>
              </a:r>
              <a:endParaRPr lang="en-US" sz="1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272549" y="3445814"/>
              <a:ext cx="741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0/360</a:t>
              </a:r>
              <a:endParaRPr 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481568" y="8541406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135</a:t>
              </a:r>
              <a:endParaRPr lang="en-US" sz="1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583136" y="4371176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45</a:t>
              </a:r>
              <a:endParaRPr lang="en-US" sz="1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94403" y="8602778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225</a:t>
              </a:r>
              <a:endParaRPr lang="en-US" sz="1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085000" y="4291026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315</a:t>
              </a:r>
              <a:endParaRPr lang="en-US" sz="1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927368" y="3946094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30</a:t>
              </a:r>
              <a:endParaRPr lang="en-US" sz="1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181624" y="3675239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15</a:t>
              </a:r>
              <a:endParaRPr lang="en-US" sz="1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027507" y="5046447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60</a:t>
              </a:r>
              <a:endParaRPr lang="en-US" sz="1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269703" y="7302706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105</a:t>
              </a:r>
              <a:endParaRPr lang="en-US" sz="1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293823" y="5748905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75</a:t>
              </a:r>
              <a:endParaRPr lang="en-US" sz="1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58515" y="7992158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120</a:t>
              </a:r>
              <a:endParaRPr lang="en-US" sz="1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840514" y="9029668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150</a:t>
              </a:r>
              <a:endParaRPr lang="en-US" sz="1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146685" y="9323172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165</a:t>
              </a:r>
              <a:endParaRPr lang="en-US" sz="1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926137" y="9065146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210</a:t>
              </a:r>
              <a:endParaRPr lang="en-US" sz="1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668627" y="9358651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195</a:t>
              </a:r>
              <a:endParaRPr lang="en-US" sz="1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819608" y="7984555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240</a:t>
              </a:r>
              <a:endParaRPr lang="en-US" sz="1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747198" y="5045425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300</a:t>
              </a:r>
              <a:endParaRPr lang="en-US" sz="1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957486" y="3922015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330</a:t>
              </a:r>
              <a:endParaRPr lang="en-US" sz="18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585209" y="3663179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345</a:t>
              </a:r>
              <a:endParaRPr lang="en-US" sz="1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495774" y="7262905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255</a:t>
              </a:r>
              <a:endParaRPr lang="en-US" sz="1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451115" y="5786426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285</a:t>
              </a:r>
              <a:endParaRPr lang="en-US" sz="18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97" y="2181305"/>
            <a:ext cx="2388933" cy="1475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Making a Pivot turn for 90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941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6214186" y="2621445"/>
            <a:ext cx="884050" cy="610153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1579" y="4619249"/>
            <a:ext cx="735581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Program your robot to turn 90 degrees....Does </a:t>
            </a:r>
            <a:r>
              <a:rPr lang="en-US" sz="2400" dirty="0">
                <a:solidFill>
                  <a:srgbClr val="FF0000"/>
                </a:solidFill>
              </a:rPr>
              <a:t>the robot </a:t>
            </a:r>
            <a:r>
              <a:rPr lang="en-US" sz="2400" dirty="0" smtClean="0">
                <a:solidFill>
                  <a:srgbClr val="FF0000"/>
                </a:solidFill>
              </a:rPr>
              <a:t>actually turn </a:t>
            </a:r>
            <a:r>
              <a:rPr lang="en-US" sz="2400" dirty="0">
                <a:solidFill>
                  <a:srgbClr val="FF0000"/>
                </a:solidFill>
              </a:rPr>
              <a:t>90 </a:t>
            </a:r>
            <a:r>
              <a:rPr lang="en-US" sz="2400" dirty="0" smtClean="0">
                <a:solidFill>
                  <a:srgbClr val="FF0000"/>
                </a:solidFill>
              </a:rPr>
              <a:t>degrees if you just pick 90 degrees for distance?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60261" y="3448087"/>
            <a:ext cx="927652" cy="1068696"/>
          </a:xfrm>
          <a:prstGeom prst="straightConnector1">
            <a:avLst/>
          </a:prstGeom>
          <a:ln w="38100" cmpd="sng"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157" y="1779726"/>
            <a:ext cx="3012848" cy="37420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087217" y="2926522"/>
            <a:ext cx="773044" cy="8140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495941" y="2270758"/>
            <a:ext cx="1386064" cy="1371767"/>
            <a:chOff x="892871" y="1692163"/>
            <a:chExt cx="1386064" cy="1371767"/>
          </a:xfrm>
        </p:grpSpPr>
        <p:grpSp>
          <p:nvGrpSpPr>
            <p:cNvPr id="16" name="Group 15"/>
            <p:cNvGrpSpPr/>
            <p:nvPr/>
          </p:nvGrpSpPr>
          <p:grpSpPr>
            <a:xfrm>
              <a:off x="892871" y="1692163"/>
              <a:ext cx="1199001" cy="1371767"/>
              <a:chOff x="6507213" y="1384746"/>
              <a:chExt cx="1199001" cy="1371767"/>
            </a:xfrm>
          </p:grpSpPr>
          <p:grpSp>
            <p:nvGrpSpPr>
              <p:cNvPr id="20" name="Group 19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216809" y="138474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8" name="Curved Connector 17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5400000">
            <a:off x="7354057" y="2240817"/>
            <a:ext cx="1199001" cy="1371767"/>
            <a:chOff x="6507213" y="1384746"/>
            <a:chExt cx="1199001" cy="1371767"/>
          </a:xfrm>
        </p:grpSpPr>
        <p:grpSp>
          <p:nvGrpSpPr>
            <p:cNvPr id="30" name="Group 29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01774" y="2042855"/>
            <a:ext cx="64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22039" y="5419331"/>
            <a:ext cx="401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Ans. NO!</a:t>
            </a:r>
            <a:br>
              <a:rPr lang="en-US" dirty="0" smtClean="0"/>
            </a:br>
            <a:r>
              <a:rPr lang="en-US" dirty="0" smtClean="0"/>
              <a:t>This makes the wheel turn 90 degrees. </a:t>
            </a:r>
            <a:br>
              <a:rPr lang="en-US" dirty="0" smtClean="0"/>
            </a:br>
            <a:r>
              <a:rPr lang="en-US" dirty="0" smtClean="0"/>
              <a:t>The correct </a:t>
            </a:r>
            <a:r>
              <a:rPr lang="en-US" dirty="0"/>
              <a:t>s</a:t>
            </a:r>
            <a:r>
              <a:rPr lang="en-US" dirty="0" smtClean="0"/>
              <a:t>olution on next page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4" y="4371953"/>
            <a:ext cx="2667672" cy="1909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How do you make the robot turn 90 degrees?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Ans. Try using the port view to measure the turn and then input the correct number of degrees.</a:t>
            </a:r>
          </a:p>
          <a:p>
            <a:endParaRPr lang="en-US" dirty="0"/>
          </a:p>
        </p:txBody>
      </p:sp>
      <p:pic>
        <p:nvPicPr>
          <p:cNvPr id="7" name="Picture 6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43896"/>
            <a:ext cx="3987800" cy="495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57400" y="5281908"/>
            <a:ext cx="773044" cy="8140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teachengineering.org/collection/nyu_/activities/nyu_soundwaves/nyu_soundwaves_activity1_figur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33" y="4529583"/>
            <a:ext cx="4668369" cy="1491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9787" y="5756699"/>
            <a:ext cx="514348" cy="94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Motor degrees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3412" y="2449388"/>
            <a:ext cx="3931920" cy="18921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Your robot is a baseball player who has to run to all the bases and go back to home plate.</a:t>
            </a:r>
          </a:p>
          <a:p>
            <a:r>
              <a:rPr lang="en-US" dirty="0" smtClean="0"/>
              <a:t>Can you program your robot to move forward and then turn left?</a:t>
            </a:r>
          </a:p>
          <a:p>
            <a:r>
              <a:rPr lang="en-US" dirty="0" smtClean="0"/>
              <a:t>Use a square box or tape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Challenge 2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779495" y="2449390"/>
            <a:ext cx="3931920" cy="14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Your robot baseball player must run to second base, turn around and come back to first.</a:t>
            </a:r>
          </a:p>
          <a:p>
            <a:r>
              <a:rPr lang="en-US" dirty="0" smtClean="0"/>
              <a:t>Go straight. Turn 180 degrees and return to the same spot.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TURNING CHALLENGES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41879" y="4445193"/>
            <a:ext cx="1716544" cy="2159083"/>
            <a:chOff x="741879" y="3987992"/>
            <a:chExt cx="1716544" cy="2159083"/>
          </a:xfrm>
        </p:grpSpPr>
        <p:sp>
          <p:nvSpPr>
            <p:cNvPr id="6" name="Rectangle 5"/>
            <p:cNvSpPr/>
            <p:nvPr/>
          </p:nvSpPr>
          <p:spPr>
            <a:xfrm rot="18069342">
              <a:off x="1115964" y="4336499"/>
              <a:ext cx="1023290" cy="99030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 rot="18292411">
              <a:off x="1848335" y="5536987"/>
              <a:ext cx="572287" cy="647889"/>
              <a:chOff x="6517598" y="1384746"/>
              <a:chExt cx="1188616" cy="1371767"/>
            </a:xfrm>
          </p:grpSpPr>
          <p:grpSp>
            <p:nvGrpSpPr>
              <p:cNvPr id="8" name="Group 7"/>
              <p:cNvGrpSpPr/>
              <p:nvPr/>
            </p:nvGrpSpPr>
            <p:grpSpPr>
              <a:xfrm rot="5400000">
                <a:off x="6529015" y="1512901"/>
                <a:ext cx="1141996" cy="1164830"/>
                <a:chOff x="6310708" y="2215660"/>
                <a:chExt cx="809489" cy="898563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6466603" y="2215660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7216809" y="138474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H="1">
              <a:off x="741879" y="3987992"/>
              <a:ext cx="559788" cy="91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579322" y="4004057"/>
              <a:ext cx="805571" cy="468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942058" y="4736697"/>
              <a:ext cx="506715" cy="855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51521" y="5156883"/>
              <a:ext cx="952935" cy="525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282526" y="1810260"/>
            <a:ext cx="4100245" cy="217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85673" y="1778580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85762" y="3914600"/>
            <a:ext cx="1608587" cy="2648734"/>
            <a:chOff x="5584553" y="3823941"/>
            <a:chExt cx="1608587" cy="2648734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6854868" y="4309384"/>
              <a:ext cx="0" cy="105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584553" y="5734011"/>
              <a:ext cx="9532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Start and End position</a:t>
              </a:r>
              <a:endParaRPr lang="en-US" sz="14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6891067" y="4406104"/>
              <a:ext cx="1964" cy="994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nip Same Side Corner Rectangle 20"/>
            <p:cNvSpPr/>
            <p:nvPr/>
          </p:nvSpPr>
          <p:spPr>
            <a:xfrm>
              <a:off x="6512181" y="5776527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First Base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 rot="16200000">
              <a:off x="6634074" y="5339709"/>
              <a:ext cx="367491" cy="560044"/>
              <a:chOff x="6517601" y="1130529"/>
              <a:chExt cx="1203194" cy="1625984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29019" y="1512901"/>
                <a:ext cx="1141996" cy="1164832"/>
                <a:chOff x="6310708" y="2215655"/>
                <a:chExt cx="809489" cy="898564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66604" y="2215655"/>
                  <a:ext cx="519438" cy="898564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55174" y="1130529"/>
                <a:ext cx="465621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sp>
          <p:nvSpPr>
            <p:cNvPr id="38" name="Snip Same Side Corner Rectangle 37"/>
            <p:cNvSpPr/>
            <p:nvPr/>
          </p:nvSpPr>
          <p:spPr>
            <a:xfrm>
              <a:off x="6519559" y="3823941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Second Base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static1.squarespace.com/static/51a62706e4b053d43020738a/52cd6c14e4b0e9804a35fd47/52cd7f12e4b0da9c1d3ea56a/1389199123870/colour-sorter-model-lego-mindstorms-education-ev3-455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163" y="3784474"/>
            <a:ext cx="3618405" cy="2713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intorobotics.com/wp-content/uploads/2014/01/rsz_1ertyjukimnytrw43t567uykmjnhbgvfdrty5u7yk00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68" y="5141376"/>
            <a:ext cx="1771391" cy="1665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</a:t>
            </a:r>
            <a:r>
              <a:rPr lang="en-US" dirty="0" err="1" smtClean="0"/>
              <a:t>Mindstorms</a:t>
            </a:r>
            <a:r>
              <a:rPr lang="en-US" dirty="0" smtClean="0"/>
              <a:t> Robots</a:t>
            </a:r>
            <a:endParaRPr lang="en-US" dirty="0"/>
          </a:p>
        </p:txBody>
      </p:sp>
      <p:pic>
        <p:nvPicPr>
          <p:cNvPr id="2054" name="Picture 6" descr="http://cache.lego.com/r/www/r/mindstorms/-/media/franchises/mindstorms%202014/robots/product_ev3erstorm_square.png?l.r=13723289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313" y="1728291"/>
            <a:ext cx="3301058" cy="3301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obotsquare.com/wp-content/uploads/2013/07/12_LMS_EV3_EL3CTRIC-GUIT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39" y="5208786"/>
            <a:ext cx="1771678" cy="1530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62149" y="2055516"/>
            <a:ext cx="5499735" cy="280076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 can place a video of your choice here to introduce FLL/Lego robotics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Class Discussion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95" y="1838597"/>
            <a:ext cx="8245474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Did you try PIVOT and SPIN turns?  What did you discover?</a:t>
            </a:r>
          </a:p>
          <a:p>
            <a:pPr marL="274320" lvl="1" indent="0">
              <a:buNone/>
            </a:pPr>
            <a:r>
              <a:rPr lang="en-US" b="0" dirty="0" smtClean="0">
                <a:solidFill>
                  <a:srgbClr val="FF0000"/>
                </a:solidFill>
              </a:rPr>
              <a:t>Pivot turns were fine for Challenge 1, but for Challenge 2, if we used Pivot turns, we were farther away from the base.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dirty="0" smtClean="0"/>
              <a:t>What situations would one work better than the other?</a:t>
            </a:r>
          </a:p>
          <a:p>
            <a:pPr marL="274320" lvl="1" indent="0">
              <a:buNone/>
            </a:pPr>
            <a:r>
              <a:rPr lang="en-US" b="0" dirty="0" smtClean="0">
                <a:solidFill>
                  <a:srgbClr val="FF0000"/>
                </a:solidFill>
              </a:rPr>
              <a:t>Spin turns are better for tight turns (places where there is not enough space) and you stay closer to your original position.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You probably used a combination of move steering to go straight and do pivot turns to go around the box.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Challenge 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You probably used a spin turn because it is better for tighter turns and gets you closer to the starting point!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 SOLUTIONS</a:t>
            </a:r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68161" y="1646024"/>
            <a:ext cx="392242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71308" y="1706704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27514" y="4373317"/>
            <a:ext cx="1716544" cy="2159083"/>
            <a:chOff x="741879" y="3987992"/>
            <a:chExt cx="1716544" cy="2159083"/>
          </a:xfrm>
        </p:grpSpPr>
        <p:sp>
          <p:nvSpPr>
            <p:cNvPr id="37" name="Rectangle 36"/>
            <p:cNvSpPr/>
            <p:nvPr/>
          </p:nvSpPr>
          <p:spPr>
            <a:xfrm rot="18069342">
              <a:off x="1115964" y="4336499"/>
              <a:ext cx="1023290" cy="99030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 rot="18292411">
              <a:off x="1848335" y="5536987"/>
              <a:ext cx="572287" cy="647889"/>
              <a:chOff x="6517598" y="1384746"/>
              <a:chExt cx="1188616" cy="1371767"/>
            </a:xfrm>
          </p:grpSpPr>
          <p:grpSp>
            <p:nvGrpSpPr>
              <p:cNvPr id="45" name="Group 44"/>
              <p:cNvGrpSpPr/>
              <p:nvPr/>
            </p:nvGrpSpPr>
            <p:grpSpPr>
              <a:xfrm rot="5400000">
                <a:off x="6529015" y="1512901"/>
                <a:ext cx="1141996" cy="1164830"/>
                <a:chOff x="6310708" y="2215660"/>
                <a:chExt cx="809489" cy="898563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6466603" y="2215660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74" name="Oval 7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7216809" y="138474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flipH="1">
              <a:off x="741879" y="3987992"/>
              <a:ext cx="559788" cy="91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1579322" y="4004057"/>
              <a:ext cx="805571" cy="468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942058" y="4736697"/>
              <a:ext cx="506715" cy="855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751521" y="5156883"/>
              <a:ext cx="952935" cy="525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570188" y="4209266"/>
            <a:ext cx="1608587" cy="2648734"/>
            <a:chOff x="5584553" y="3823941"/>
            <a:chExt cx="1608587" cy="2648734"/>
          </a:xfrm>
        </p:grpSpPr>
        <p:cxnSp>
          <p:nvCxnSpPr>
            <p:cNvPr id="76" name="Straight Arrow Connector 75"/>
            <p:cNvCxnSpPr/>
            <p:nvPr/>
          </p:nvCxnSpPr>
          <p:spPr>
            <a:xfrm flipV="1">
              <a:off x="6854868" y="4309384"/>
              <a:ext cx="0" cy="105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584553" y="5734011"/>
              <a:ext cx="9532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Start and End position</a:t>
              </a:r>
              <a:endParaRPr lang="en-US" sz="14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6891067" y="4406104"/>
              <a:ext cx="1964" cy="994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Snip Same Side Corner Rectangle 78"/>
            <p:cNvSpPr/>
            <p:nvPr/>
          </p:nvSpPr>
          <p:spPr>
            <a:xfrm>
              <a:off x="6512181" y="5776527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First Base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 rot="16200000">
              <a:off x="6634074" y="5339709"/>
              <a:ext cx="367491" cy="560044"/>
              <a:chOff x="6517601" y="1130529"/>
              <a:chExt cx="1203194" cy="1625984"/>
            </a:xfrm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6529019" y="1512901"/>
                <a:ext cx="1141996" cy="1164832"/>
                <a:chOff x="6310708" y="2215655"/>
                <a:chExt cx="809489" cy="898564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6466604" y="2215655"/>
                  <a:ext cx="519438" cy="898564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88" name="Oval 87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255174" y="1130529"/>
                <a:ext cx="465621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sp>
          <p:nvSpPr>
            <p:cNvPr id="81" name="Snip Same Side Corner Rectangle 80"/>
            <p:cNvSpPr/>
            <p:nvPr/>
          </p:nvSpPr>
          <p:spPr>
            <a:xfrm>
              <a:off x="6519559" y="3823941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Second Base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14" y="1850270"/>
            <a:ext cx="6886364" cy="2437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83654"/>
          <a:stretch/>
        </p:blipFill>
        <p:spPr>
          <a:xfrm>
            <a:off x="846246" y="3344715"/>
            <a:ext cx="1125612" cy="243777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5259976"/>
            <a:ext cx="8574087" cy="1114697"/>
          </a:xfrm>
        </p:spPr>
        <p:txBody>
          <a:bodyPr>
            <a:normAutofit/>
          </a:bodyPr>
          <a:lstStyle/>
          <a:p>
            <a:r>
              <a:rPr lang="en-US" dirty="0" smtClean="0"/>
              <a:t>What do these programs do?</a:t>
            </a:r>
          </a:p>
          <a:p>
            <a:r>
              <a:rPr lang="en-US" dirty="0" smtClean="0"/>
              <a:t>What are the names of these blocks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313" y="3222422"/>
            <a:ext cx="2667672" cy="19096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41" y="2514672"/>
            <a:ext cx="7965841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 : Display to the screen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25" y="2901048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4163" y="791131"/>
            <a:ext cx="8574087" cy="96784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Beginner Lesson: Display Blocks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436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the robot display some fun faces while moving!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to use the Display Block to display text and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 why the Display Block can be useful in programming</a:t>
            </a:r>
          </a:p>
        </p:txBody>
      </p:sp>
      <p:pic>
        <p:nvPicPr>
          <p:cNvPr id="7" name="Picture 6" descr="Screen Shot 2014-08-08 at 5.44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r="41425" b="46573"/>
          <a:stretch/>
        </p:blipFill>
        <p:spPr>
          <a:xfrm>
            <a:off x="2531948" y="4259785"/>
            <a:ext cx="3556001" cy="13407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3776430" cy="4494938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The Display Block to show information and pictures on the screen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You can control the location and size of text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You can use this same block to display sensor readings and instructions</a:t>
            </a:r>
            <a:r>
              <a:rPr lang="en-US" b="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Located in Green Tab</a:t>
            </a:r>
            <a:endParaRPr lang="en-US" b="0" dirty="0"/>
          </a:p>
        </p:txBody>
      </p:sp>
      <p:pic>
        <p:nvPicPr>
          <p:cNvPr id="6" name="Picture 5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28" y="2192148"/>
            <a:ext cx="3310225" cy="411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2783" t="18719" r="34916" b="13891"/>
          <a:stretch/>
        </p:blipFill>
        <p:spPr>
          <a:xfrm>
            <a:off x="5018827" y="2860189"/>
            <a:ext cx="3310225" cy="19861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2879" y="2996293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Display!!!!!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altLang="en-US" dirty="0" smtClean="0"/>
              <a:t>More on Display Blocks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878645"/>
            <a:ext cx="8245474" cy="480269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Two modes to display </a:t>
            </a:r>
          </a:p>
          <a:p>
            <a:r>
              <a:rPr lang="en-US" altLang="en-US" sz="2400" dirty="0" smtClean="0"/>
              <a:t>Pixel mode (Use for displaying images or text)</a:t>
            </a:r>
          </a:p>
          <a:p>
            <a:pPr lvl="1"/>
            <a:r>
              <a:rPr lang="en-US" altLang="en-US" sz="2200" dirty="0" smtClean="0"/>
              <a:t>Gives fine control over placement of image/text</a:t>
            </a:r>
          </a:p>
          <a:p>
            <a:r>
              <a:rPr lang="en-US" altLang="en-US" sz="2400" dirty="0" smtClean="0"/>
              <a:t>Grid mode (Easier to use, only works for </a:t>
            </a:r>
            <a:br>
              <a:rPr lang="en-US" altLang="en-US" sz="2400" dirty="0" smtClean="0"/>
            </a:br>
            <a:r>
              <a:rPr lang="en-US" altLang="en-US" sz="2400" dirty="0" smtClean="0"/>
              <a:t>text mode)</a:t>
            </a:r>
          </a:p>
          <a:p>
            <a:pPr lvl="1"/>
            <a:r>
              <a:rPr lang="en-US" altLang="en-US" dirty="0" smtClean="0"/>
              <a:t>Accuracy of a single “line”</a:t>
            </a:r>
            <a:endParaRPr lang="en-US" altLang="en-US" sz="2200" dirty="0" smtClean="0"/>
          </a:p>
          <a:p>
            <a:r>
              <a:rPr lang="en-US" altLang="en-US" sz="2400" dirty="0" smtClean="0"/>
              <a:t>Click on top left of block to preview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782"/>
          <a:stretch/>
        </p:blipFill>
        <p:spPr>
          <a:xfrm>
            <a:off x="6619360" y="3648364"/>
            <a:ext cx="2069946" cy="2057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22783" t="18719" r="34916" b="13891"/>
          <a:stretch/>
        </p:blipFill>
        <p:spPr>
          <a:xfrm>
            <a:off x="5003644" y="2873828"/>
            <a:ext cx="3887262" cy="2332356"/>
          </a:xfrm>
          <a:prstGeom prst="rect">
            <a:avLst/>
          </a:prstGeo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altLang="en-US" dirty="0" smtClean="0"/>
              <a:t>Displaying Text in Grid Mode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0910" y="2162591"/>
            <a:ext cx="33214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</a:t>
            </a:r>
          </a:p>
          <a:p>
            <a:r>
              <a:rPr lang="en-US" dirty="0" smtClean="0"/>
              <a:t>Pick Display Block</a:t>
            </a:r>
          </a:p>
          <a:p>
            <a:endParaRPr lang="en-US" b="1" dirty="0" smtClean="0"/>
          </a:p>
          <a:p>
            <a:r>
              <a:rPr lang="en-US" b="1" dirty="0" smtClean="0"/>
              <a:t>Step 2:</a:t>
            </a:r>
          </a:p>
          <a:p>
            <a:r>
              <a:rPr lang="en-US" dirty="0"/>
              <a:t>C</a:t>
            </a:r>
            <a:r>
              <a:rPr lang="en-US" dirty="0" smtClean="0"/>
              <a:t>lick on “Switch Modes” icon and hover over “text”. Then click on “grid”. The icon will change into a square with dots.</a:t>
            </a:r>
          </a:p>
          <a:p>
            <a:endParaRPr lang="en-US" b="1" dirty="0" smtClean="0"/>
          </a:p>
          <a:p>
            <a:r>
              <a:rPr lang="en-US" b="1" dirty="0" smtClean="0"/>
              <a:t>Step 3:</a:t>
            </a:r>
            <a:endParaRPr lang="en-US" dirty="0"/>
          </a:p>
          <a:p>
            <a:r>
              <a:rPr lang="en-US" dirty="0" smtClean="0"/>
              <a:t>Use the box on the top right to enter the text you want to display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64136" y="2898321"/>
            <a:ext cx="1779814" cy="506185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7378824" y="2072037"/>
            <a:ext cx="950438" cy="70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29450" y="3012621"/>
            <a:ext cx="1616529" cy="27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Text Goes 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/>
              <a:t>DISPLAY </a:t>
            </a:r>
            <a:r>
              <a:rPr lang="en-US" dirty="0" smtClean="0"/>
              <a:t>BLOCK: </a:t>
            </a:r>
            <a:r>
              <a:rPr lang="en-US" altLang="en-US" dirty="0" smtClean="0"/>
              <a:t>CHALLENGE 1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 you write a program to display text in the middle of the screen?</a:t>
            </a:r>
          </a:p>
          <a:p>
            <a:pPr lvl="1"/>
            <a:r>
              <a:rPr lang="en-US" altLang="en-US" dirty="0" smtClean="0"/>
              <a:t>Display “Hello World”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How do we get the text to stay on the screen longer?</a:t>
            </a:r>
          </a:p>
          <a:p>
            <a:pPr lvl="1"/>
            <a:r>
              <a:rPr lang="en-US" altLang="en-US" dirty="0" smtClean="0"/>
              <a:t>Need to make the program “wait” before exiting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3" y="1973180"/>
            <a:ext cx="8574087" cy="4152984"/>
          </a:xfrm>
        </p:spPr>
        <p:txBody>
          <a:bodyPr/>
          <a:lstStyle/>
          <a:p>
            <a:r>
              <a:rPr lang="en-US" dirty="0" smtClean="0"/>
              <a:t>Wait blocks make your program pause for some time (or until something happens) before moving to the next step</a:t>
            </a:r>
          </a:p>
          <a:p>
            <a:r>
              <a:rPr lang="en-US" dirty="0" smtClean="0"/>
              <a:t>For now, we are just going to wait for time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Blocks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4562" t="52286" r="1642" b="8715"/>
          <a:stretch/>
        </p:blipFill>
        <p:spPr>
          <a:xfrm>
            <a:off x="3679371" y="3843083"/>
            <a:ext cx="1567543" cy="1436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0686" y="5660571"/>
            <a:ext cx="145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Time for mode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3345" y="5691270"/>
            <a:ext cx="174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“3” for seconds to wait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2950029" y="5181340"/>
            <a:ext cx="729342" cy="47923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680857" y="5130753"/>
            <a:ext cx="772488" cy="62847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Share the laptop and the robot</a:t>
            </a:r>
          </a:p>
          <a:p>
            <a:r>
              <a:rPr lang="en-US" dirty="0" smtClean="0"/>
              <a:t>Work together in your group</a:t>
            </a:r>
          </a:p>
          <a:p>
            <a:r>
              <a:rPr lang="en-US" dirty="0" smtClean="0"/>
              <a:t>Help each other finish each challenge</a:t>
            </a:r>
          </a:p>
          <a:p>
            <a:r>
              <a:rPr lang="en-US" dirty="0" smtClean="0"/>
              <a:t>Lift the robot by the handle</a:t>
            </a:r>
          </a:p>
          <a:p>
            <a:r>
              <a:rPr lang="en-US" dirty="0" smtClean="0"/>
              <a:t>Take Turns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 not drop, throw, push on the robot – they are very expensive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Treat your computer well – they are expensive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Dos and Do </a:t>
            </a:r>
            <a:r>
              <a:rPr lang="en-US" dirty="0" err="1" smtClean="0"/>
              <a:t>Nots</a:t>
            </a:r>
            <a:r>
              <a:rPr lang="en-US" dirty="0" smtClean="0"/>
              <a:t> this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/>
              <a:t>DISPLAY </a:t>
            </a:r>
            <a:r>
              <a:rPr lang="en-US" dirty="0" smtClean="0"/>
              <a:t>BLOCK: </a:t>
            </a:r>
            <a:r>
              <a:rPr lang="en-US" altLang="en-US" dirty="0" smtClean="0"/>
              <a:t>CHALLENGE 2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 you write a program to display text in the middle of the screen?</a:t>
            </a:r>
          </a:p>
          <a:p>
            <a:pPr lvl="1"/>
            <a:r>
              <a:rPr lang="en-US" altLang="en-US" dirty="0" smtClean="0"/>
              <a:t>Display “Hello World”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Make the display block run for 3 seconds</a:t>
            </a:r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419600"/>
            <a:ext cx="3667125" cy="1381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/>
              <a:t>DISPLAY </a:t>
            </a:r>
            <a:r>
              <a:rPr lang="en-US" dirty="0" smtClean="0"/>
              <a:t>BLOCK: </a:t>
            </a:r>
            <a:r>
              <a:rPr lang="en-US" altLang="en-US" dirty="0" smtClean="0"/>
              <a:t>CHALLENGE 3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you write a program to display text in the middle of the screen?</a:t>
            </a:r>
          </a:p>
          <a:p>
            <a:pPr lvl="1"/>
            <a:r>
              <a:rPr lang="en-US" altLang="en-US" smtClean="0"/>
              <a:t>Display “Hello World”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Make the display block run for 3 seconds</a:t>
            </a:r>
          </a:p>
          <a:p>
            <a:endParaRPr lang="en-US" altLang="en-US" smtClean="0"/>
          </a:p>
          <a:p>
            <a:r>
              <a:rPr lang="en-US" altLang="en-US" smtClean="0"/>
              <a:t>Can you also move while doing this?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58" y="2210270"/>
            <a:ext cx="2191430" cy="151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tip for Move Steering Blocks With Wait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11069"/>
            <a:ext cx="5505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Leaving the motor “on” and “off”</a:t>
            </a:r>
          </a:p>
          <a:p>
            <a:r>
              <a:rPr lang="en-US" dirty="0" smtClean="0"/>
              <a:t>Why use the “on” instead of “degrees”?</a:t>
            </a:r>
          </a:p>
          <a:p>
            <a:pPr lvl="1"/>
            <a:r>
              <a:rPr lang="en-US" dirty="0" smtClean="0"/>
              <a:t>May want the program to do other tasks while moving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8" name="Picture 7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70" y="1715702"/>
            <a:ext cx="3145906" cy="3907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77793" y="3097936"/>
            <a:ext cx="667262" cy="62947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6621" t="35495" r="13382" b="34743"/>
          <a:stretch/>
        </p:blipFill>
        <p:spPr>
          <a:xfrm>
            <a:off x="6901573" y="4049487"/>
            <a:ext cx="1524000" cy="14369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49622" y="527106"/>
            <a:ext cx="8492299" cy="997211"/>
          </a:xfrm>
        </p:spPr>
        <p:txBody>
          <a:bodyPr/>
          <a:lstStyle/>
          <a:p>
            <a:r>
              <a:rPr lang="en-US" altLang="en-US" dirty="0" smtClean="0"/>
              <a:t>Challenge 3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7909560" cy="3276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altLang="en-US" dirty="0" smtClean="0"/>
              <a:t>Displaying an image in PIXEL Mode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470" y="2691095"/>
            <a:ext cx="1302902" cy="1653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9158" y="1759642"/>
            <a:ext cx="33214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</a:t>
            </a:r>
          </a:p>
          <a:p>
            <a:r>
              <a:rPr lang="en-US" dirty="0" smtClean="0"/>
              <a:t>Pick Display Block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Step 2:</a:t>
            </a:r>
          </a:p>
          <a:p>
            <a:r>
              <a:rPr lang="en-US" dirty="0"/>
              <a:t>C</a:t>
            </a:r>
            <a:r>
              <a:rPr lang="en-US" dirty="0" smtClean="0"/>
              <a:t>lick on the “Select Mode” which has a folder icon and pick “image”</a:t>
            </a:r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Step 3:</a:t>
            </a:r>
            <a:endParaRPr lang="en-US" dirty="0"/>
          </a:p>
          <a:p>
            <a:r>
              <a:rPr lang="en-US" dirty="0" smtClean="0"/>
              <a:t>Use the empty box on the top right to pick the image you want to display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78" t="15588" b="9412"/>
          <a:stretch/>
        </p:blipFill>
        <p:spPr>
          <a:xfrm>
            <a:off x="377109" y="1708754"/>
            <a:ext cx="4389872" cy="931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075" y="4475726"/>
            <a:ext cx="2782297" cy="1969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4291" y="6006959"/>
            <a:ext cx="37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the image you choose may not show up correctly on a NXT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DISPLAY BLOCK CHALLENGE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04306"/>
            <a:ext cx="3776430" cy="4512805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b="0" dirty="0" smtClean="0">
                <a:solidFill>
                  <a:srgbClr val="3366FF"/>
                </a:solidFill>
              </a:rPr>
              <a:t>Can you display eyes on the screen while moving?  Alternate eyeballs that look left and right.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Use </a:t>
            </a:r>
            <a:r>
              <a:rPr lang="en-US" b="0" dirty="0"/>
              <a:t>the Display Block, Motor On and Wait </a:t>
            </a:r>
            <a:r>
              <a:rPr lang="en-US" b="0" dirty="0" smtClean="0"/>
              <a:t>Block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Feel free to have fun with this challenge and make it yours!</a:t>
            </a:r>
            <a:endParaRPr lang="en-US" b="0" dirty="0"/>
          </a:p>
          <a:p>
            <a:endParaRPr lang="en-US" b="0" dirty="0"/>
          </a:p>
        </p:txBody>
      </p:sp>
      <p:pic>
        <p:nvPicPr>
          <p:cNvPr id="7" name="Picture 6" descr="Screen Shot 2014-08-08 at 5.44.3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r="41425"/>
          <a:stretch/>
        </p:blipFill>
        <p:spPr>
          <a:xfrm>
            <a:off x="4818048" y="1718143"/>
            <a:ext cx="3556001" cy="2509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r="19750"/>
          <a:stretch/>
        </p:blipFill>
        <p:spPr>
          <a:xfrm>
            <a:off x="6827189" y="4027170"/>
            <a:ext cx="1546860" cy="201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r="24250"/>
          <a:stretch/>
        </p:blipFill>
        <p:spPr>
          <a:xfrm>
            <a:off x="4775351" y="4027170"/>
            <a:ext cx="1859280" cy="2019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070" r="2360"/>
          <a:stretch/>
        </p:blipFill>
        <p:spPr>
          <a:xfrm>
            <a:off x="614216" y="2254242"/>
            <a:ext cx="8529784" cy="1860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CHALLENGE 4 Solution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4261" y="3732696"/>
            <a:ext cx="129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174" y="3853043"/>
            <a:ext cx="12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68488" y="3753656"/>
            <a:ext cx="99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Block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9217" y="3753656"/>
            <a:ext cx="94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Discussion Guide update?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Why might you want to know how to use the display block?</a:t>
            </a:r>
          </a:p>
          <a:p>
            <a:pPr lvl="1"/>
            <a:r>
              <a:rPr lang="en-US" altLang="en-US" dirty="0" smtClean="0"/>
              <a:t>You might want to know what the sensor value your robot is seeing</a:t>
            </a:r>
          </a:p>
          <a:p>
            <a:pPr lvl="1"/>
            <a:r>
              <a:rPr lang="en-US" altLang="en-US" dirty="0"/>
              <a:t>Y</a:t>
            </a:r>
            <a:r>
              <a:rPr lang="en-US" altLang="en-US" dirty="0" smtClean="0"/>
              <a:t>ou might have to program a robot to stop when the robot reaches a red line but it </a:t>
            </a:r>
            <a:r>
              <a:rPr lang="en-US" altLang="en-US" smtClean="0"/>
              <a:t>stops before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Does the robot see the same thing you see?</a:t>
            </a:r>
          </a:p>
          <a:p>
            <a:pPr lvl="2"/>
            <a:r>
              <a:rPr lang="en-US" altLang="en-US" dirty="0" smtClean="0"/>
              <a:t>You can display the value on the screen and check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It’s a great debugging tool.  You can learn more about debugging code in one of our Intermediate lessons.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9" y="466733"/>
            <a:ext cx="8326058" cy="141921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BEGINNER EV3 PROGRAMMING:</a:t>
            </a: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Lesson Touch Sensor</a:t>
            </a:r>
            <a:endParaRPr lang="en-US" sz="4400" dirty="0">
              <a:latin typeface="+mn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67" y="2453293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7523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a robot that wanders the room – bumps into walls and turns around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Touch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the difference between the </a:t>
            </a:r>
            <a:br>
              <a:rPr lang="en-US" dirty="0" smtClean="0"/>
            </a:br>
            <a:r>
              <a:rPr lang="en-US" dirty="0" smtClean="0"/>
              <a:t>Wait For Block and the Sensor Blocks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65683" y="4244258"/>
            <a:ext cx="1199001" cy="1371767"/>
            <a:chOff x="6507213" y="1384746"/>
            <a:chExt cx="1199001" cy="1371767"/>
          </a:xfrm>
        </p:grpSpPr>
        <p:grpSp>
          <p:nvGrpSpPr>
            <p:cNvPr id="8" name="Group 7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8133614" y="4057991"/>
            <a:ext cx="0" cy="243229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140940" y="4244258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 rot="5400000">
            <a:off x="6142982" y="4278773"/>
            <a:ext cx="1199001" cy="1371767"/>
            <a:chOff x="6507213" y="1384746"/>
            <a:chExt cx="1199001" cy="1371767"/>
          </a:xfrm>
        </p:grpSpPr>
        <p:grpSp>
          <p:nvGrpSpPr>
            <p:cNvPr id="29" name="Group 28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37" name="Oval Callout 36"/>
          <p:cNvSpPr/>
          <p:nvPr/>
        </p:nvSpPr>
        <p:spPr>
          <a:xfrm>
            <a:off x="7243700" y="3581400"/>
            <a:ext cx="1723935" cy="629454"/>
          </a:xfrm>
          <a:prstGeom prst="wedgeEllipseCallout">
            <a:avLst>
              <a:gd name="adj1" fmla="val -17886"/>
              <a:gd name="adj2" fmla="val 1028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Oops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15816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16 -0.00116 L 0.07622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3.61111E-6 0.194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basic EV3-G Programming</a:t>
            </a:r>
          </a:p>
          <a:p>
            <a:r>
              <a:rPr lang="en-US" dirty="0" smtClean="0"/>
              <a:t>Make a </a:t>
            </a:r>
            <a:r>
              <a:rPr lang="en-US" dirty="0" err="1" smtClean="0"/>
              <a:t>Mindstorms</a:t>
            </a:r>
            <a:r>
              <a:rPr lang="en-US" dirty="0" smtClean="0"/>
              <a:t> robot follow your instructions</a:t>
            </a:r>
          </a:p>
          <a:p>
            <a:r>
              <a:rPr lang="en-US" dirty="0" smtClean="0"/>
              <a:t>Learn how to make your robot move straight, turn, repeat actions, choose between actions and follow lines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 FUN with robots and get inspired to learn more!!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do this week?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smtClean="0"/>
              <a:t>What is a sensor?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1857479"/>
            <a:ext cx="5888182" cy="42686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sensor lets an EV3 program measure and collect data about is surroundings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EV3 sensors include: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Color – measures color and darkness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Ultrasonic – measures distance to nearby surfaces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Touch – measures contact with surface</a:t>
            </a:r>
          </a:p>
        </p:txBody>
      </p:sp>
      <p:pic>
        <p:nvPicPr>
          <p:cNvPr id="6" name="Picture 2" descr="http://www.joe.org/joe/2014october/images/tt9_imgNXT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46" y="1857479"/>
            <a:ext cx="2524125" cy="4629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WHAT IS A TOUCH SENSOR?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07" y="1943100"/>
            <a:ext cx="6429267" cy="446119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Touch Sensor can detect when the sensor’s red button has been pressed or released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With this information, you can program an action when the sensor is:</a:t>
            </a:r>
          </a:p>
          <a:p>
            <a:pPr marL="8032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Currently Pressed</a:t>
            </a:r>
          </a:p>
          <a:p>
            <a:pPr marL="8032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Currently Released</a:t>
            </a:r>
          </a:p>
          <a:p>
            <a:pPr marL="8032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Pressed and Released Just Before (Bumped)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When might you use this sensor?</a:t>
            </a:r>
          </a:p>
          <a:p>
            <a:pPr marL="800100" lvl="1" indent="-342900"/>
            <a:r>
              <a:rPr lang="en-US" b="0" dirty="0" smtClean="0"/>
              <a:t>Useful for programming “moving until touch sensor is pressed/released/bumped”</a:t>
            </a:r>
          </a:p>
          <a:p>
            <a:pPr marL="800100" lvl="1" indent="-342900"/>
            <a:r>
              <a:rPr lang="en-US" b="0" dirty="0" smtClean="0"/>
              <a:t> You can also have your program start or stop when a touch sensor is pressed.</a:t>
            </a:r>
          </a:p>
        </p:txBody>
      </p:sp>
      <p:pic>
        <p:nvPicPr>
          <p:cNvPr id="8" name="Picture 7" descr="Screen Shot 2014-08-08 at 6.00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" r="21771" b="11300"/>
          <a:stretch/>
        </p:blipFill>
        <p:spPr>
          <a:xfrm>
            <a:off x="7129536" y="2309500"/>
            <a:ext cx="1728714" cy="23922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4-08-08 at 6.00.3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" r="21771" b="11300"/>
          <a:stretch/>
        </p:blipFill>
        <p:spPr>
          <a:xfrm>
            <a:off x="7432993" y="3856541"/>
            <a:ext cx="1322819" cy="1830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283" y="3910730"/>
            <a:ext cx="2209800" cy="1533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program with the Touch Sensor?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3390363"/>
            <a:ext cx="3931920" cy="29768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Yellow Sensor Tab: Sensor Blocks</a:t>
            </a:r>
          </a:p>
          <a:p>
            <a:pPr marL="0" indent="0">
              <a:buNone/>
            </a:pPr>
            <a:r>
              <a:rPr lang="en-US" dirty="0" smtClean="0"/>
              <a:t>Used to Read </a:t>
            </a:r>
            <a:br>
              <a:rPr lang="en-US" dirty="0" smtClean="0"/>
            </a:br>
            <a:r>
              <a:rPr lang="en-US" dirty="0" smtClean="0"/>
              <a:t>and Compare </a:t>
            </a:r>
            <a:br>
              <a:rPr lang="en-US" dirty="0" smtClean="0"/>
            </a:br>
            <a:r>
              <a:rPr lang="en-US" dirty="0" smtClean="0"/>
              <a:t>Sensor Values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778188" y="3390363"/>
            <a:ext cx="3931920" cy="30514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Orange Flow Tab: Wait for Block</a:t>
            </a:r>
          </a:p>
          <a:p>
            <a:pPr marL="0" indent="0">
              <a:buNone/>
            </a:pPr>
            <a:r>
              <a:rPr lang="en-US" dirty="0" smtClean="0"/>
              <a:t>Used to wait for </a:t>
            </a:r>
            <a:br>
              <a:rPr lang="en-US" dirty="0" smtClean="0"/>
            </a:br>
            <a:r>
              <a:rPr lang="en-US" dirty="0" smtClean="0"/>
              <a:t>a sensor reading </a:t>
            </a:r>
            <a:br>
              <a:rPr lang="en-US" dirty="0" smtClean="0"/>
            </a:br>
            <a:r>
              <a:rPr lang="en-US" dirty="0" smtClean="0"/>
              <a:t>(or time)</a:t>
            </a:r>
            <a:endParaRPr lang="en-US" dirty="0"/>
          </a:p>
        </p:txBody>
      </p:sp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10" y="2863266"/>
            <a:ext cx="3354455" cy="389814"/>
          </a:xfrm>
          <a:prstGeom prst="rect">
            <a:avLst/>
          </a:prstGeom>
        </p:spPr>
      </p:pic>
      <p:pic>
        <p:nvPicPr>
          <p:cNvPr id="8" name="Picture 7" descr="Screen Shot 2014-08-07 at 12.29.5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3" y="2807689"/>
            <a:ext cx="2991825" cy="38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737" y="5792989"/>
            <a:ext cx="714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FF6600"/>
                  </a:solidFill>
                </a:ln>
              </a:rPr>
              <a:t>In this lesson, we will use the </a:t>
            </a:r>
          </a:p>
          <a:p>
            <a:pPr algn="ctr"/>
            <a:r>
              <a:rPr lang="en-US" sz="2800" b="1" dirty="0" smtClean="0">
                <a:ln>
                  <a:solidFill>
                    <a:srgbClr val="FF6600"/>
                  </a:solidFill>
                </a:ln>
              </a:rPr>
              <a:t>Wait For Block</a:t>
            </a:r>
            <a:endParaRPr lang="en-US" sz="2800" b="1" dirty="0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481" y="1951173"/>
            <a:ext cx="8114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There is a Touch Sensor Block in the Yellow Tab, but there is a Wait for Touch in the Orange Tab. What is the difference!!????!</a:t>
            </a:r>
          </a:p>
        </p:txBody>
      </p:sp>
      <p:sp>
        <p:nvSpPr>
          <p:cNvPr id="13" name="Oval 12"/>
          <p:cNvSpPr/>
          <p:nvPr/>
        </p:nvSpPr>
        <p:spPr>
          <a:xfrm>
            <a:off x="7239030" y="3856541"/>
            <a:ext cx="838420" cy="883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58" y="2210270"/>
            <a:ext cx="2191430" cy="151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Reminder: A tip for Move Steering Blocks With Sensors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11069"/>
            <a:ext cx="5505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Leaving the motor “on” and “off”</a:t>
            </a:r>
          </a:p>
          <a:p>
            <a:r>
              <a:rPr lang="en-US" dirty="0" smtClean="0"/>
              <a:t>Why use the “on” instead of “degrees”?</a:t>
            </a:r>
          </a:p>
          <a:p>
            <a:pPr lvl="1"/>
            <a:r>
              <a:rPr lang="en-US" dirty="0" smtClean="0"/>
              <a:t>May want the program to do other tasks such as reading a sensor while moving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8" name="Picture 7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70" y="1715702"/>
            <a:ext cx="3145906" cy="3907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77793" y="3097936"/>
            <a:ext cx="667262" cy="62947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6621" t="35495" r="13382" b="34743"/>
          <a:stretch/>
        </p:blipFill>
        <p:spPr>
          <a:xfrm>
            <a:off x="6901573" y="4049487"/>
            <a:ext cx="1524000" cy="14369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38" y="1830405"/>
            <a:ext cx="4414983" cy="47891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your robot to move straight until you tap the sensor with your hand.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470" y="2397161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70" y="221962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50" y="1810633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0034" y="3847297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released</a:t>
            </a:r>
          </a:p>
          <a:p>
            <a:r>
              <a:rPr lang="en-US" dirty="0" smtClean="0"/>
              <a:t>1 = pressed</a:t>
            </a:r>
          </a:p>
          <a:p>
            <a:r>
              <a:rPr lang="en-US" dirty="0" smtClean="0"/>
              <a:t>2 = bumped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91546" y="4393229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670" y="5295439"/>
            <a:ext cx="3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Hint: </a:t>
            </a:r>
            <a:r>
              <a:rPr lang="en-US" dirty="0" smtClean="0"/>
              <a:t>You will combine: Move Steering + Wait Block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8995" y="3736712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782623" y="440767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pixabay.com/static/uploads/photo/2014/03/25/16/58/hand-297767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15" y="3818559"/>
            <a:ext cx="972977" cy="1000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Challenge 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screenshot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88" y="1791509"/>
            <a:ext cx="7620946" cy="48280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2947"/>
            <a:ext cx="4414983" cy="47891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your robot to move until it hits the edge of a wall. Then back up and turn right 90 degrees.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376" y="544420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16" y="2344743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56" y="1852221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released</a:t>
            </a:r>
          </a:p>
          <a:p>
            <a:r>
              <a:rPr lang="en-US" dirty="0" smtClean="0"/>
              <a:t>1 = pressed</a:t>
            </a:r>
          </a:p>
          <a:p>
            <a:r>
              <a:rPr lang="en-US" dirty="0" smtClean="0"/>
              <a:t>2 = bumped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58614" y="3313545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925" y="5137528"/>
            <a:ext cx="32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Hint: </a:t>
            </a:r>
            <a:r>
              <a:rPr lang="en-US" dirty="0" smtClean="0"/>
              <a:t>You will combine Move Steering + Turning + Wait Block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3564" y="3740727"/>
            <a:ext cx="3352800" cy="24106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47873" y="398287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937168" y="467741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3593" y="5065356"/>
            <a:ext cx="0" cy="60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77495" y="4889846"/>
            <a:ext cx="5403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Challenge 2 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Screenshot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8" y="1900237"/>
            <a:ext cx="8924882" cy="38147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2471"/>
            <a:ext cx="8245474" cy="43136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did you use MOTOR ON for these challenges?</a:t>
            </a:r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You want to read the sensor while the motor is on.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Why do we use the WAIT FOR BLOCK in these challenges?</a:t>
            </a:r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We need to program to wait for the correct reading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difference between PRESSED, RELEASED and BUMPED?</a:t>
            </a:r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PRESSED = pushed in, RELEASED = not pushed, </a:t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BUMPED = pressed and released recently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are some situations you might want to use each of these for?</a:t>
            </a:r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PRESSED = running into a wall, BUMPED = tapped by hand</a:t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RELEASED = no longer touching a wall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594" y="751114"/>
            <a:ext cx="8570492" cy="1139832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+mn-lt"/>
              </a:rPr>
              <a:t>BEGINNER EV3 PROGRAMMING</a:t>
            </a: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Lesson: Color Sensor</a:t>
            </a:r>
            <a:endParaRPr lang="en-US" sz="4400" dirty="0">
              <a:latin typeface="+mn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67" y="2455790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the </a:t>
            </a:r>
            <a:r>
              <a:rPr lang="en-US" dirty="0" err="1" smtClean="0"/>
              <a:t>CyberBot</a:t>
            </a:r>
            <a:r>
              <a:rPr lang="en-US" dirty="0" smtClean="0"/>
              <a:t> NXT design – please note the location of the color sensor</a:t>
            </a:r>
          </a:p>
          <a:p>
            <a:r>
              <a:rPr lang="en-US" dirty="0" smtClean="0"/>
              <a:t>We use the NXT brick but program with the EV3 software. The NXT brick has less memory.  </a:t>
            </a:r>
          </a:p>
          <a:p>
            <a:pPr lvl="1"/>
            <a:r>
              <a:rPr lang="en-US" dirty="0" smtClean="0"/>
              <a:t>You will have to delete the files often (at the end of every session)</a:t>
            </a:r>
          </a:p>
          <a:p>
            <a:pPr lvl="1"/>
            <a:r>
              <a:rPr lang="en-US" dirty="0" smtClean="0"/>
              <a:t>Students who create and use a lot of sound files will fill in the brick faster.</a:t>
            </a:r>
          </a:p>
          <a:p>
            <a:r>
              <a:rPr lang="en-US" dirty="0" smtClean="0"/>
              <a:t>We asked students to make a new project file each day for their programs.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Instructor Notes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57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the robot move up to the green</a:t>
            </a:r>
            <a:br>
              <a:rPr lang="en-US" dirty="0" smtClean="0"/>
            </a:br>
            <a:r>
              <a:rPr lang="en-US" dirty="0" smtClean="0"/>
              <a:t>line without doing any measurement!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Color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about Coast and Brake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75158" y="2132834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775158" y="5819843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15789" y="2333360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152064" y="2333360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1263" y="3710308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053" y="3862708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9774" y="1695654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79774" y="6006132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667610" y="5667189"/>
            <a:ext cx="1053186" cy="1120696"/>
            <a:chOff x="6507213" y="1268447"/>
            <a:chExt cx="1199001" cy="148806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color sensor?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10442"/>
            <a:ext cx="8245475" cy="419601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What are they?  Sensors that detect the intensity of light that enters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Three modes: Color, Reflected Light Intensity and Ambient Light Intensity</a:t>
            </a:r>
          </a:p>
          <a:p>
            <a:pPr marL="800100" lvl="1" indent="-342900"/>
            <a:r>
              <a:rPr lang="en-US" b="1" dirty="0" smtClean="0"/>
              <a:t>Color Mode: </a:t>
            </a:r>
            <a:r>
              <a:rPr lang="en-US" b="0" dirty="0" smtClean="0"/>
              <a:t>Recognizes 7 colors (black, brown, blue, green, yellow, red, white) and No Color</a:t>
            </a:r>
          </a:p>
          <a:p>
            <a:pPr marL="800100" lvl="1" indent="-342900"/>
            <a:r>
              <a:rPr lang="en-US" b="1" dirty="0" smtClean="0"/>
              <a:t>Reflected Light: </a:t>
            </a:r>
            <a:r>
              <a:rPr lang="en-US" b="0" dirty="0" smtClean="0"/>
              <a:t>Measures the intensity of the light reflected back from a lamp that emits a red light. (0=very dark and 100=very light)</a:t>
            </a:r>
          </a:p>
          <a:p>
            <a:pPr marL="800100" lvl="1" indent="-342900"/>
            <a:r>
              <a:rPr lang="en-US" b="1" dirty="0" smtClean="0"/>
              <a:t>Ambient Light: </a:t>
            </a:r>
            <a:r>
              <a:rPr lang="en-US" b="0" dirty="0" smtClean="0"/>
              <a:t>Measures the strength of the light that enters the sensor from the environment. </a:t>
            </a:r>
            <a:r>
              <a:rPr lang="en-US" b="0" dirty="0"/>
              <a:t>(0=very dark and 100=very light)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USES:</a:t>
            </a:r>
          </a:p>
          <a:p>
            <a:pPr marL="800100" lvl="1" indent="-342900"/>
            <a:r>
              <a:rPr lang="en-US" dirty="0"/>
              <a:t>Move until a line</a:t>
            </a:r>
          </a:p>
          <a:p>
            <a:pPr marL="800100" lvl="1" indent="-342900"/>
            <a:r>
              <a:rPr lang="en-US" dirty="0"/>
              <a:t>Follow a </a:t>
            </a:r>
            <a:r>
              <a:rPr lang="en-US" dirty="0" smtClean="0"/>
              <a:t>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56" y="4290597"/>
            <a:ext cx="1962198" cy="184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292" y="5969405"/>
            <a:ext cx="672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 will use COLOR MODE in this Lesson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COLOR SENSOR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6" y="2155371"/>
            <a:ext cx="3486540" cy="383347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do you make the robot move up to a green line using the color sensor?</a:t>
            </a:r>
          </a:p>
          <a:p>
            <a:r>
              <a:rPr lang="en-US" dirty="0" smtClean="0"/>
              <a:t>Step 1: </a:t>
            </a:r>
            <a:r>
              <a:rPr lang="en-US" dirty="0"/>
              <a:t>Use Wait For Color</a:t>
            </a:r>
          </a:p>
          <a:p>
            <a:r>
              <a:rPr lang="en-US" dirty="0" smtClean="0"/>
              <a:t>Step 2: </a:t>
            </a:r>
            <a:r>
              <a:rPr lang="en-US" dirty="0"/>
              <a:t>Use the color sensor in COLOR </a:t>
            </a:r>
            <a:r>
              <a:rPr lang="en-US" dirty="0" smtClean="0"/>
              <a:t>MODE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0" dirty="0" smtClean="0">
                <a:solidFill>
                  <a:srgbClr val="FF0000"/>
                </a:solidFill>
              </a:rPr>
              <a:t>Hint: You will use Move Steering (think about motor on and off) and Wait for “Color”</a:t>
            </a:r>
            <a:endParaRPr lang="en-US" b="0" dirty="0"/>
          </a:p>
        </p:txBody>
      </p:sp>
      <p:pic>
        <p:nvPicPr>
          <p:cNvPr id="8" name="Picture 7" descr="Screen Shot 2014-08-08 at 6.40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4537364" y="1745594"/>
            <a:ext cx="4306746" cy="38047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75545" y="2297546"/>
            <a:ext cx="4849384" cy="7042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Color Sensor Challenge Solution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57067" y="2490361"/>
            <a:ext cx="932751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57067" y="6177370"/>
            <a:ext cx="93275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24706" y="2690887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8522" y="2001869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1683" y="6363659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pic>
        <p:nvPicPr>
          <p:cNvPr id="15" name="Picture 14" descr="Screen Shot 2014-08-08 at 6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7" y="1735883"/>
            <a:ext cx="55118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6091" y="3267364"/>
            <a:ext cx="168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Steering</a:t>
            </a:r>
          </a:p>
          <a:p>
            <a:r>
              <a:rPr lang="en-US" dirty="0" smtClean="0"/>
              <a:t>Set to “OFF” with BRAKE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53309" y="3267364"/>
            <a:ext cx="168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Steering</a:t>
            </a:r>
          </a:p>
          <a:p>
            <a:r>
              <a:rPr lang="en-US" dirty="0" smtClean="0"/>
              <a:t>Set to “ON”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5378" y="5977683"/>
            <a:ext cx="3336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Wait until Color is Green (#3)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06" y="718457"/>
            <a:ext cx="8562080" cy="1181987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+mn-lt"/>
              </a:rPr>
              <a:t>BEGINNER EV3 PROGRAMMING</a:t>
            </a: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Lesson: Loops</a:t>
            </a:r>
            <a:endParaRPr lang="en-US" sz="4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56" y="2353269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Can we improve our baseball robot by just programming it to go to the “next” base and repeating this action?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repeat an 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Loop Blocks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33257" flipH="1" flipV="1">
            <a:off x="6612127" y="3901623"/>
            <a:ext cx="805571" cy="468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8202599">
            <a:off x="6148769" y="4234065"/>
            <a:ext cx="1023290" cy="9903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13123256">
            <a:off x="7561342" y="4267936"/>
            <a:ext cx="572287" cy="647889"/>
            <a:chOff x="6517598" y="1384746"/>
            <a:chExt cx="1188616" cy="1371767"/>
          </a:xfrm>
        </p:grpSpPr>
        <p:grpSp>
          <p:nvGrpSpPr>
            <p:cNvPr id="9" name="Group 8"/>
            <p:cNvGrpSpPr/>
            <p:nvPr/>
          </p:nvGrpSpPr>
          <p:grpSpPr>
            <a:xfrm rot="5400000">
              <a:off x="6529015" y="1512901"/>
              <a:ext cx="1141996" cy="1164830"/>
              <a:chOff x="6310708" y="2215660"/>
              <a:chExt cx="809489" cy="89856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6466603" y="221566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rot="133257" flipH="1">
            <a:off x="5774684" y="3885558"/>
            <a:ext cx="559788" cy="915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33257" flipV="1">
            <a:off x="6974863" y="4634263"/>
            <a:ext cx="506715" cy="85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33257">
            <a:off x="5784326" y="5054449"/>
            <a:ext cx="952935" cy="525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7370796">
            <a:off x="6217165" y="3328263"/>
            <a:ext cx="572287" cy="647889"/>
            <a:chOff x="6517598" y="1384746"/>
            <a:chExt cx="1188616" cy="1371767"/>
          </a:xfrm>
        </p:grpSpPr>
        <p:grpSp>
          <p:nvGrpSpPr>
            <p:cNvPr id="20" name="Group 19"/>
            <p:cNvGrpSpPr/>
            <p:nvPr/>
          </p:nvGrpSpPr>
          <p:grpSpPr>
            <a:xfrm rot="5400000">
              <a:off x="6529015" y="1512901"/>
              <a:ext cx="1141996" cy="1164830"/>
              <a:chOff x="6310708" y="2215660"/>
              <a:chExt cx="809489" cy="89856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466603" y="221566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 rot="18425668">
            <a:off x="6867484" y="5534006"/>
            <a:ext cx="572287" cy="647889"/>
            <a:chOff x="6517598" y="1384746"/>
            <a:chExt cx="1188616" cy="1371767"/>
          </a:xfrm>
        </p:grpSpPr>
        <p:grpSp>
          <p:nvGrpSpPr>
            <p:cNvPr id="28" name="Group 27"/>
            <p:cNvGrpSpPr/>
            <p:nvPr/>
          </p:nvGrpSpPr>
          <p:grpSpPr>
            <a:xfrm rot="5400000">
              <a:off x="6529015" y="1512901"/>
              <a:ext cx="1141996" cy="1164830"/>
              <a:chOff x="6310708" y="2215660"/>
              <a:chExt cx="809489" cy="898563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6466603" y="221566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 rot="2200757">
            <a:off x="5355711" y="4660820"/>
            <a:ext cx="572287" cy="647889"/>
            <a:chOff x="6517598" y="1384746"/>
            <a:chExt cx="1188616" cy="1371767"/>
          </a:xfrm>
        </p:grpSpPr>
        <p:grpSp>
          <p:nvGrpSpPr>
            <p:cNvPr id="36" name="Group 35"/>
            <p:cNvGrpSpPr/>
            <p:nvPr/>
          </p:nvGrpSpPr>
          <p:grpSpPr>
            <a:xfrm rot="5400000">
              <a:off x="6529015" y="1512901"/>
              <a:ext cx="1141996" cy="1164830"/>
              <a:chOff x="6310708" y="2215660"/>
              <a:chExt cx="809489" cy="89856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466603" y="221566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 rot="18425668">
            <a:off x="7441835" y="4477340"/>
            <a:ext cx="572287" cy="647889"/>
            <a:chOff x="6517598" y="1384746"/>
            <a:chExt cx="1188616" cy="1371767"/>
          </a:xfrm>
        </p:grpSpPr>
        <p:grpSp>
          <p:nvGrpSpPr>
            <p:cNvPr id="44" name="Group 43"/>
            <p:cNvGrpSpPr/>
            <p:nvPr/>
          </p:nvGrpSpPr>
          <p:grpSpPr>
            <a:xfrm rot="5400000">
              <a:off x="6529015" y="1512901"/>
              <a:ext cx="1141996" cy="1164830"/>
              <a:chOff x="6310708" y="2215660"/>
              <a:chExt cx="809489" cy="898563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6466603" y="221566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1.66667E-6 0.00023 C 0.00104 -0.00417 0.00243 -0.00787 0.00347 -0.01204 C 0.00695 -0.0257 0.00365 -0.01713 0.00712 -0.02871 C 0.00747 -0.03033 0.00799 -0.03195 0.00886 -0.03357 C 0.0099 -0.03519 0.01129 -0.03658 0.0125 -0.0382 L 0.01771 -0.05255 C 0.0184 -0.05417 0.0184 -0.05648 0.01962 -0.05741 C 0.02292 -0.05949 0.02448 -0.05996 0.02674 -0.06436 C 0.03108 -0.07315 0.0283 -0.07338 0.03386 -0.07871 C 0.0349 -0.07986 0.03629 -0.08033 0.0375 -0.08125 C 0.03802 -0.08264 0.03854 -0.08449 0.03924 -0.08588 C 0.04219 -0.09236 0.04445 -0.09491 0.04636 -0.10255 L 0.05 -0.1169 C 0.05052 -0.12315 0.0507 -0.12963 0.05174 -0.13588 C 0.05191 -0.13773 0.05243 -0.13959 0.05347 -0.14074 C 0.05556 -0.14283 0.05799 -0.14537 0.06059 -0.14537 L 0.0625 -0.14537 L 0.0625 -0.14514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2.77778E-7 0.00024 C -0.00243 -0.00254 -0.00469 -0.00509 -0.00729 -0.00717 C -0.00833 -0.00833 -0.00972 -0.00856 -0.01076 -0.00972 C -0.01858 -0.01736 -0.00955 -0.01226 -0.01979 -0.01666 C -0.03924 -0.03402 -0.0092 -0.00856 -0.03229 -0.02384 C -0.0349 -0.02569 -0.03681 -0.02893 -0.03941 -0.03101 C -0.04167 -0.03287 -0.0441 -0.03402 -0.04653 -0.03588 C -0.04948 -0.03796 -0.05243 -0.04074 -0.05538 -0.04282 C -0.06007 -0.04629 -0.06545 -0.04814 -0.06979 -0.05254 C -0.07205 -0.05486 -0.07431 -0.05763 -0.07691 -0.05949 C -0.08021 -0.06226 -0.08403 -0.06435 -0.0875 -0.06666 L -0.09479 -0.07152 L -0.1 -0.07384 C -0.10434 -0.08495 -0.09844 -0.07222 -0.10729 -0.08101 C -0.10833 -0.08217 -0.10799 -0.08472 -0.10903 -0.08564 C -0.11111 -0.08796 -0.11372 -0.08888 -0.11615 -0.0905 L -0.11979 -0.09282 L -0.12326 -0.09537 C -0.12396 -0.09675 -0.12413 -0.09884 -0.125 -0.1 C -0.12604 -0.10138 -0.12743 -0.10185 -0.12865 -0.10231 C -0.13212 -0.10439 -0.13837 -0.10601 -0.14115 -0.10949 C -0.14236 -0.11111 -0.14618 -0.11319 -0.14479 -0.11435 C -0.14253 -0.11574 -0.13993 -0.11273 -0.1375 -0.11203 L -0.1375 -0.1118 L -0.1375 -0.11203 L -0.1375 -0.1118 L -0.1375 -0.11203 " pathEditMode="relative" rAng="0" ptsTypes="AAAAAAAAAAAAAA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25 L 0.00938 0.02523 C 0.00521 0.03102 -0.00451 0.0463 -0.00729 0.05278 C -0.0092 0.05741 -0.01146 0.06204 -0.01337 0.0669 C -0.01493 0.07083 -0.01597 0.07523 -0.01771 0.07893 C -0.01944 0.08264 -0.02187 0.08542 -0.02378 0.08889 C -0.02673 0.09421 -0.0316 0.10486 -0.03437 0.11088 C -0.03524 0.11366 -0.03611 0.1162 -0.03715 0.11898 C -0.03958 0.12454 -0.04219 0.12963 -0.04462 0.13495 C -0.04566 0.13704 -0.04687 0.13889 -0.04774 0.14097 C -0.05868 0.17014 -0.04444 0.13449 -0.05364 0.15301 C -0.05503 0.15555 -0.05538 0.15856 -0.05677 0.16088 C -0.05781 0.16296 -0.05885 0.16505 -0.05972 0.1669 C -0.06076 0.16967 -0.06111 0.17292 -0.06267 0.175 L -0.06562 0.17893 C -0.06996 0.19606 -0.06406 0.17523 -0.07014 0.18889 C -0.07604 0.20208 -0.06719 0.18889 -0.07465 0.19907 C -0.07517 0.20116 -0.07535 0.20324 -0.07621 0.20509 C -0.07708 0.20741 -0.07812 0.20903 -0.07917 0.21111 C -0.07986 0.21227 -0.08003 0.21366 -0.08073 0.21505 C -0.0816 0.21713 -0.08281 0.21898 -0.08368 0.22106 C -0.08472 0.22361 -0.08559 0.22639 -0.08663 0.22917 L -0.08802 0.23333 C -0.08802 0.23356 -0.08715 0.23055 -0.08663 0.22917 C -0.08298 0.21435 -0.08507 0.22083 -0.08073 0.20903 C -0.08021 0.20764 -0.08021 0.20579 -0.07917 0.20509 L -0.07326 0.20116 L -0.0717 0.19699 L -0.0717 0.19722 " pathEditMode="relative" rAng="0" ptsTypes="AAAAAAAAAAAAAAAAAAAAAAAAAAA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0.00023 C 0.00296 0.00301 0.00591 0.00602 0.00886 0.00949 C 0.01007 0.01088 0.01112 0.01273 0.0125 0.01412 C 0.01355 0.01528 0.01493 0.01551 0.01598 0.01667 C 0.02379 0.02431 0.01476 0.01921 0.025 0.02361 C 0.03594 0.0382 0.02188 0.0206 0.03212 0.03079 C 0.04115 0.03982 0.03056 0.03218 0.03924 0.03796 C 0.04046 0.03959 0.0415 0.04144 0.04271 0.04283 C 0.04393 0.04375 0.04514 0.04421 0.04636 0.04514 C 0.04827 0.04653 0.04983 0.04861 0.05174 0.05 C 0.054 0.05162 0.05643 0.05301 0.05886 0.05463 C 0.06007 0.05556 0.06146 0.05579 0.0625 0.05718 C 0.06789 0.06435 0.06441 0.06088 0.07309 0.06667 L 0.07674 0.06898 C 0.08177 0.08241 0.07309 0.06181 0.08559 0.07847 C 0.08681 0.08009 0.08785 0.08195 0.08924 0.08334 C 0.0915 0.08519 0.09393 0.08658 0.09636 0.08796 L 0.10348 0.09283 C 0.10348 0.09306 0.11059 0.09769 0.11059 0.09792 L 0.12136 0.1 L 0.14271 0.11435 L 0.14636 0.11667 C 0.14757 0.11736 0.14862 0.11852 0.15 0.11898 L 0.15539 0.12153 L 0.15 0.12153 L 0.15 0.12176 " pathEditMode="relative" rAng="0" ptsTypes="AAAAAAAAAAAAAAAAAAAAAAAAAAA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Repeating an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79" y="1775982"/>
            <a:ext cx="6539432" cy="376897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How can we move around bases using the commands we already know?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(move + turn) + (move + turn) + (move + turn)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Loops make repeating a task multiple times easy</a:t>
            </a:r>
          </a:p>
          <a:p>
            <a:pPr lvl="1"/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49" y="5024833"/>
            <a:ext cx="2224239" cy="1480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6" y="3227703"/>
            <a:ext cx="88900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163" y="5473036"/>
            <a:ext cx="505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Is there an easier way?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356" y="5676343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flipH="1">
            <a:off x="7022334" y="1784527"/>
            <a:ext cx="1494707" cy="1226337"/>
            <a:chOff x="6855511" y="1784527"/>
            <a:chExt cx="1494707" cy="1226337"/>
          </a:xfrm>
        </p:grpSpPr>
        <p:sp>
          <p:nvSpPr>
            <p:cNvPr id="9" name="Rectangle 8"/>
            <p:cNvSpPr/>
            <p:nvPr/>
          </p:nvSpPr>
          <p:spPr>
            <a:xfrm>
              <a:off x="7284544" y="2003517"/>
              <a:ext cx="817503" cy="7623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7050971" y="1784527"/>
              <a:ext cx="0" cy="116794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042789" y="1784527"/>
              <a:ext cx="1234439" cy="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350218" y="1784528"/>
              <a:ext cx="0" cy="116794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050971" y="3010864"/>
              <a:ext cx="126187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6855511" y="2308022"/>
              <a:ext cx="369954" cy="457861"/>
              <a:chOff x="6310708" y="2223671"/>
              <a:chExt cx="809489" cy="898563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Loops make repeating a task multiple times easy</a:t>
            </a:r>
          </a:p>
          <a:p>
            <a:pPr lvl="1"/>
            <a:r>
              <a:rPr lang="en-US" smtClean="0"/>
              <a:t>KEEP GOING….Forever, for a Count, Until touch (or something else)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38" y="4169674"/>
            <a:ext cx="5943600" cy="15621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8087" l="0" r="100000">
                        <a14:backgroundMark x1="74545" y1="44536" x2="74545" y2="44536"/>
                        <a14:backgroundMark x1="81273" y1="48087" x2="81273" y2="48087"/>
                        <a14:backgroundMark x1="61636" y1="42350" x2="61636" y2="42350"/>
                        <a14:backgroundMark x1="57455" y1="42896" x2="57455" y2="4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23" y="269067"/>
            <a:ext cx="2000335" cy="133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50" y="3142568"/>
            <a:ext cx="5859984" cy="602742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>
            <a:off x="7191784" y="3326301"/>
            <a:ext cx="671344" cy="102133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creen Shot 2014-08-07 at 12.27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82" y="589042"/>
            <a:ext cx="3465446" cy="40271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LOOP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Challenge: Write a program to go around </a:t>
            </a:r>
            <a:r>
              <a:rPr lang="en-US" dirty="0" smtClean="0">
                <a:solidFill>
                  <a:srgbClr val="FF0000"/>
                </a:solidFill>
              </a:rPr>
              <a:t>bases </a:t>
            </a:r>
            <a:r>
              <a:rPr lang="en-US" dirty="0">
                <a:solidFill>
                  <a:srgbClr val="FF0000"/>
                </a:solidFill>
              </a:rPr>
              <a:t>until </a:t>
            </a:r>
            <a:r>
              <a:rPr lang="en-US" dirty="0" smtClean="0">
                <a:solidFill>
                  <a:srgbClr val="FF0000"/>
                </a:solidFill>
              </a:rPr>
              <a:t>touched.  You must use a LOOP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flipH="1">
            <a:off x="3886200" y="3370870"/>
            <a:ext cx="1494707" cy="1226337"/>
            <a:chOff x="3886200" y="3370870"/>
            <a:chExt cx="1494707" cy="1226337"/>
          </a:xfrm>
        </p:grpSpPr>
        <p:sp>
          <p:nvSpPr>
            <p:cNvPr id="6" name="Rectangle 5"/>
            <p:cNvSpPr/>
            <p:nvPr/>
          </p:nvSpPr>
          <p:spPr>
            <a:xfrm>
              <a:off x="4315233" y="3589860"/>
              <a:ext cx="817503" cy="7623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081660" y="3370870"/>
              <a:ext cx="0" cy="116794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073478" y="3370870"/>
              <a:ext cx="1234439" cy="1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380907" y="3370871"/>
              <a:ext cx="0" cy="116794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081660" y="4597207"/>
              <a:ext cx="126187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3886200" y="3894365"/>
              <a:ext cx="369954" cy="457861"/>
              <a:chOff x="6310708" y="2223671"/>
              <a:chExt cx="809489" cy="89856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Loop CHALLENGE Solution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1" y="1884994"/>
            <a:ext cx="7571818" cy="45005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612320"/>
            <a:ext cx="8335295" cy="1240973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+mn-lt"/>
              </a:rPr>
              <a:t>BEGINNER EV3 PROGRAMMING</a:t>
            </a: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Lesson: Introduction</a:t>
            </a:r>
            <a:endParaRPr lang="en-US" sz="4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88" y="2713113"/>
            <a:ext cx="8187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Topics Covered: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NXT Basics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Introduction to the NXT Brick and EV3 Software</a:t>
            </a: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05" y="4639479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550088" y="4897148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2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718457"/>
            <a:ext cx="8490856" cy="118431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+mn-lt"/>
              </a:rPr>
              <a:t>BEGINNER EV3 PROGRAMMING</a:t>
            </a: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Lesson: Switches</a:t>
            </a:r>
            <a:endParaRPr lang="en-US" sz="4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56" y="2208777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the robot to show a happy face when you press its button and a sad face when you don’t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make your robot decide what to do out of different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a Switch Block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5911"/>
          <a:stretch/>
        </p:blipFill>
        <p:spPr>
          <a:xfrm>
            <a:off x="2671082" y="5002865"/>
            <a:ext cx="4257675" cy="8524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Switch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90" y="1902094"/>
            <a:ext cx="3917552" cy="41688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Asking the robot a question and doing something different based on the answer</a:t>
            </a:r>
          </a:p>
          <a:p>
            <a:pPr lvl="1"/>
            <a:r>
              <a:rPr lang="en-US" dirty="0" smtClean="0"/>
              <a:t>Example: Does the robot see a line? Or not?</a:t>
            </a:r>
          </a:p>
          <a:p>
            <a:pPr lvl="1"/>
            <a:endParaRPr lang="en-US" dirty="0"/>
          </a:p>
          <a:p>
            <a:r>
              <a:rPr lang="en-US" dirty="0" smtClean="0"/>
              <a:t>Basically a YES/NO QUESTION</a:t>
            </a:r>
          </a:p>
          <a:p>
            <a:r>
              <a:rPr lang="en-US" dirty="0" smtClean="0"/>
              <a:t>Switch blocks are found in the orange/flow tab</a:t>
            </a:r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5" name="Picture 4" descr="Screen Shot 2014-08-07 at 12.24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0427" r="21841" b="4255"/>
          <a:stretch/>
        </p:blipFill>
        <p:spPr>
          <a:xfrm>
            <a:off x="5362590" y="2077321"/>
            <a:ext cx="2334928" cy="2783608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42" y="720145"/>
            <a:ext cx="3465446" cy="40271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72785" y="3460556"/>
            <a:ext cx="833905" cy="425467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03809" y="3886023"/>
            <a:ext cx="725569" cy="1539323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9812" y="5425346"/>
            <a:ext cx="222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question being asked:</a:t>
            </a:r>
            <a:r>
              <a:rPr lang="en-US" dirty="0"/>
              <a:t> </a:t>
            </a:r>
            <a:r>
              <a:rPr lang="en-US" dirty="0" smtClean="0"/>
              <a:t>is the touch sensor pressed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64010" y="2266049"/>
            <a:ext cx="1682183" cy="991418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89737" y="2033617"/>
            <a:ext cx="660708" cy="325913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2309" y="5425346"/>
            <a:ext cx="195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this code if the answer is no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08753" y="1711334"/>
            <a:ext cx="195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this code if the answer is yes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015335" y="3637079"/>
            <a:ext cx="1682183" cy="991418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9" idx="0"/>
            <a:endCxn id="21" idx="4"/>
          </p:cNvCxnSpPr>
          <p:nvPr/>
        </p:nvCxnSpPr>
        <p:spPr>
          <a:xfrm flipH="1" flipV="1">
            <a:off x="6856427" y="4628497"/>
            <a:ext cx="211677" cy="796849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Switch Block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456"/>
            <a:ext cx="4397553" cy="477045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Challenge:  </a:t>
            </a:r>
            <a:r>
              <a:rPr lang="en-US" sz="2400" dirty="0" smtClean="0"/>
              <a:t>Write a program that changes the display based on if the touch sensor is pressed or not pressed.  </a:t>
            </a:r>
          </a:p>
          <a:p>
            <a:r>
              <a:rPr lang="en-US" sz="2400" dirty="0" smtClean="0"/>
              <a:t>If pressed, your EV3 is happy! Display a smiley face.  If not pressed, the EV3 is sad!  Display a sad face.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Hint: </a:t>
            </a:r>
            <a:r>
              <a:rPr lang="en-US" sz="2400" dirty="0"/>
              <a:t>Y</a:t>
            </a:r>
            <a:r>
              <a:rPr lang="en-US" sz="2400" dirty="0" smtClean="0"/>
              <a:t>ou will need to use the display block, loops and switch blocks!</a:t>
            </a:r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>
          <a:xfrm>
            <a:off x="6032227" y="2255401"/>
            <a:ext cx="2041519" cy="19787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Challenge 1 SOLUTION</a:t>
            </a:r>
            <a:endParaRPr lang="en-US" dirty="0"/>
          </a:p>
        </p:txBody>
      </p:sp>
      <p:pic>
        <p:nvPicPr>
          <p:cNvPr id="4" name="Picture 3" descr="Screen Shot 2014-08-08 at 7.0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6" y="1903022"/>
            <a:ext cx="6933899" cy="4501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6919" y="3799437"/>
            <a:ext cx="163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6919" y="5715121"/>
            <a:ext cx="163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982" y="4824082"/>
            <a:ext cx="156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Block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3655" y="5768501"/>
            <a:ext cx="114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03582" y="4736606"/>
            <a:ext cx="1149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Sensor</a:t>
            </a:r>
          </a:p>
          <a:p>
            <a:r>
              <a:rPr lang="en-US" dirty="0" smtClean="0"/>
              <a:t>Selected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Switch Block 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9164"/>
            <a:ext cx="8245474" cy="30042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 you write a program that display big eyeballs if you touch it once and a sad face if you touch it a second time and toggles back and forth.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Challenge 2 solution</a:t>
            </a:r>
            <a:endParaRPr lang="en-US" dirty="0"/>
          </a:p>
        </p:txBody>
      </p:sp>
      <p:pic>
        <p:nvPicPr>
          <p:cNvPr id="6" name="Picture 5" descr="Screen Shot 2014-08-08 at 7.0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7" y="2262909"/>
            <a:ext cx="7577277" cy="37842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978" y="809550"/>
            <a:ext cx="8573108" cy="1100893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+mn-lt"/>
              </a:rPr>
              <a:t>BEGINNER EV3 PROGRAMMING</a:t>
            </a: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Lesson: Ultrasonic Sensor</a:t>
            </a:r>
            <a:endParaRPr lang="en-US" sz="4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06" y="2199526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a robot that follows you around like a dog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about the Ultrasonic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Wait Until Ultrasonic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the difference between the Wait Until Ultrasonic Block and the Ultrasonic Block</a:t>
            </a:r>
          </a:p>
        </p:txBody>
      </p:sp>
      <p:pic>
        <p:nvPicPr>
          <p:cNvPr id="5122" name="Picture 2" descr="https://crosscountrygraduates.files.wordpress.com/2011/06/dog-follow-m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776647"/>
            <a:ext cx="2333625" cy="150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16" y="543075"/>
            <a:ext cx="8579099" cy="1017773"/>
          </a:xfrm>
        </p:spPr>
        <p:txBody>
          <a:bodyPr/>
          <a:lstStyle/>
          <a:p>
            <a:r>
              <a:rPr lang="en-US" dirty="0" smtClean="0"/>
              <a:t>ULTRASONIC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23" y="1798074"/>
            <a:ext cx="8245474" cy="317969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An ultrasonic sensor measures distance.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You use it when you need to make sure you are a certain distance away from a target.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The distance can be measured in inches or centimeters.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To read the ultrasonic sensor, you use the Ultrasonic Block.  To use the ultrasonic to do an action until a distance, you use “Wait Until”</a:t>
            </a:r>
            <a:br>
              <a:rPr lang="en-US" b="0" dirty="0" smtClean="0"/>
            </a:br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29" y="4717853"/>
            <a:ext cx="1264674" cy="1085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72" y="5694107"/>
            <a:ext cx="2821502" cy="1092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381" y="4502125"/>
            <a:ext cx="2500469" cy="21808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28809" y="4513918"/>
            <a:ext cx="2092960" cy="325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Wait for Ultrasonic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794" y="4399915"/>
            <a:ext cx="1879600" cy="386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Read Ultrasonic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7010" y="3450828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the NXT brick operates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about the main components of the EV3 software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3" y="573539"/>
            <a:ext cx="8548008" cy="1005706"/>
          </a:xfrm>
        </p:spPr>
        <p:txBody>
          <a:bodyPr>
            <a:normAutofit/>
          </a:bodyPr>
          <a:lstStyle/>
          <a:p>
            <a:r>
              <a:rPr lang="en-US" dirty="0" smtClean="0"/>
              <a:t>Ultrasonic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29"/>
            <a:ext cx="4324256" cy="421878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Challenge: Make the robot move until it is 5 inches away from the wall.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1: Make a new program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2: Set move to “on”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</a:t>
            </a: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: Set wait block to use the Ultrasonic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4: Set move block to “off”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4-08-12 at 7.0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66" y="2831118"/>
            <a:ext cx="4074266" cy="357391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81457" y="2801014"/>
            <a:ext cx="2019394" cy="70792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620486"/>
            <a:ext cx="8539843" cy="954961"/>
          </a:xfrm>
        </p:spPr>
        <p:txBody>
          <a:bodyPr>
            <a:normAutofit/>
          </a:bodyPr>
          <a:lstStyle/>
          <a:p>
            <a:r>
              <a:rPr lang="en-US" dirty="0" smtClean="0"/>
              <a:t>Challenge 1 solution</a:t>
            </a:r>
            <a:endParaRPr lang="en-US" dirty="0"/>
          </a:p>
        </p:txBody>
      </p:sp>
      <p:pic>
        <p:nvPicPr>
          <p:cNvPr id="4" name="Content Placeholder 3" descr="Screen Shot 2014-08-12 at 7.02.4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1220"/>
          <a:stretch/>
        </p:blipFill>
        <p:spPr>
          <a:xfrm>
            <a:off x="0" y="1896366"/>
            <a:ext cx="8245475" cy="1873913"/>
          </a:xfrm>
        </p:spPr>
      </p:pic>
      <p:pic>
        <p:nvPicPr>
          <p:cNvPr id="5" name="Picture 4" descr="Screen Shot 2014-08-12 at 7.03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0"/>
          <a:stretch/>
        </p:blipFill>
        <p:spPr>
          <a:xfrm>
            <a:off x="3575957" y="3668816"/>
            <a:ext cx="4241100" cy="2959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" y="673454"/>
            <a:ext cx="8588829" cy="854570"/>
          </a:xfrm>
        </p:spPr>
        <p:txBody>
          <a:bodyPr/>
          <a:lstStyle/>
          <a:p>
            <a:r>
              <a:rPr lang="en-US" dirty="0" smtClean="0"/>
              <a:t>Challenge 2: Dog Follower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10" y="1943100"/>
            <a:ext cx="4123258" cy="41830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robot is closer than 5 inches away from your hand move backward, otherwise move forward.</a:t>
            </a:r>
          </a:p>
          <a:p>
            <a:r>
              <a:rPr lang="en-US" dirty="0" smtClean="0"/>
              <a:t>Step 1: Drag a loop from the orange tab</a:t>
            </a:r>
          </a:p>
          <a:p>
            <a:r>
              <a:rPr lang="en-US" dirty="0" smtClean="0"/>
              <a:t>Step 2: Drag switch inside loop</a:t>
            </a:r>
          </a:p>
          <a:p>
            <a:r>
              <a:rPr lang="en-US" dirty="0" smtClean="0"/>
              <a:t>Step 3: Set switch to Ultrasonic</a:t>
            </a:r>
          </a:p>
          <a:p>
            <a:r>
              <a:rPr lang="en-US" dirty="0" smtClean="0"/>
              <a:t>Step 4: Set move steering block to ON and place in TRUE</a:t>
            </a:r>
          </a:p>
          <a:p>
            <a:r>
              <a:rPr lang="en-US" dirty="0" smtClean="0"/>
              <a:t>Step 4: </a:t>
            </a:r>
            <a:r>
              <a:rPr lang="en-US" dirty="0"/>
              <a:t>Set move steering block to </a:t>
            </a:r>
            <a:r>
              <a:rPr lang="en-US" dirty="0" smtClean="0"/>
              <a:t>OFF </a:t>
            </a:r>
            <a:r>
              <a:rPr lang="en-US" dirty="0"/>
              <a:t>and place in </a:t>
            </a:r>
            <a:r>
              <a:rPr lang="en-US" dirty="0" smtClean="0"/>
              <a:t>FALSE</a:t>
            </a:r>
            <a:endParaRPr lang="en-US" dirty="0"/>
          </a:p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4-08-12 at 7.4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8" y="2089446"/>
            <a:ext cx="4440096" cy="44010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604158"/>
            <a:ext cx="8556172" cy="977634"/>
          </a:xfrm>
        </p:spPr>
        <p:txBody>
          <a:bodyPr>
            <a:normAutofit/>
          </a:bodyPr>
          <a:lstStyle/>
          <a:p>
            <a:r>
              <a:rPr lang="en-US" dirty="0" smtClean="0"/>
              <a:t>Challenge 2 Solution</a:t>
            </a:r>
            <a:endParaRPr lang="en-US" dirty="0"/>
          </a:p>
        </p:txBody>
      </p:sp>
      <p:pic>
        <p:nvPicPr>
          <p:cNvPr id="4" name="Content Placeholder 3" descr="Screen Shot 2014-08-12 at 7.02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04" r="-9904"/>
          <a:stretch>
            <a:fillRect/>
          </a:stretch>
        </p:blipFill>
        <p:spPr>
          <a:xfrm>
            <a:off x="2334986" y="1775761"/>
            <a:ext cx="5880575" cy="3641111"/>
          </a:xfrm>
        </p:spPr>
      </p:pic>
      <p:pic>
        <p:nvPicPr>
          <p:cNvPr id="5" name="Picture 4" descr="Screen Shot 2014-08-12 at 7.03.06 PM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t="20076"/>
          <a:stretch/>
        </p:blipFill>
        <p:spPr>
          <a:xfrm>
            <a:off x="3701667" y="4051946"/>
            <a:ext cx="3834832" cy="27298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06" y="695661"/>
            <a:ext cx="8562080" cy="1198454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+mn-lt"/>
              </a:rPr>
              <a:t>BEGINNER PROGRAMMING</a:t>
            </a: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Lesson: Basic Line Follower</a:t>
            </a:r>
            <a:endParaRPr lang="en-US" sz="4400" dirty="0">
              <a:latin typeface="+mn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97" y="2637116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412" y="1752600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make a robot follow a 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get a robot to follow a line using Color Mode on the EV3 Color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follow a line until a sensor is activated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follow a line for a particular distance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combine sensors, loops and switches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used </a:t>
            </a:r>
            <a:r>
              <a:rPr lang="en-US" dirty="0" err="1" smtClean="0"/>
              <a:t>CyberBot</a:t>
            </a:r>
            <a:r>
              <a:rPr lang="en-US" dirty="0" smtClean="0"/>
              <a:t> (see EV3Lessons.com Robot Design page)</a:t>
            </a:r>
          </a:p>
          <a:p>
            <a:pPr lvl="1"/>
            <a:r>
              <a:rPr lang="en-US" dirty="0" err="1" smtClean="0"/>
              <a:t>CyberBot</a:t>
            </a:r>
            <a:r>
              <a:rPr lang="en-US" dirty="0" smtClean="0"/>
              <a:t> has color sensors behind the wheel</a:t>
            </a:r>
          </a:p>
          <a:p>
            <a:pPr lvl="1"/>
            <a:r>
              <a:rPr lang="en-US" dirty="0" smtClean="0"/>
              <a:t>Therefore, students will have to line follow backwards (negative power)</a:t>
            </a:r>
          </a:p>
          <a:p>
            <a:r>
              <a:rPr lang="en-US" dirty="0" smtClean="0"/>
              <a:t>Programming a line follower on an NXT brick with an EV3 requires some adjustments</a:t>
            </a:r>
          </a:p>
          <a:p>
            <a:pPr lvl="1"/>
            <a:r>
              <a:rPr lang="en-US" dirty="0" smtClean="0"/>
              <a:t>We found that Move Steering with an angle does not work with the NXT for pivot turns</a:t>
            </a:r>
          </a:p>
          <a:p>
            <a:pPr lvl="1"/>
            <a:r>
              <a:rPr lang="en-US" dirty="0" smtClean="0"/>
              <a:t>Therefore, the code uses Large Motor blocks instead for turning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Instructor Notes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06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02046"/>
            <a:ext cx="8574087" cy="967840"/>
          </a:xfrm>
        </p:spPr>
        <p:txBody>
          <a:bodyPr/>
          <a:lstStyle/>
          <a:p>
            <a:r>
              <a:rPr lang="en-US" smtClean="0"/>
              <a:t>FOLLOW THE MIDDLE?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en-US" dirty="0" smtClean="0"/>
              <a:t>Humans want to follow the line in the middle.  </a:t>
            </a:r>
          </a:p>
          <a:p>
            <a:r>
              <a:rPr lang="en-US" dirty="0" smtClean="0"/>
              <a:t>Let’s have the robot do the same thing using the </a:t>
            </a:r>
            <a:r>
              <a:rPr lang="en-US" dirty="0" smtClean="0">
                <a:solidFill>
                  <a:srgbClr val="FF0000"/>
                </a:solidFill>
              </a:rPr>
              <a:t>Color Sensor</a:t>
            </a:r>
          </a:p>
          <a:p>
            <a:r>
              <a:rPr lang="en-US" dirty="0" smtClean="0"/>
              <a:t>What type of questions can we ask using this sensor</a:t>
            </a:r>
          </a:p>
          <a:p>
            <a:pPr lvl="1"/>
            <a:r>
              <a:rPr lang="en-US" dirty="0" smtClean="0"/>
              <a:t>Are you on line or not?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9726" y="1909091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65905" y="1909091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18" y="1361750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91849" y="6057112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2989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Seems to work fine here…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OH NO… my robot is running away….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When the robot leaves the left side of the line, the program no longer works!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16436</TotalTime>
  <Words>4626</Words>
  <Application>Microsoft Macintosh PowerPoint</Application>
  <PresentationFormat>On-screen Show (4:3)</PresentationFormat>
  <Paragraphs>882</Paragraphs>
  <Slides>112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1" baseType="lpstr">
      <vt:lpstr>Calibri</vt:lpstr>
      <vt:lpstr>Corbel</vt:lpstr>
      <vt:lpstr>Helvetica Neue</vt:lpstr>
      <vt:lpstr>ＭＳ Ｐゴシック</vt:lpstr>
      <vt:lpstr>Tahoma</vt:lpstr>
      <vt:lpstr>Wingdings</vt:lpstr>
      <vt:lpstr>Zapf Dingbats</vt:lpstr>
      <vt:lpstr>Arial</vt:lpstr>
      <vt:lpstr>Spectrum</vt:lpstr>
      <vt:lpstr>LEGO MINDSTORMS PROGRAMMING CAMP</vt:lpstr>
      <vt:lpstr>Instructor Notes</vt:lpstr>
      <vt:lpstr>What is a robot?</vt:lpstr>
      <vt:lpstr>Lego Mindstorms Robots</vt:lpstr>
      <vt:lpstr>Dos and Do Nots this week</vt:lpstr>
      <vt:lpstr>What will we do this week?</vt:lpstr>
      <vt:lpstr>Instructor Notes</vt:lpstr>
      <vt:lpstr>BEGINNER EV3 PROGRAMMING Lesson: Introduction</vt:lpstr>
      <vt:lpstr>Lesson Objectives</vt:lpstr>
      <vt:lpstr>The “Brick” Buttons</vt:lpstr>
      <vt:lpstr>The “Brick” Screen</vt:lpstr>
      <vt:lpstr>Ports, Sensors, motors</vt:lpstr>
      <vt:lpstr>EV3 Software</vt:lpstr>
      <vt:lpstr>EV3 Software: Saving your project  </vt:lpstr>
      <vt:lpstr>EV3 Software: Starting A new program</vt:lpstr>
      <vt:lpstr>EV3 Software: Naming your program</vt:lpstr>
      <vt:lpstr>PROJECTS VS. PROGRAMS</vt:lpstr>
      <vt:lpstr>EV3 Software: Programming screen</vt:lpstr>
      <vt:lpstr>EV3 Blocks: Colored Tabs</vt:lpstr>
      <vt:lpstr>Adding Blocks To Your Program</vt:lpstr>
      <vt:lpstr>EV3 PROGRAMMING Lesson: Moving Straight</vt:lpstr>
      <vt:lpstr>Lesson Objectives</vt:lpstr>
      <vt:lpstr>How do you Move Straight?</vt:lpstr>
      <vt:lpstr>CHALLENGE 1: Move Straight</vt:lpstr>
      <vt:lpstr>Move STEERING Block </vt:lpstr>
      <vt:lpstr>NEGATIVE &amp; POSITIVE POWER: BACKWARD &amp; FORWARD</vt:lpstr>
      <vt:lpstr>CHALLENGE 2:  Move Straight (3 SECONDS)</vt:lpstr>
      <vt:lpstr>Move Straight: Seconds vs. degrees vs. rotations</vt:lpstr>
      <vt:lpstr>MOVE STRAIGHT discussion</vt:lpstr>
      <vt:lpstr>CHALLENGE SOLUTION</vt:lpstr>
      <vt:lpstr>SOLUTION: Use View</vt:lpstr>
      <vt:lpstr>BEGINNER EV3 PROGRAMMING Lesson: Turning</vt:lpstr>
      <vt:lpstr>Lesson Objectives</vt:lpstr>
      <vt:lpstr>PIVOT Vs. SPIN Turns</vt:lpstr>
      <vt:lpstr>How to Make Pivot and Spin turns</vt:lpstr>
      <vt:lpstr>Measuring Turns</vt:lpstr>
      <vt:lpstr>Making a Pivot turn for 90 Degrees</vt:lpstr>
      <vt:lpstr>How do you make the robot turn 90 degrees?</vt:lpstr>
      <vt:lpstr>TURNING CHALLENGES</vt:lpstr>
      <vt:lpstr>Class Discussion Guide</vt:lpstr>
      <vt:lpstr>CHALLENGE SOLUTIONS</vt:lpstr>
      <vt:lpstr>Review</vt:lpstr>
      <vt:lpstr>BEGINNER EV3 PROGRAMMING Lesson : Display to the screen</vt:lpstr>
      <vt:lpstr>LESSON OBJECTIVES</vt:lpstr>
      <vt:lpstr>Display Block</vt:lpstr>
      <vt:lpstr>More on Display Blocks</vt:lpstr>
      <vt:lpstr>Displaying Text in Grid Mode</vt:lpstr>
      <vt:lpstr>DISPLAY BLOCK: CHALLENGE 1</vt:lpstr>
      <vt:lpstr>Wait Blocks</vt:lpstr>
      <vt:lpstr>DISPLAY BLOCK: CHALLENGE 2</vt:lpstr>
      <vt:lpstr>DISPLAY BLOCK: CHALLENGE 3</vt:lpstr>
      <vt:lpstr>A tip for Move Steering Blocks With Wait Blocks</vt:lpstr>
      <vt:lpstr>Challenge 3 solution</vt:lpstr>
      <vt:lpstr>Displaying an image in PIXEL Mode</vt:lpstr>
      <vt:lpstr>DISPLAY BLOCK CHALLENGE 4</vt:lpstr>
      <vt:lpstr>CHALLENGE 4 Solution</vt:lpstr>
      <vt:lpstr>Discussion Guide update?</vt:lpstr>
      <vt:lpstr>BEGINNER EV3 PROGRAMMING: Lesson Touch Sensor</vt:lpstr>
      <vt:lpstr>Lesson Objectives</vt:lpstr>
      <vt:lpstr>What is a sensor?</vt:lpstr>
      <vt:lpstr>WHAT IS A TOUCH SENSOR? </vt:lpstr>
      <vt:lpstr>How do you program with the Touch Sensor? </vt:lpstr>
      <vt:lpstr>Reminder: A tip for Move Steering Blocks With Sensors </vt:lpstr>
      <vt:lpstr>CHALLENGE 1</vt:lpstr>
      <vt:lpstr>Challenge 1 Solution</vt:lpstr>
      <vt:lpstr>CHALLENGE 2</vt:lpstr>
      <vt:lpstr>Challenge 2 Solution </vt:lpstr>
      <vt:lpstr>DISCUSSION</vt:lpstr>
      <vt:lpstr>BEGINNER EV3 PROGRAMMING Lesson: Color Sensor</vt:lpstr>
      <vt:lpstr>Lesson Objectives</vt:lpstr>
      <vt:lpstr>What is the color sensor? </vt:lpstr>
      <vt:lpstr>COLOR SENSOR CHALLENGE</vt:lpstr>
      <vt:lpstr>Color Sensor Challenge Solution</vt:lpstr>
      <vt:lpstr>BEGINNER EV3 PROGRAMMING Lesson: Loops</vt:lpstr>
      <vt:lpstr>Lesson Objectives</vt:lpstr>
      <vt:lpstr>Repeating an Action</vt:lpstr>
      <vt:lpstr>Loops</vt:lpstr>
      <vt:lpstr>LOOP CHALLENGE</vt:lpstr>
      <vt:lpstr>Loop CHALLENGE Solution</vt:lpstr>
      <vt:lpstr>BEGINNER EV3 PROGRAMMING Lesson: Switches</vt:lpstr>
      <vt:lpstr>Lesson Objectives</vt:lpstr>
      <vt:lpstr>Switch Blocks</vt:lpstr>
      <vt:lpstr>Switch Block CHALLENGE 1</vt:lpstr>
      <vt:lpstr>Challenge 1 SOLUTION</vt:lpstr>
      <vt:lpstr>Switch Block Challenge 2</vt:lpstr>
      <vt:lpstr>Challenge 2 solution</vt:lpstr>
      <vt:lpstr>BEGINNER EV3 PROGRAMMING Lesson: Ultrasonic Sensor</vt:lpstr>
      <vt:lpstr>LESSON OBJECTIVES</vt:lpstr>
      <vt:lpstr>ULTRASONIC</vt:lpstr>
      <vt:lpstr>Ultrasonic Challenge 1</vt:lpstr>
      <vt:lpstr>Challenge 1 solution</vt:lpstr>
      <vt:lpstr>Challenge 2: Dog Follower</vt:lpstr>
      <vt:lpstr>Challenge 2 Solution</vt:lpstr>
      <vt:lpstr>BEGINNER PROGRAMMING Lesson: Basic Line Follower</vt:lpstr>
      <vt:lpstr>LESSON OBJECTIVES</vt:lpstr>
      <vt:lpstr>Instructor Notes</vt:lpstr>
      <vt:lpstr>FOLLOW THE MIDDLE?</vt:lpstr>
      <vt:lpstr>PowerPoint Presentation</vt:lpstr>
      <vt:lpstr>PowerPoint Presentation</vt:lpstr>
      <vt:lpstr>Line Following: ROBOT STYLE</vt:lpstr>
      <vt:lpstr>ROBOT LINE FOLLOWING Happens on the edges</vt:lpstr>
      <vt:lpstr>Starting the robot on the correct side</vt:lpstr>
      <vt:lpstr>Line Follower challenge 1</vt:lpstr>
      <vt:lpstr>Line Following challenge Solution</vt:lpstr>
      <vt:lpstr>CHALLENGE 1 SOLUTION</vt:lpstr>
      <vt:lpstr>Line follower challenge 2</vt:lpstr>
      <vt:lpstr>Challenge 2 SOLUTION: Sensor</vt:lpstr>
      <vt:lpstr>Challenge 2 Solution: Particular distance</vt:lpstr>
      <vt:lpstr>DISCUSSION GUIDE</vt:lpstr>
      <vt:lpstr>Final Challenge</vt:lpstr>
      <vt:lpstr>Using EV3Lessons Training Mats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Microsoft Office User</cp:lastModifiedBy>
  <cp:revision>184</cp:revision>
  <dcterms:created xsi:type="dcterms:W3CDTF">2014-08-07T02:19:13Z</dcterms:created>
  <dcterms:modified xsi:type="dcterms:W3CDTF">2016-07-20T03:27:50Z</dcterms:modified>
</cp:coreProperties>
</file>