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864" r:id="rId1"/>
  </p:sldMasterIdLst>
  <p:notesMasterIdLst>
    <p:notesMasterId r:id="rId9"/>
  </p:notesMasterIdLst>
  <p:sldIdLst>
    <p:sldId id="259" r:id="rId2"/>
    <p:sldId id="273" r:id="rId3"/>
    <p:sldId id="260" r:id="rId4"/>
    <p:sldId id="261" r:id="rId5"/>
    <p:sldId id="277" r:id="rId6"/>
    <p:sldId id="278" r:id="rId7"/>
    <p:sldId id="269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537" autoAdjust="0"/>
    <p:restoredTop sz="91638" autoAdjust="0"/>
  </p:normalViewPr>
  <p:slideViewPr>
    <p:cSldViewPr snapToGrid="0" snapToObjects="1">
      <p:cViewPr>
        <p:scale>
          <a:sx n="66" d="100"/>
          <a:sy n="66" d="100"/>
        </p:scale>
        <p:origin x="821" y="2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56219CF-C82C-D140-AFDA-2B230CE4D65C}" type="datetimeFigureOut">
              <a:rPr lang="en-US" smtClean="0"/>
              <a:t>2/6/2016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0EC0FFA-9DAC-5346-9A3A-A5D0C7D2D7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59703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EC0FFA-9DAC-5346-9A3A-A5D0C7D2D71C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57388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tif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64644" y="6453386"/>
            <a:ext cx="1205958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D404C3E0-8910-4031-B615-4FE8B6C8CD85}" type="datetime1">
              <a:rPr lang="en-US" smtClean="0"/>
              <a:t>2/6/2016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38041" y="6453386"/>
            <a:ext cx="5267533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© EV3Lessons 2016 (Last Update: 2/6/2016)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373012" y="6453386"/>
            <a:ext cx="1197219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399566" y="457285"/>
            <a:ext cx="4318946" cy="1468442"/>
          </a:xfrm>
          <a:prstGeom prst="rect">
            <a:avLst/>
          </a:prstGeom>
        </p:spPr>
      </p:pic>
      <p:sp>
        <p:nvSpPr>
          <p:cNvPr id="20" name="TextBox 19"/>
          <p:cNvSpPr txBox="1"/>
          <p:nvPr userDrawn="1"/>
        </p:nvSpPr>
        <p:spPr>
          <a:xfrm>
            <a:off x="420130" y="468518"/>
            <a:ext cx="397943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/>
              <a:t>Bonus </a:t>
            </a:r>
          </a:p>
          <a:p>
            <a:pPr algn="ctr"/>
            <a:r>
              <a:rPr lang="en-US" sz="3200" dirty="0" smtClean="0"/>
              <a:t>EV3</a:t>
            </a:r>
            <a:r>
              <a:rPr lang="en-US" sz="3200" baseline="0" dirty="0" smtClean="0"/>
              <a:t> Programming Lessons</a:t>
            </a:r>
            <a:endParaRPr lang="en-US" sz="3200" dirty="0"/>
          </a:p>
        </p:txBody>
      </p: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1167623" y="2685828"/>
            <a:ext cx="7200900" cy="1485900"/>
          </a:xfrm>
        </p:spPr>
        <p:txBody>
          <a:bodyPr>
            <a:normAutofit/>
          </a:bodyPr>
          <a:lstStyle>
            <a:lvl1pPr algn="ctr">
              <a:defRPr sz="40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24" name="L-Shape 23"/>
          <p:cNvSpPr/>
          <p:nvPr userDrawn="1"/>
        </p:nvSpPr>
        <p:spPr>
          <a:xfrm rot="5400000">
            <a:off x="402" y="0"/>
            <a:ext cx="1937639" cy="1938528"/>
          </a:xfrm>
          <a:prstGeom prst="corner">
            <a:avLst>
              <a:gd name="adj1" fmla="val 6607"/>
              <a:gd name="adj2" fmla="val 4829"/>
            </a:avLst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L-Shape 24"/>
          <p:cNvSpPr/>
          <p:nvPr userDrawn="1"/>
        </p:nvSpPr>
        <p:spPr>
          <a:xfrm rot="16200000">
            <a:off x="7205917" y="4919916"/>
            <a:ext cx="1937639" cy="1938528"/>
          </a:xfrm>
          <a:prstGeom prst="corner">
            <a:avLst>
              <a:gd name="adj1" fmla="val 6607"/>
              <a:gd name="adj2" fmla="val 4829"/>
            </a:avLst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L-Shape 25"/>
          <p:cNvSpPr/>
          <p:nvPr userDrawn="1"/>
        </p:nvSpPr>
        <p:spPr>
          <a:xfrm rot="10800000">
            <a:off x="7205472" y="-444"/>
            <a:ext cx="1937639" cy="1938528"/>
          </a:xfrm>
          <a:prstGeom prst="corner">
            <a:avLst>
              <a:gd name="adj1" fmla="val 6607"/>
              <a:gd name="adj2" fmla="val 4829"/>
            </a:avLst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L-Shape 26"/>
          <p:cNvSpPr/>
          <p:nvPr userDrawn="1"/>
        </p:nvSpPr>
        <p:spPr>
          <a:xfrm>
            <a:off x="-43" y="4920360"/>
            <a:ext cx="1937639" cy="1938528"/>
          </a:xfrm>
          <a:prstGeom prst="corner">
            <a:avLst>
              <a:gd name="adj1" fmla="val 6607"/>
              <a:gd name="adj2" fmla="val 4829"/>
            </a:avLst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4" descr="https://scontent-ord1-1.xx.fbcdn.net/hphotos-xpt1/v/t1.0-9/12651076_941338815954145_5409348962164193173_n.png?oh=030f8d39265122be5526bc60cc54dd44&amp;oe=576EA3EE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3326" y="4522936"/>
            <a:ext cx="2021890" cy="20218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858875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8700" y="2295526"/>
            <a:ext cx="7200900" cy="35718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684B38-6EB4-40F7-AE48-F2122068A333}" type="datetime1">
              <a:rPr lang="en-US" smtClean="0"/>
              <a:t>2/6/2016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EV3Lessons 2016 (Last Update: 2/6/2016)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43778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80797" y="624156"/>
            <a:ext cx="1490950" cy="52432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8700" y="624156"/>
            <a:ext cx="5724525" cy="52432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74E61-077F-40F5-AF5B-F8B88C9E9981}" type="datetime1">
              <a:rPr lang="en-US" smtClean="0"/>
              <a:t>2/6/2016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EV3Lessons 2016 (Last Update: 2/6/2016)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62903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3632" y="290384"/>
            <a:ext cx="8452022" cy="834081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3632" y="1359243"/>
            <a:ext cx="8452022" cy="488091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604C8-0BE1-4A5C-B1A1-43204740A5D9}" type="datetime1">
              <a:rPr lang="en-US" smtClean="0"/>
              <a:t>2/6/2016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EV3Lessons 2016 (Last Update: 2/6/2016)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25790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3769" y="1301361"/>
            <a:ext cx="7209728" cy="2852737"/>
          </a:xfrm>
        </p:spPr>
        <p:txBody>
          <a:bodyPr anchor="b">
            <a:normAutofit/>
          </a:bodyPr>
          <a:lstStyle>
            <a:lvl1pPr algn="r">
              <a:defRPr sz="6000" cap="all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3769" y="4216328"/>
            <a:ext cx="7209728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chemeClr val="tx2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54181" y="6453386"/>
            <a:ext cx="1216807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1698B51E-DD59-45E4-BD73-C9DF6667AAAE}" type="datetime1">
              <a:rPr lang="en-US" smtClean="0"/>
              <a:t>2/6/2016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38234" y="6453386"/>
            <a:ext cx="5267533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© EV3Lessons 2016 (Last Update: 2/6/2016)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373012" y="6453386"/>
            <a:ext cx="119721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6113972" y="1685652"/>
            <a:ext cx="2456260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8" name="Freeform 7" title="Crop Mark"/>
          <p:cNvSpPr/>
          <p:nvPr/>
        </p:nvSpPr>
        <p:spPr bwMode="auto">
          <a:xfrm>
            <a:off x="6113972" y="1685652"/>
            <a:ext cx="2456260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11673131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8700" y="2286000"/>
            <a:ext cx="3335840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94052" y="2286000"/>
            <a:ext cx="3335840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44A3F8-904F-42D5-9348-3A0BF6F1D612}" type="datetime1">
              <a:rPr lang="en-US" smtClean="0"/>
              <a:t>2/6/2016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EV3Lessons 2016 (Last Update: 2/6/2016)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92488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8700" y="685800"/>
            <a:ext cx="72009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8700" y="2340230"/>
            <a:ext cx="3335840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2400" b="0" baseline="0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8700" y="3305208"/>
            <a:ext cx="3335839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93760" y="2349754"/>
            <a:ext cx="3335840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2400" b="0" baseline="0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93760" y="3305208"/>
            <a:ext cx="3335840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84E101-7639-47DD-BFF9-F96C94B85C6E}" type="datetime1">
              <a:rPr lang="en-US" smtClean="0"/>
              <a:t>2/6/2016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EV3Lessons 2016 (Last Update: 2/6/2016)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61733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99BE10-7AFC-4E55-8F49-3EA8934CB518}" type="datetime1">
              <a:rPr lang="en-US" smtClean="0"/>
              <a:t>2/6/2016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EV3Lessons 2016 (Last Update: 2/6/2016)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6491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F07F9B-1A8E-4CD2-B553-0E90C3FB52F0}" type="datetime1">
              <a:rPr lang="en-US" smtClean="0"/>
              <a:t>2/6/2016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EV3Lessons 2016 (Last Update: 2/6/2016)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6325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397764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2925" y="685800"/>
            <a:ext cx="289179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400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92015" y="685801"/>
            <a:ext cx="3909060" cy="5175250"/>
          </a:xfrm>
        </p:spPr>
        <p:txBody>
          <a:bodyPr/>
          <a:lstStyle>
            <a:lvl1pPr>
              <a:defRPr sz="1500"/>
            </a:lvl1pPr>
            <a:lvl2pPr>
              <a:defRPr sz="1500"/>
            </a:lvl2pPr>
            <a:lvl3pPr>
              <a:defRPr sz="1350"/>
            </a:lvl3pPr>
            <a:lvl4pPr>
              <a:defRPr sz="135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2925" y="2856344"/>
            <a:ext cx="2891790" cy="3011056"/>
          </a:xfrm>
        </p:spPr>
        <p:txBody>
          <a:bodyPr>
            <a:normAutofit/>
          </a:bodyPr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42925" y="6453386"/>
            <a:ext cx="90342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E9BD66D-29F6-421E-904D-322C69C022C2}" type="datetime1">
              <a:rPr lang="en-US" smtClean="0"/>
              <a:t>2/6/2016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654459" y="6453386"/>
            <a:ext cx="1780256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© EV3Lessons 2016 (Last Update: 2/6/2016)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412355" y="6453386"/>
            <a:ext cx="119721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3977640" y="376"/>
            <a:ext cx="17145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 title="Divider Bar"/>
          <p:cNvSpPr/>
          <p:nvPr/>
        </p:nvSpPr>
        <p:spPr>
          <a:xfrm>
            <a:off x="3977640" y="376"/>
            <a:ext cx="17145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403155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397764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2925" y="685800"/>
            <a:ext cx="289179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4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149090" y="1"/>
            <a:ext cx="4994910" cy="6857999"/>
          </a:xfrm>
        </p:spPr>
        <p:txBody>
          <a:bodyPr anchor="t">
            <a:normAutofit/>
          </a:bodyPr>
          <a:lstStyle>
            <a:lvl1pPr marL="0" indent="0">
              <a:buNone/>
              <a:defRPr sz="1500"/>
            </a:lvl1pPr>
            <a:lvl2pPr marL="342900" indent="0">
              <a:buNone/>
              <a:defRPr sz="1500"/>
            </a:lvl2pPr>
            <a:lvl3pPr marL="685800" indent="0">
              <a:buNone/>
              <a:defRPr sz="15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2925" y="2855968"/>
            <a:ext cx="2891790" cy="3011432"/>
          </a:xfrm>
        </p:spPr>
        <p:txBody>
          <a:bodyPr>
            <a:normAutofit/>
          </a:bodyPr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42925" y="6453386"/>
            <a:ext cx="90342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D5B5C23-8CE6-496E-B74E-068BAD27165F}" type="datetime1">
              <a:rPr lang="en-US" smtClean="0"/>
              <a:t>2/6/2016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654459" y="6453386"/>
            <a:ext cx="1780256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© EV3Lessons 2016 (Last Update: 2/6/2016)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412355" y="6453386"/>
            <a:ext cx="119721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3977640" y="376"/>
            <a:ext cx="17145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 title="Divider Bar"/>
          <p:cNvSpPr/>
          <p:nvPr/>
        </p:nvSpPr>
        <p:spPr>
          <a:xfrm>
            <a:off x="3977640" y="376"/>
            <a:ext cx="17145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7146967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8700" y="685800"/>
            <a:ext cx="72009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8700" y="2286000"/>
            <a:ext cx="72009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42987" y="6453386"/>
            <a:ext cx="903429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aseline="0">
                <a:solidFill>
                  <a:schemeClr val="tx2"/>
                </a:solidFill>
              </a:defRPr>
            </a:lvl1pPr>
          </a:lstStyle>
          <a:p>
            <a:fld id="{359F6105-024C-43CF-9FBC-DF2301C9D90B}" type="datetime1">
              <a:rPr lang="en-US" smtClean="0"/>
              <a:t>2/6/2016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170173" y="6453386"/>
            <a:ext cx="4710623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© EV3Lessons 2016 (Last Update: 2/6/2016)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104552" y="6453386"/>
            <a:ext cx="1197219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aseline="0"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L-Shape 9"/>
          <p:cNvSpPr/>
          <p:nvPr userDrawn="1"/>
        </p:nvSpPr>
        <p:spPr>
          <a:xfrm rot="5400000">
            <a:off x="402" y="0"/>
            <a:ext cx="1937639" cy="1938528"/>
          </a:xfrm>
          <a:prstGeom prst="corner">
            <a:avLst>
              <a:gd name="adj1" fmla="val 6607"/>
              <a:gd name="adj2" fmla="val 4829"/>
            </a:avLst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L-Shape 13"/>
          <p:cNvSpPr/>
          <p:nvPr userDrawn="1"/>
        </p:nvSpPr>
        <p:spPr>
          <a:xfrm rot="16200000">
            <a:off x="7205917" y="4919916"/>
            <a:ext cx="1937639" cy="1938528"/>
          </a:xfrm>
          <a:prstGeom prst="corner">
            <a:avLst>
              <a:gd name="adj1" fmla="val 6607"/>
              <a:gd name="adj2" fmla="val 4829"/>
            </a:avLst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L-Shape 14"/>
          <p:cNvSpPr/>
          <p:nvPr userDrawn="1"/>
        </p:nvSpPr>
        <p:spPr>
          <a:xfrm rot="10800000">
            <a:off x="7205472" y="-444"/>
            <a:ext cx="1937639" cy="1938528"/>
          </a:xfrm>
          <a:prstGeom prst="corner">
            <a:avLst>
              <a:gd name="adj1" fmla="val 6607"/>
              <a:gd name="adj2" fmla="val 4829"/>
            </a:avLst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L-Shape 15"/>
          <p:cNvSpPr/>
          <p:nvPr userDrawn="1"/>
        </p:nvSpPr>
        <p:spPr>
          <a:xfrm>
            <a:off x="-43" y="4920360"/>
            <a:ext cx="1937639" cy="1938528"/>
          </a:xfrm>
          <a:prstGeom prst="corner">
            <a:avLst>
              <a:gd name="adj1" fmla="val 6607"/>
              <a:gd name="adj2" fmla="val 4829"/>
            </a:avLst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37528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65" r:id="rId1"/>
    <p:sldLayoutId id="2147483866" r:id="rId2"/>
    <p:sldLayoutId id="2147483867" r:id="rId3"/>
    <p:sldLayoutId id="2147483868" r:id="rId4"/>
    <p:sldLayoutId id="2147483869" r:id="rId5"/>
    <p:sldLayoutId id="2147483870" r:id="rId6"/>
    <p:sldLayoutId id="2147483871" r:id="rId7"/>
    <p:sldLayoutId id="2147483872" r:id="rId8"/>
    <p:sldLayoutId id="2147483873" r:id="rId9"/>
    <p:sldLayoutId id="2147483874" r:id="rId10"/>
    <p:sldLayoutId id="2147483875" r:id="rId11"/>
  </p:sldLayoutIdLst>
  <p:hf sldNum="0" hdr="0" dt="0"/>
  <p:txStyles>
    <p:titleStyle>
      <a:lvl1pPr algn="l" defTabSz="6858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6858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384048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384048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384048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384048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384048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84048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84048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4048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6912">
          <p15:clr>
            <a:srgbClr val="F26B43"/>
          </p15:clr>
        </p15:guide>
        <p15:guide id="2" pos="936">
          <p15:clr>
            <a:srgbClr val="F26B43"/>
          </p15:clr>
        </p15:guide>
        <p15:guide id="3" pos="864">
          <p15:clr>
            <a:srgbClr val="F26B43"/>
          </p15:clr>
        </p15:guide>
        <p15:guide id="0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5" orient="horz" pos="3696">
          <p15:clr>
            <a:srgbClr val="F26B43"/>
          </p15:clr>
        </p15:guide>
        <p15:guide id="6" orient="horz" pos="432">
          <p15:clr>
            <a:srgbClr val="F26B43"/>
          </p15:clr>
        </p15:guide>
        <p15:guide id="7" orient="horz" pos="1512">
          <p15:clr>
            <a:srgbClr val="F26B43"/>
          </p15:clr>
        </p15:guide>
        <p15:guide id="8" pos="5184">
          <p15:clr>
            <a:srgbClr val="F26B43"/>
          </p15:clr>
        </p15:guide>
        <p15:guide id="9" pos="702">
          <p15:clr>
            <a:srgbClr val="F26B43"/>
          </p15:clr>
        </p15:guide>
        <p15:guide id="10" pos="648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creativecommons.org/licenses/by-nc-sa/4.0/" TargetMode="External"/><Relationship Id="rId2" Type="http://schemas.openxmlformats.org/officeDocument/2006/relationships/hyperlink" Target="mailto:team@droidsrobotics.org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LEGO MINDSTORMS EV3Dev </a:t>
            </a:r>
            <a:br>
              <a:rPr lang="en-US" sz="3600" dirty="0" smtClean="0"/>
            </a:br>
            <a:r>
              <a:rPr lang="en-US" sz="3600" dirty="0" smtClean="0"/>
              <a:t>and Raspberry Pi</a:t>
            </a:r>
            <a:r>
              <a:rPr lang="en-US" dirty="0"/>
              <a:t> </a:t>
            </a:r>
            <a:r>
              <a:rPr lang="en-US" dirty="0" smtClean="0"/>
              <a:t>Communicator</a:t>
            </a:r>
            <a:endParaRPr lang="en-US" dirty="0"/>
          </a:p>
        </p:txBody>
      </p:sp>
      <p:pic>
        <p:nvPicPr>
          <p:cNvPr id="3" name="Picture 2" descr="https://avatars0.githubusercontent.com/u/6878323?v=3&amp;s=40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5628" y="4760843"/>
            <a:ext cx="1669772" cy="16697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954175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Objectives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Learn how to </a:t>
            </a:r>
            <a:r>
              <a:rPr lang="en-US" dirty="0" smtClean="0"/>
              <a:t>make </a:t>
            </a:r>
            <a:r>
              <a:rPr lang="en-US" dirty="0" smtClean="0"/>
              <a:t>send commands from an EV3 to</a:t>
            </a:r>
            <a:r>
              <a:rPr lang="en-US" dirty="0" smtClean="0"/>
              <a:t> a Raspberry Pi using ev3dev</a:t>
            </a:r>
          </a:p>
          <a:p>
            <a:pPr marL="0" indent="0">
              <a:buNone/>
            </a:pPr>
            <a:endParaRPr lang="en-US" dirty="0" smtClean="0"/>
          </a:p>
          <a:p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  <a:p>
            <a:r>
              <a:rPr lang="en-US" b="1" dirty="0"/>
              <a:t>Prerequisites: </a:t>
            </a:r>
            <a:endParaRPr lang="en-US" b="1" dirty="0" smtClean="0"/>
          </a:p>
          <a:p>
            <a:pPr lvl="1"/>
            <a:r>
              <a:rPr lang="en-US" dirty="0" smtClean="0"/>
              <a:t>Must be comfortable using </a:t>
            </a:r>
            <a:r>
              <a:rPr lang="en-US" dirty="0"/>
              <a:t>a Raspberry Pi (Unix/Linux </a:t>
            </a:r>
            <a:r>
              <a:rPr lang="en-US" dirty="0" smtClean="0"/>
              <a:t>commands</a:t>
            </a:r>
            <a:r>
              <a:rPr lang="en-US" dirty="0" smtClean="0"/>
              <a:t>) and some basic Python</a:t>
            </a:r>
            <a:endParaRPr lang="en-US" dirty="0" smtClean="0"/>
          </a:p>
          <a:p>
            <a:pPr lvl="1"/>
            <a:r>
              <a:rPr lang="en-US" dirty="0" smtClean="0"/>
              <a:t>Must be familiar with ev3dev</a:t>
            </a:r>
          </a:p>
          <a:p>
            <a:pPr lvl="1"/>
            <a:r>
              <a:rPr lang="en-US" dirty="0" smtClean="0"/>
              <a:t>Complete the EV3Lessons Introduction of ev3dev Lesson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EV3Lessons 2016 (Last Update: 2/6/2016)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11222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Materials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3632" y="1359243"/>
            <a:ext cx="5292727" cy="4880919"/>
          </a:xfrm>
        </p:spPr>
        <p:txBody>
          <a:bodyPr>
            <a:normAutofit/>
          </a:bodyPr>
          <a:lstStyle/>
          <a:p>
            <a:r>
              <a:rPr lang="en-US" dirty="0" smtClean="0"/>
              <a:t>Raspberry Pi (Tested on Model B Edition 1 using </a:t>
            </a:r>
            <a:r>
              <a:rPr lang="en-US" dirty="0" err="1" smtClean="0"/>
              <a:t>Raspbian</a:t>
            </a:r>
            <a:r>
              <a:rPr lang="en-US" dirty="0" smtClean="0"/>
              <a:t>)</a:t>
            </a:r>
          </a:p>
          <a:p>
            <a:r>
              <a:rPr lang="en-US" dirty="0" smtClean="0"/>
              <a:t>EV3 brick</a:t>
            </a:r>
          </a:p>
          <a:p>
            <a:r>
              <a:rPr lang="en-US" dirty="0" smtClean="0"/>
              <a:t>USB WIFI for EV3 (or another way of connecting to the internet)</a:t>
            </a:r>
          </a:p>
          <a:p>
            <a:r>
              <a:rPr lang="en-US" dirty="0" smtClean="0"/>
              <a:t>Ethernet/WIFI for Raspberry Pi</a:t>
            </a:r>
          </a:p>
          <a:p>
            <a:r>
              <a:rPr lang="en-US" dirty="0" smtClean="0"/>
              <a:t>Micro SD card with ev3dev on it (Insert into EV3’s microSD slot)</a:t>
            </a:r>
            <a:endParaRPr lang="en-US" dirty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EV3Lessons 2016 (Last Update: 2/6/2016)</a:t>
            </a:r>
            <a:endParaRPr lang="en-US" dirty="0"/>
          </a:p>
        </p:txBody>
      </p:sp>
      <p:pic>
        <p:nvPicPr>
          <p:cNvPr id="5122" name="Picture 2" descr="https://www.adafruit.com/images/1200x900/998-00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503423" y="2487141"/>
            <a:ext cx="2081084" cy="15608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ttp://cache.lego.com/e/dynamic/is/image/LEGO/45500?$main$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95526" y="4261178"/>
            <a:ext cx="2625193" cy="19688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423598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Step 1: Setup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3632" y="1359243"/>
            <a:ext cx="8452022" cy="5094143"/>
          </a:xfrm>
        </p:spPr>
        <p:txBody>
          <a:bodyPr>
            <a:normAutofit/>
          </a:bodyPr>
          <a:lstStyle/>
          <a:p>
            <a:r>
              <a:rPr lang="en-US" dirty="0" smtClean="0"/>
              <a:t>You will need to be a root/admin user on both devices</a:t>
            </a:r>
          </a:p>
          <a:p>
            <a:r>
              <a:rPr lang="en-US" dirty="0" smtClean="0"/>
              <a:t>Install software on the Raspberry Pi</a:t>
            </a:r>
          </a:p>
          <a:p>
            <a:pPr lvl="1"/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s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udo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raspi-config</a:t>
            </a:r>
            <a:endParaRPr lang="en-US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1"/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Enable SSH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  <a:sym typeface="Wingdings" panose="05000000000000000000" pitchFamily="2" charset="2"/>
              </a:rPr>
              <a:t> Yes</a:t>
            </a:r>
          </a:p>
          <a:p>
            <a:r>
              <a:rPr lang="en-US" dirty="0" smtClean="0">
                <a:cs typeface="Courier New" panose="02070309020205020404" pitchFamily="49" charset="0"/>
                <a:sym typeface="Wingdings" panose="05000000000000000000" pitchFamily="2" charset="2"/>
              </a:rPr>
              <a:t>Install software on the EV3 (you will need to </a:t>
            </a:r>
            <a:r>
              <a:rPr lang="en-US" dirty="0" err="1" smtClean="0">
                <a:cs typeface="Courier New" panose="02070309020205020404" pitchFamily="49" charset="0"/>
                <a:sym typeface="Wingdings" panose="05000000000000000000" pitchFamily="2" charset="2"/>
              </a:rPr>
              <a:t>ssh</a:t>
            </a:r>
            <a:r>
              <a:rPr lang="en-US" dirty="0" smtClean="0">
                <a:cs typeface="Courier New" panose="02070309020205020404" pitchFamily="49" charset="0"/>
                <a:sym typeface="Wingdings" panose="05000000000000000000" pitchFamily="2" charset="2"/>
              </a:rPr>
              <a:t> the EV3</a:t>
            </a:r>
            <a:r>
              <a:rPr lang="en-US" dirty="0" smtClean="0">
                <a:cs typeface="Courier New" panose="02070309020205020404" pitchFamily="49" charset="0"/>
                <a:sym typeface="Wingdings" panose="05000000000000000000" pitchFamily="2" charset="2"/>
              </a:rPr>
              <a:t>)</a:t>
            </a:r>
            <a:br>
              <a:rPr lang="en-US" dirty="0" smtClean="0">
                <a:cs typeface="Courier New" panose="02070309020205020404" pitchFamily="49" charset="0"/>
                <a:sym typeface="Wingdings" panose="05000000000000000000" pitchFamily="2" charset="2"/>
              </a:rPr>
            </a:br>
            <a:r>
              <a:rPr lang="en-US" dirty="0" smtClean="0">
                <a:cs typeface="Courier New" panose="02070309020205020404" pitchFamily="49" charset="0"/>
                <a:sym typeface="Wingdings" panose="05000000000000000000" pitchFamily="2" charset="2"/>
              </a:rPr>
              <a:t>The </a:t>
            </a:r>
            <a:r>
              <a:rPr lang="en-US" dirty="0" err="1" smtClean="0">
                <a:cs typeface="Courier New" panose="02070309020205020404" pitchFamily="49" charset="0"/>
                <a:sym typeface="Wingdings" panose="05000000000000000000" pitchFamily="2" charset="2"/>
              </a:rPr>
              <a:t>paramiko</a:t>
            </a:r>
            <a:r>
              <a:rPr lang="en-US" dirty="0" smtClean="0">
                <a:cs typeface="Courier New" panose="02070309020205020404" pitchFamily="49" charset="0"/>
                <a:sym typeface="Wingdings" panose="05000000000000000000" pitchFamily="2" charset="2"/>
              </a:rPr>
              <a:t> software will allow you to use </a:t>
            </a:r>
            <a:r>
              <a:rPr lang="en-US" dirty="0" err="1" smtClean="0">
                <a:cs typeface="Courier New" panose="02070309020205020404" pitchFamily="49" charset="0"/>
                <a:sym typeface="Wingdings" panose="05000000000000000000" pitchFamily="2" charset="2"/>
              </a:rPr>
              <a:t>ssh</a:t>
            </a:r>
            <a:r>
              <a:rPr lang="en-US" dirty="0" smtClean="0">
                <a:cs typeface="Courier New" panose="02070309020205020404" pitchFamily="49" charset="0"/>
                <a:sym typeface="Wingdings" panose="05000000000000000000" pitchFamily="2" charset="2"/>
              </a:rPr>
              <a:t> from inside python on the EV3.</a:t>
            </a:r>
            <a:endParaRPr lang="en-US" dirty="0" smtClean="0">
              <a:cs typeface="Courier New" panose="02070309020205020404" pitchFamily="49" charset="0"/>
              <a:sym typeface="Wingdings" panose="05000000000000000000" pitchFamily="2" charset="2"/>
            </a:endParaRPr>
          </a:p>
          <a:p>
            <a:pPr lvl="1"/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  <a:sym typeface="Wingdings" panose="05000000000000000000" pitchFamily="2" charset="2"/>
              </a:rPr>
              <a:t>sudo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  <a:sym typeface="Wingdings" panose="05000000000000000000" pitchFamily="2" charset="2"/>
              </a:rPr>
              <a:t> apt-get install python-pip</a:t>
            </a:r>
          </a:p>
          <a:p>
            <a:pPr lvl="1"/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  <a:sym typeface="Wingdings" panose="05000000000000000000" pitchFamily="2" charset="2"/>
              </a:rPr>
              <a:t>s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  <a:sym typeface="Wingdings" panose="05000000000000000000" pitchFamily="2" charset="2"/>
              </a:rPr>
              <a:t>udo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  <a:sym typeface="Wingdings" panose="05000000000000000000" pitchFamily="2" charset="2"/>
              </a:rPr>
              <a:t> </a:t>
            </a:r>
            <a:r>
              <a:rPr lang="en-US" altLang="en-US" dirty="0">
                <a:solidFill>
                  <a:srgbClr val="3E4349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pip install </a:t>
            </a:r>
            <a:r>
              <a:rPr lang="en-US" altLang="en-US" dirty="0" err="1">
                <a:solidFill>
                  <a:srgbClr val="3E4349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paramiko</a:t>
            </a:r>
            <a:r>
              <a:rPr lang="en-US" altLang="en-US" sz="1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endParaRPr lang="en-US" altLang="en-US" sz="800" dirty="0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1"/>
            <a:endParaRPr lang="en-US" dirty="0" smtClean="0">
              <a:latin typeface="Courier New" panose="02070309020205020404" pitchFamily="49" charset="0"/>
              <a:cs typeface="Courier New" panose="02070309020205020404" pitchFamily="49" charset="0"/>
              <a:sym typeface="Wingdings" panose="05000000000000000000" pitchFamily="2" charset="2"/>
            </a:endParaRPr>
          </a:p>
          <a:p>
            <a:pPr lvl="1"/>
            <a:endParaRPr lang="en-US" dirty="0">
              <a:cs typeface="Courier New" panose="02070309020205020404" pitchFamily="49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EV3Lessons 2016 (Last Update: 2/6/2016)</a:t>
            </a:r>
            <a:endParaRPr lang="en-US" dirty="0"/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0" y="-6049"/>
            <a:ext cx="65" cy="469299"/>
          </a:xfrm>
          <a:prstGeom prst="rect">
            <a:avLst/>
          </a:prstGeom>
          <a:solidFill>
            <a:srgbClr val="EEEEEE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95220" rIns="0" bIns="952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102820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Step </a:t>
            </a:r>
            <a:r>
              <a:rPr lang="en-US" dirty="0"/>
              <a:t>3</a:t>
            </a:r>
            <a:r>
              <a:rPr lang="en-US" dirty="0" smtClean="0"/>
              <a:t>: Base Code 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EV3Lessons 2016 (Last Update: 2/6/2016)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333632" y="1359244"/>
            <a:ext cx="8452022" cy="5094142"/>
          </a:xfrm>
        </p:spPr>
        <p:txBody>
          <a:bodyPr>
            <a:normAutofit/>
          </a:bodyPr>
          <a:lstStyle/>
          <a:p>
            <a:r>
              <a:rPr lang="en-US" dirty="0" smtClean="0"/>
              <a:t>The code below is </a:t>
            </a:r>
            <a:r>
              <a:rPr lang="en-US" dirty="0" smtClean="0"/>
              <a:t>run </a:t>
            </a:r>
            <a:r>
              <a:rPr lang="en-US" dirty="0" smtClean="0"/>
              <a:t>on the EV3</a:t>
            </a:r>
          </a:p>
          <a:p>
            <a:pPr lvl="1"/>
            <a:r>
              <a:rPr lang="en-US" dirty="0" smtClean="0"/>
              <a:t>This will send a command to the Raspberry Pi</a:t>
            </a:r>
          </a:p>
          <a:p>
            <a:pPr lvl="1"/>
            <a:r>
              <a:rPr lang="en-US" dirty="0" smtClean="0"/>
              <a:t>This assumes that you </a:t>
            </a:r>
            <a:r>
              <a:rPr lang="en-US" dirty="0" smtClean="0"/>
              <a:t>Pi’s full hostname </a:t>
            </a:r>
            <a:r>
              <a:rPr lang="en-US" dirty="0" smtClean="0"/>
              <a:t>is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raspberrypi.home</a:t>
            </a:r>
            <a:endParaRPr lang="en-US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1"/>
            <a:r>
              <a:rPr lang="en-US" dirty="0" smtClean="0"/>
              <a:t>This assumes that your username is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pi</a:t>
            </a:r>
            <a:r>
              <a:rPr lang="en-US" dirty="0" smtClean="0"/>
              <a:t> and password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raspberry</a:t>
            </a:r>
          </a:p>
          <a:p>
            <a:r>
              <a:rPr lang="en-US" dirty="0" smtClean="0">
                <a:cs typeface="Courier New" panose="02070309020205020404" pitchFamily="49" charset="0"/>
              </a:rPr>
              <a:t>Replace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COMMAND_HERE </a:t>
            </a:r>
            <a:r>
              <a:rPr lang="en-US" dirty="0" smtClean="0">
                <a:cs typeface="Courier New" panose="02070309020205020404" pitchFamily="49" charset="0"/>
              </a:rPr>
              <a:t>below w</a:t>
            </a:r>
            <a:r>
              <a:rPr lang="en-US" dirty="0" smtClean="0">
                <a:cs typeface="Courier New" panose="02070309020205020404" pitchFamily="49" charset="0"/>
              </a:rPr>
              <a:t>ith </a:t>
            </a:r>
            <a:r>
              <a:rPr lang="en-US" dirty="0" smtClean="0">
                <a:cs typeface="Courier New" panose="02070309020205020404" pitchFamily="49" charset="0"/>
              </a:rPr>
              <a:t>the</a:t>
            </a:r>
            <a:r>
              <a:rPr lang="en-US" dirty="0" smtClean="0">
                <a:cs typeface="Courier New" panose="02070309020205020404" pitchFamily="49" charset="0"/>
              </a:rPr>
              <a:t> command you want to execute on the Pi</a:t>
            </a:r>
          </a:p>
          <a:p>
            <a:pPr marL="0" indent="0">
              <a:buNone/>
            </a:pPr>
            <a:r>
              <a:rPr lang="en-US" sz="1200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import </a:t>
            </a:r>
            <a:r>
              <a:rPr lang="en-US" sz="1200" dirty="0" err="1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paramiko</a:t>
            </a:r>
            <a:r>
              <a:rPr lang="en-US" sz="1200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#import </a:t>
            </a:r>
            <a:r>
              <a:rPr lang="en-US" sz="1200" dirty="0" smtClean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software</a:t>
            </a:r>
            <a:endParaRPr lang="en-US" sz="1200" dirty="0">
              <a:solidFill>
                <a:prstClr val="black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200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client = </a:t>
            </a:r>
            <a:r>
              <a:rPr lang="en-US" sz="1200" dirty="0" err="1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paramiko.SSHClient</a:t>
            </a:r>
            <a:r>
              <a:rPr lang="en-US" sz="1200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() #start </a:t>
            </a:r>
            <a:r>
              <a:rPr lang="en-US" sz="1200" dirty="0" err="1" smtClean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ssh</a:t>
            </a:r>
            <a:r>
              <a:rPr lang="en-US" sz="1200" dirty="0" smtClean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/>
            </a:r>
            <a:br>
              <a:rPr lang="en-US" sz="1200" dirty="0" smtClean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200" dirty="0" err="1" smtClean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client.set_missing_host_key_policy</a:t>
            </a:r>
            <a:r>
              <a:rPr lang="en-US" sz="1200" dirty="0" smtClean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200" dirty="0" err="1" smtClean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paramiko.AutoAddPolicy</a:t>
            </a:r>
            <a:r>
              <a:rPr lang="en-US" sz="1200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()) #do not give </a:t>
            </a:r>
            <a:r>
              <a:rPr lang="en-US" sz="1200" dirty="0" smtClean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warnings</a:t>
            </a:r>
            <a:br>
              <a:rPr lang="en-US" sz="1200" dirty="0" smtClean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200" dirty="0" err="1" smtClean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client.connect</a:t>
            </a:r>
            <a:r>
              <a:rPr lang="en-US" sz="1200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('</a:t>
            </a:r>
            <a:r>
              <a:rPr lang="en-US" sz="1200" dirty="0" err="1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raspberrypi.home</a:t>
            </a:r>
            <a:r>
              <a:rPr lang="en-US" sz="1200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', username='pi', password='raspberry') #connect to </a:t>
            </a:r>
            <a:r>
              <a:rPr lang="en-US" sz="1200" dirty="0" smtClean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pi</a:t>
            </a:r>
            <a:br>
              <a:rPr lang="en-US" sz="1200" dirty="0" smtClean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200" dirty="0" err="1" smtClean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stdin</a:t>
            </a:r>
            <a:r>
              <a:rPr lang="en-US" sz="1200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200" dirty="0" err="1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stdout</a:t>
            </a:r>
            <a:r>
              <a:rPr lang="en-US" sz="1200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200" dirty="0" err="1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stderr</a:t>
            </a:r>
            <a:r>
              <a:rPr lang="en-US" sz="1200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1200" dirty="0" err="1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client.exec_command</a:t>
            </a:r>
            <a:r>
              <a:rPr lang="en-US" sz="1200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(‘COMMAND_HERE') #send a </a:t>
            </a:r>
            <a:r>
              <a:rPr lang="en-US" sz="1200" dirty="0" smtClean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command</a:t>
            </a:r>
            <a:br>
              <a:rPr lang="en-US" sz="1200" dirty="0" smtClean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200" dirty="0" smtClean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for </a:t>
            </a:r>
            <a:r>
              <a:rPr lang="en-US" sz="1200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line in </a:t>
            </a:r>
            <a:r>
              <a:rPr lang="en-US" sz="1200" dirty="0" err="1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stdout</a:t>
            </a:r>
            <a:r>
              <a:rPr lang="en-US" sz="1200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:          #collect command output </a:t>
            </a:r>
            <a:r>
              <a:rPr lang="en-US" sz="1200" dirty="0" smtClean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lines</a:t>
            </a:r>
            <a:br>
              <a:rPr lang="en-US" sz="1200" dirty="0" smtClean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200" dirty="0" smtClean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200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print </a:t>
            </a:r>
            <a:r>
              <a:rPr lang="en-US" sz="1200" dirty="0" err="1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line.strip</a:t>
            </a:r>
            <a:r>
              <a:rPr lang="en-US" sz="1200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('\n')   #print output </a:t>
            </a:r>
          </a:p>
          <a:p>
            <a:pPr marL="0" indent="0">
              <a:buNone/>
            </a:pPr>
            <a:r>
              <a:rPr lang="en-US" sz="1200" dirty="0" err="1" smtClean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client.close</a:t>
            </a:r>
            <a:r>
              <a:rPr lang="en-US" sz="1200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()   #disconnect from </a:t>
            </a:r>
            <a:r>
              <a:rPr lang="en-US" sz="1200" dirty="0" smtClean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pi</a:t>
            </a:r>
          </a:p>
          <a:p>
            <a:r>
              <a:rPr lang="en-US" dirty="0" smtClean="0">
                <a:cs typeface="Courier New" panose="02070309020205020404" pitchFamily="49" charset="0"/>
              </a:rPr>
              <a:t>CHALLENGE: write a program to list files on the Pi using the EV3</a:t>
            </a:r>
            <a:endParaRPr lang="en-US" dirty="0">
              <a:solidFill>
                <a:prstClr val="black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dirty="0"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58685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Challenge: Solution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EV3Lessons 2016 (Last Update: 2/6/2016)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333632" y="1147127"/>
            <a:ext cx="8671220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500" i="1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import </a:t>
            </a:r>
            <a:r>
              <a:rPr lang="en-US" sz="1500" i="1" dirty="0" err="1" smtClean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paramiko</a:t>
            </a:r>
            <a:r>
              <a:rPr lang="en-US" sz="1500" i="1" dirty="0" smtClean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#import software</a:t>
            </a:r>
            <a:endParaRPr lang="en-US" sz="1500" i="1" dirty="0">
              <a:solidFill>
                <a:prstClr val="black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sz="1500" i="1" dirty="0">
              <a:solidFill>
                <a:prstClr val="black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500" i="1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#start </a:t>
            </a:r>
            <a:r>
              <a:rPr lang="en-US" sz="1500" i="1" dirty="0" err="1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ssh</a:t>
            </a:r>
            <a:endParaRPr lang="en-US" sz="1500" i="1" dirty="0">
              <a:solidFill>
                <a:prstClr val="black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500" i="1" dirty="0" smtClean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client </a:t>
            </a:r>
            <a:r>
              <a:rPr lang="en-US" sz="1500" i="1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 </a:t>
            </a:r>
            <a:r>
              <a:rPr lang="en-US" sz="1500" i="1" dirty="0" err="1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paramiko.SSHClient</a:t>
            </a:r>
            <a:r>
              <a:rPr lang="en-US" sz="1500" i="1" dirty="0" smtClean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  <a:endParaRPr lang="en-US" sz="1500" i="1" dirty="0" smtClean="0">
              <a:solidFill>
                <a:prstClr val="black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sz="1500" i="1" dirty="0" smtClean="0">
              <a:solidFill>
                <a:prstClr val="black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500" i="1" dirty="0" smtClean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</a:t>
            </a:r>
            <a:r>
              <a:rPr lang="en-US" sz="1500" i="1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do not give warnings</a:t>
            </a:r>
          </a:p>
          <a:p>
            <a:r>
              <a:rPr lang="en-US" sz="1500" i="1" dirty="0" err="1" smtClean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client.set_missing_host_key_policy</a:t>
            </a:r>
            <a:r>
              <a:rPr lang="en-US" sz="1500" i="1" dirty="0" smtClean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500" i="1" dirty="0" err="1" smtClean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paramiko.AutoAddPolicy</a:t>
            </a:r>
            <a:r>
              <a:rPr lang="en-US" sz="1500" i="1" dirty="0" smtClean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()) </a:t>
            </a:r>
            <a:endParaRPr lang="en-US" sz="1500" i="1" dirty="0" smtClean="0">
              <a:solidFill>
                <a:prstClr val="black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sz="1500" i="1" dirty="0" smtClean="0">
              <a:solidFill>
                <a:prstClr val="black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500" i="1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#connect to pi</a:t>
            </a:r>
          </a:p>
          <a:p>
            <a:r>
              <a:rPr lang="en-US" sz="1500" i="1" dirty="0" err="1" smtClean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client.connect</a:t>
            </a:r>
            <a:r>
              <a:rPr lang="en-US" sz="1500" i="1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('</a:t>
            </a:r>
            <a:r>
              <a:rPr lang="en-US" sz="1500" i="1" dirty="0" err="1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raspberrypi.home</a:t>
            </a:r>
            <a:r>
              <a:rPr lang="en-US" sz="1500" i="1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', username='pi', password='raspberry</a:t>
            </a:r>
            <a:r>
              <a:rPr lang="en-US" sz="1500" i="1" dirty="0" smtClean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')</a:t>
            </a:r>
            <a:endParaRPr lang="en-US" sz="1500" i="1" dirty="0">
              <a:solidFill>
                <a:prstClr val="black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sz="1500" i="1" dirty="0" smtClean="0">
              <a:solidFill>
                <a:prstClr val="black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500" i="1" dirty="0" smtClean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</a:t>
            </a:r>
            <a:r>
              <a:rPr lang="en-US" sz="1500" i="1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send a </a:t>
            </a:r>
            <a:r>
              <a:rPr lang="en-US" sz="1500" i="1" dirty="0" smtClean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command</a:t>
            </a:r>
            <a:endParaRPr lang="en-US" sz="1500" i="1" dirty="0" smtClean="0">
              <a:solidFill>
                <a:prstClr val="black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500" i="1" dirty="0" err="1" smtClean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stdin</a:t>
            </a:r>
            <a:r>
              <a:rPr lang="en-US" sz="1500" i="1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500" i="1" dirty="0" err="1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stdout</a:t>
            </a:r>
            <a:r>
              <a:rPr lang="en-US" sz="1500" i="1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500" i="1" dirty="0" err="1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stderr</a:t>
            </a:r>
            <a:r>
              <a:rPr lang="en-US" sz="1500" i="1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1500" i="1" dirty="0" err="1" smtClean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client.exec_command</a:t>
            </a:r>
            <a:r>
              <a:rPr lang="en-US" sz="1500" i="1" dirty="0" smtClean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500" dirty="0" smtClean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‘ls</a:t>
            </a:r>
            <a:r>
              <a:rPr lang="en-US" sz="1500" dirty="0" smtClean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’</a:t>
            </a:r>
            <a:r>
              <a:rPr lang="en-US" sz="1500" i="1" dirty="0" smtClean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endParaRPr lang="en-US" sz="1500" i="1" dirty="0">
              <a:solidFill>
                <a:prstClr val="black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sz="1500" i="1" dirty="0" smtClean="0">
              <a:solidFill>
                <a:prstClr val="black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500" i="1" dirty="0" smtClean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for </a:t>
            </a:r>
            <a:r>
              <a:rPr lang="en-US" sz="1500" i="1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line in </a:t>
            </a:r>
            <a:r>
              <a:rPr lang="en-US" sz="1500" i="1" dirty="0" err="1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stdout</a:t>
            </a:r>
            <a:r>
              <a:rPr lang="en-US" sz="1500" i="1" dirty="0" smtClean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:          #collect command output lines</a:t>
            </a:r>
            <a:endParaRPr lang="en-US" sz="1500" i="1" dirty="0">
              <a:solidFill>
                <a:prstClr val="black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500" i="1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print </a:t>
            </a:r>
            <a:r>
              <a:rPr lang="en-US" sz="1500" i="1" dirty="0" err="1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line.strip</a:t>
            </a:r>
            <a:r>
              <a:rPr lang="en-US" sz="1500" i="1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('\n</a:t>
            </a:r>
            <a:r>
              <a:rPr lang="en-US" sz="1500" i="1" dirty="0" smtClean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')   #print output </a:t>
            </a:r>
            <a:endParaRPr lang="en-US" sz="1500" i="1" dirty="0">
              <a:solidFill>
                <a:prstClr val="black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sz="1500" i="1" dirty="0">
              <a:solidFill>
                <a:prstClr val="black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500" i="1" dirty="0" err="1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client.close</a:t>
            </a:r>
            <a:r>
              <a:rPr lang="en-US" sz="1500" i="1" dirty="0" smtClean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()   #disconnect from pi</a:t>
            </a:r>
            <a:endParaRPr lang="en-US" sz="1500" i="1" dirty="0">
              <a:solidFill>
                <a:prstClr val="black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920990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6665" y="439032"/>
            <a:ext cx="8245475" cy="1371600"/>
          </a:xfrm>
        </p:spPr>
        <p:txBody>
          <a:bodyPr/>
          <a:lstStyle/>
          <a:p>
            <a:r>
              <a:rPr lang="en-US" dirty="0" smtClean="0"/>
              <a:t>CREDITS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24832"/>
            <a:ext cx="8245474" cy="4963057"/>
          </a:xfrm>
        </p:spPr>
        <p:txBody>
          <a:bodyPr>
            <a:noAutofit/>
          </a:bodyPr>
          <a:lstStyle/>
          <a:p>
            <a:pPr marL="342900" indent="-342900">
              <a:buFont typeface="Arial"/>
              <a:buChar char="•"/>
            </a:pPr>
            <a:r>
              <a:rPr lang="en-US" sz="1800" dirty="0" smtClean="0"/>
              <a:t>This tutorial was created by Sanjay Seshan and Arvind Seshan from Droids Robotics.</a:t>
            </a:r>
          </a:p>
          <a:p>
            <a:pPr marL="342900" indent="-342900">
              <a:buFont typeface="Arial"/>
              <a:buChar char="•"/>
            </a:pPr>
            <a:r>
              <a:rPr lang="en-US" sz="1800" dirty="0" smtClean="0"/>
              <a:t>More lessons are available at www.ev3lessons.com</a:t>
            </a:r>
          </a:p>
          <a:p>
            <a:pPr marL="342900" indent="-342900">
              <a:buFont typeface="Arial"/>
              <a:buChar char="•"/>
            </a:pPr>
            <a:r>
              <a:rPr lang="en-US" sz="1800" dirty="0" smtClean="0"/>
              <a:t>Author’s Email: </a:t>
            </a:r>
            <a:r>
              <a:rPr lang="en-US" sz="1800" dirty="0" smtClean="0">
                <a:hlinkClick r:id="rId2"/>
              </a:rPr>
              <a:t>team@droidsrobotics.org</a:t>
            </a:r>
            <a:endParaRPr lang="en-US" sz="1800" dirty="0" smtClean="0"/>
          </a:p>
          <a:p>
            <a:pPr marL="342900" indent="-342900">
              <a:buFont typeface="Arial"/>
              <a:buChar char="•"/>
            </a:pPr>
            <a:r>
              <a:rPr lang="en-US" sz="1800" dirty="0" smtClean="0"/>
              <a:t>Credits: ev3dev.org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EV3Lessons 2016 (Last Update: 2/6/2016)</a:t>
            </a:r>
            <a:endParaRPr lang="en-US" dirty="0"/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457199" y="4630535"/>
            <a:ext cx="7913347" cy="923330"/>
          </a:xfrm>
          <a:prstGeom prst="rect">
            <a:avLst/>
          </a:prstGeom>
          <a:solidFill>
            <a:srgbClr val="F5F5F5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</a:rPr>
              <a:t>                         </a:t>
            </a:r>
            <a:r>
              <a:rPr kumimoji="0" lang="en-US" alt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/>
            </a:r>
            <a:br>
              <a:rPr kumimoji="0" lang="en-US" alt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</a:b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This work is licensed under a 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3"/>
              </a:rPr>
              <a:t>Creative Commons Attribution-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3"/>
              </a:rPr>
              <a:t>NonCommercial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3"/>
              </a:rPr>
              <a:t>-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3"/>
              </a:rPr>
              <a:t>ShareAlike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3"/>
              </a:rPr>
              <a:t> 4.0 International License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.</a:t>
            </a:r>
            <a:r>
              <a:rPr kumimoji="0" lang="en-US" alt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0" lang="en-US" altLang="en-US" sz="2000" b="0" i="0" u="none" strike="noStrike" cap="none" normalizeH="0" baseline="0" dirty="0" smtClean="0">
              <a:ln>
                <a:noFill/>
              </a:ln>
              <a:solidFill>
                <a:srgbClr val="4374B7"/>
              </a:solidFill>
              <a:effectLst/>
              <a:latin typeface="Helvetica Neue"/>
            </a:endParaRPr>
          </a:p>
        </p:txBody>
      </p:sp>
      <p:pic>
        <p:nvPicPr>
          <p:cNvPr id="2050" name="Picture 2" descr="Creative Commons License">
            <a:hlinkClick r:id="rId3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618595" y="3869113"/>
            <a:ext cx="2161449" cy="7614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72879558"/>
      </p:ext>
    </p:extLst>
  </p:cSld>
  <p:clrMapOvr>
    <a:masterClrMapping/>
  </p:clrMapOvr>
</p:sld>
</file>

<file path=ppt/theme/theme1.xml><?xml version="1.0" encoding="utf-8"?>
<a:theme xmlns:a="http://schemas.openxmlformats.org/drawingml/2006/main" name="Crop">
  <a:themeElements>
    <a:clrScheme name="Crop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rop">
      <a:majorFont>
        <a:latin typeface="Franklin Gothic Book" panose="020B0503020102020204"/>
        <a:ea typeface=""/>
        <a:cs typeface=""/>
      </a:majorFont>
      <a:minorFont>
        <a:latin typeface="Franklin Gothic Book" panose="020B0503020102020204"/>
        <a:ea typeface=""/>
        <a:cs typeface="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Crop</Template>
  <TotalTime>3190</TotalTime>
  <Words>362</Words>
  <Application>Microsoft Office PowerPoint</Application>
  <PresentationFormat>On-screen Show (4:3)</PresentationFormat>
  <Paragraphs>67</Paragraphs>
  <Slides>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4" baseType="lpstr">
      <vt:lpstr>Arial</vt:lpstr>
      <vt:lpstr>Calibri</vt:lpstr>
      <vt:lpstr>Courier New</vt:lpstr>
      <vt:lpstr>Franklin Gothic Book</vt:lpstr>
      <vt:lpstr>Helvetica neue</vt:lpstr>
      <vt:lpstr>Wingdings</vt:lpstr>
      <vt:lpstr>Crop</vt:lpstr>
      <vt:lpstr>LEGO MINDSTORMS EV3Dev  and Raspberry Pi Communicator</vt:lpstr>
      <vt:lpstr>Objectives</vt:lpstr>
      <vt:lpstr>Materials</vt:lpstr>
      <vt:lpstr>Step 1: Setup</vt:lpstr>
      <vt:lpstr>Step 3: Base Code </vt:lpstr>
      <vt:lpstr>Challenge: Solution</vt:lpstr>
      <vt:lpstr>CREDITS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Srinivasan Seshan</dc:creator>
  <cp:lastModifiedBy>Sanjay Seshan</cp:lastModifiedBy>
  <cp:revision>83</cp:revision>
  <cp:lastPrinted>2016-01-20T22:55:27Z</cp:lastPrinted>
  <dcterms:created xsi:type="dcterms:W3CDTF">2016-01-20T18:24:43Z</dcterms:created>
  <dcterms:modified xsi:type="dcterms:W3CDTF">2016-02-06T20:45:23Z</dcterms:modified>
</cp:coreProperties>
</file>