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  <p:sldMasterId id="2147483738" r:id="rId2"/>
  </p:sldMasterIdLst>
  <p:notesMasterIdLst>
    <p:notesMasterId r:id="rId16"/>
  </p:notesMasterIdLst>
  <p:handoutMasterIdLst>
    <p:handoutMasterId r:id="rId17"/>
  </p:handoutMasterIdLst>
  <p:sldIdLst>
    <p:sldId id="374" r:id="rId3"/>
    <p:sldId id="372" r:id="rId4"/>
    <p:sldId id="356" r:id="rId5"/>
    <p:sldId id="368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9"/>
    <p:restoredTop sz="96271" autoAdjust="0"/>
  </p:normalViewPr>
  <p:slideViewPr>
    <p:cSldViewPr snapToGrid="0" snapToObjects="1">
      <p:cViewPr varScale="1">
        <p:scale>
          <a:sx n="117" d="100"/>
          <a:sy n="117" d="100"/>
        </p:scale>
        <p:origin x="8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8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553" y="471740"/>
            <a:ext cx="4857665" cy="2001435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DE47-B990-4036-93C3-F56F4BE3E903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 userDrawn="1"/>
        </p:nvSpPr>
        <p:spPr>
          <a:xfrm>
            <a:off x="1481621" y="5931894"/>
            <a:ext cx="239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</a:t>
            </a:r>
            <a:r>
              <a:rPr lang="en-US"/>
              <a:t>Droids Robotics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6" y="4938756"/>
            <a:ext cx="1317585" cy="1260490"/>
          </a:xfrm>
          <a:prstGeom prst="rect">
            <a:avLst/>
          </a:prstGeom>
        </p:spPr>
      </p:pic>
      <p:pic>
        <p:nvPicPr>
          <p:cNvPr id="15" name="Picture 14" descr="EV3Lessons.co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8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F301-23CC-4414-ADC1-B056B5B1B8D5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1E98-7DFA-4183-A3E4-2014548663C6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4B8D-C6E9-43FA-A0E1-0DDC9A3FC384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118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558C-6097-47F9-AD38-72D8F4D436A7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7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6A06-96D1-49A5-8737-1ABCA8AEEED5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782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DCE-348E-4FA6-8794-BBB1DB5A0381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6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EDE7-68FA-4886-9F5A-BEFCB71585A3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06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060D-0A4F-41BA-9264-DF303B51D6DF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6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9267-5E36-4F02-B978-4E5C0F69436C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2016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29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A4BACF0-6053-405D-A1D2-DCB0AD357F51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2016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5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62E3-0892-4A03-9FBE-B36019C93F96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6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E7CA-DF89-40CD-BF8A-88352220E76C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28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7444-8874-43E9-A4C0-DE411639E82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30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F334-E4D1-4604-A4C5-A966664A3117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8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11B2-684D-4D0F-B0CE-58E05D6C9CB5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6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5790-527A-427F-AB47-A10E21307322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6AD-04E4-40B1-AFFB-904AE288E4C8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8B1C-5794-42CB-9700-89E982348EBD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0CA6-12D8-4F4D-AE32-9F1A49B6EBB4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2016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FB303C8-0B2A-4825-A67D-E0013E6E6DAA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2016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2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D588-FD16-4379-81BC-655582A44B4D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62C432-DAFA-4724-B207-CDCFBD9DA891}" type="datetime1">
              <a:rPr lang="en-US" smtClean="0"/>
              <a:t>7/19/16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169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B37388E-7DD7-44DD-9D9F-C353059E7010}" type="datetime1">
              <a:rPr lang="en-US" smtClean="0"/>
              <a:t>7/19/16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734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DEBUGGING TECHNIQUES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8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Video on Next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The video on the next slide shows some of the debugging techniques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Wait for button press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Sounds alerts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Brick lights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Sensor readings displayed on brick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5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Video – Click to Play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  <p:pic>
        <p:nvPicPr>
          <p:cNvPr id="6" name="DebuggingPreview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1724" y="1681654"/>
            <a:ext cx="6909942" cy="3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505616"/>
            <a:ext cx="4985257" cy="465452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Recordings: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You can record your robot with a camera. Then watch the video and observe what went wrong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Comments: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You can also use “comments” to help debug – we add comments to remember what older values were entered into a block.  We watch the robot and then adjust these values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97" y="1592431"/>
            <a:ext cx="2765298" cy="1957458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60" y="3309419"/>
            <a:ext cx="1953095" cy="19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0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tutorial was created by Sanjay Seshan and Arvind </a:t>
            </a:r>
          </a:p>
          <a:p>
            <a:r>
              <a:rPr lang="en-US" dirty="0"/>
              <a:t>Author’s Email: </a:t>
            </a:r>
            <a:r>
              <a:rPr lang="en-US" dirty="0">
                <a:hlinkClick r:id="rId3"/>
              </a:rPr>
              <a:t>team@droidsrobotics.org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1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/>
              <a:t>Learn the importance of debugging</a:t>
            </a:r>
          </a:p>
          <a:p>
            <a:pPr marL="457200" indent="-457200">
              <a:buAutoNum type="arabicParenR"/>
            </a:pPr>
            <a:r>
              <a:rPr lang="en-US" dirty="0"/>
              <a:t>Learn some techniques for debugging your code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7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Debug?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Debugging is a useful strategy to figure out where in your program something is going wrong or what went wrong</a:t>
            </a:r>
          </a:p>
          <a:p>
            <a:r>
              <a:rPr lang="en-US" dirty="0"/>
              <a:t>Once your code starts to become long or complicated (e.g. using sensors), it can become hard to figure out where in the program you are</a:t>
            </a:r>
          </a:p>
          <a:p>
            <a:r>
              <a:rPr lang="en-US" dirty="0"/>
              <a:t>The following slides show you some ways of knowing where you are in your program or knowing what values your sensors see</a:t>
            </a:r>
          </a:p>
          <a:p>
            <a:r>
              <a:rPr lang="en-US" dirty="0"/>
              <a:t>You will see that these techniques can be VERY USEFUL to any programmer.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Process 3"/>
          <p:cNvSpPr/>
          <p:nvPr/>
        </p:nvSpPr>
        <p:spPr>
          <a:xfrm>
            <a:off x="331775" y="4817048"/>
            <a:ext cx="1430090" cy="1029773"/>
          </a:xfrm>
          <a:prstGeom prst="flowChartProcess">
            <a:avLst/>
          </a:prstGeom>
          <a:solidFill>
            <a:srgbClr val="F5C2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Locate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Error</a:t>
            </a:r>
          </a:p>
        </p:txBody>
      </p:sp>
      <p:sp>
        <p:nvSpPr>
          <p:cNvPr id="5" name="Process 4"/>
          <p:cNvSpPr/>
          <p:nvPr/>
        </p:nvSpPr>
        <p:spPr>
          <a:xfrm>
            <a:off x="2219495" y="4805605"/>
            <a:ext cx="1327124" cy="1029773"/>
          </a:xfrm>
          <a:prstGeom prst="flowChart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Think of Solution</a:t>
            </a:r>
          </a:p>
        </p:txBody>
      </p:sp>
      <p:sp>
        <p:nvSpPr>
          <p:cNvPr id="6" name="Process 5"/>
          <p:cNvSpPr/>
          <p:nvPr/>
        </p:nvSpPr>
        <p:spPr>
          <a:xfrm>
            <a:off x="5826995" y="4809261"/>
            <a:ext cx="1327124" cy="1029773"/>
          </a:xfrm>
          <a:prstGeom prst="flowChart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Re-Test Program</a:t>
            </a:r>
          </a:p>
        </p:txBody>
      </p:sp>
      <p:sp>
        <p:nvSpPr>
          <p:cNvPr id="7" name="Process 6"/>
          <p:cNvSpPr/>
          <p:nvPr/>
        </p:nvSpPr>
        <p:spPr>
          <a:xfrm>
            <a:off x="4019359" y="4809262"/>
            <a:ext cx="1327124" cy="1029773"/>
          </a:xfrm>
          <a:prstGeom prst="flowChartProcess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Fix Error</a:t>
            </a:r>
          </a:p>
        </p:txBody>
      </p:sp>
      <p:cxnSp>
        <p:nvCxnSpPr>
          <p:cNvPr id="11" name="Elbow Connector 10"/>
          <p:cNvCxnSpPr>
            <a:stCxn id="6" idx="2"/>
            <a:endCxn id="4" idx="2"/>
          </p:cNvCxnSpPr>
          <p:nvPr/>
        </p:nvCxnSpPr>
        <p:spPr>
          <a:xfrm rot="5400000">
            <a:off x="3764796" y="3121059"/>
            <a:ext cx="7787" cy="5443737"/>
          </a:xfrm>
          <a:prstGeom prst="bentConnector3">
            <a:avLst>
              <a:gd name="adj1" fmla="val 30356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  <a:endCxn id="5" idx="1"/>
          </p:cNvCxnSpPr>
          <p:nvPr/>
        </p:nvCxnSpPr>
        <p:spPr>
          <a:xfrm flipV="1">
            <a:off x="1761865" y="5320492"/>
            <a:ext cx="457630" cy="11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7" idx="1"/>
          </p:cNvCxnSpPr>
          <p:nvPr/>
        </p:nvCxnSpPr>
        <p:spPr>
          <a:xfrm>
            <a:off x="3546619" y="5320492"/>
            <a:ext cx="472740" cy="3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6" idx="1"/>
          </p:cNvCxnSpPr>
          <p:nvPr/>
        </p:nvCxnSpPr>
        <p:spPr>
          <a:xfrm flipV="1">
            <a:off x="5346483" y="5324148"/>
            <a:ext cx="4805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19" idx="1"/>
          </p:cNvCxnSpPr>
          <p:nvPr/>
        </p:nvCxnSpPr>
        <p:spPr>
          <a:xfrm>
            <a:off x="7154119" y="5324148"/>
            <a:ext cx="468260" cy="2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rocess 18"/>
          <p:cNvSpPr/>
          <p:nvPr/>
        </p:nvSpPr>
        <p:spPr>
          <a:xfrm>
            <a:off x="7622379" y="5057329"/>
            <a:ext cx="1221297" cy="537770"/>
          </a:xfrm>
          <a:prstGeom prst="flowChartProcess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HURRAY!</a:t>
            </a:r>
          </a:p>
        </p:txBody>
      </p:sp>
    </p:spTree>
    <p:extLst>
      <p:ext uri="{BB962C8B-B14F-4D97-AF65-F5344CB8AC3E}">
        <p14:creationId xmlns:p14="http://schemas.microsoft.com/office/powerpoint/2010/main" val="202819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13" y="1438925"/>
            <a:ext cx="4028866" cy="4032921"/>
          </a:xfrm>
        </p:spPr>
        <p:txBody>
          <a:bodyPr>
            <a:normAutofit/>
          </a:bodyPr>
          <a:lstStyle/>
          <a:p>
            <a:pPr algn="ctr"/>
            <a:r>
              <a:rPr lang="en-US" sz="2200" u="sng" dirty="0"/>
              <a:t>Play Selected vs. Button Press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Very similar techniques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Lets you try out smaller portions of code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Play Selected requires </a:t>
            </a:r>
            <a:r>
              <a:rPr lang="en-US" b="0" dirty="0" err="1"/>
              <a:t>bluetooth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b="0" dirty="0"/>
              <a:t>Button Press requires some care so you don’t jostle the robot when pressing the button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29208" y="1446749"/>
            <a:ext cx="3880155" cy="4259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u="sng" dirty="0"/>
              <a:t>Light, Sound and Display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similar techniques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Light and Sound are used in the same way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Teams enjoy the sound more and it is easier to identify sometimes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Display Block comes in handy for knowing what block is played if your robot gets stuck and if you want to see the sensor values</a:t>
            </a:r>
          </a:p>
        </p:txBody>
      </p:sp>
    </p:spTree>
    <p:extLst>
      <p:ext uri="{BB962C8B-B14F-4D97-AF65-F5344CB8AC3E}">
        <p14:creationId xmlns:p14="http://schemas.microsoft.com/office/powerpoint/2010/main" val="205838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 Selected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Play selected is useful for running small parts of the program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Use when you don’t want to wait for your robot to complete other parts of the program before getting to the part you want to see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If you don’t have </a:t>
            </a:r>
            <a:r>
              <a:rPr lang="en-US" dirty="0" err="1"/>
              <a:t>bluetooth</a:t>
            </a:r>
            <a:r>
              <a:rPr lang="en-US" dirty="0"/>
              <a:t> built in the computer, we recommend that you purchase a </a:t>
            </a:r>
            <a:r>
              <a:rPr lang="en-US" dirty="0" err="1"/>
              <a:t>bluetooth</a:t>
            </a:r>
            <a:r>
              <a:rPr lang="en-US" dirty="0"/>
              <a:t> dongle (US $10-15) because it makes this type of debugging easier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To use, highlight the parts of the program you want to run and pick the play button with the parentheses (&gt;)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47" y="4604934"/>
            <a:ext cx="3878549" cy="131704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546409" y="5557470"/>
            <a:ext cx="932169" cy="364511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2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For Button 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To place a Wait for Button Press block in your program, place a wait block into your program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Go under brick buttons &gt; compare &gt; brick buttons, then choose which button needs to be pressed to continue the program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Place these wait for button presses every block or two close to where the robot is not working correctly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This can help you pinpoint which block is causing the robot to fail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The robot will stop and “wait for you to press the button”</a:t>
            </a:r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47" y="4200749"/>
            <a:ext cx="6686185" cy="1959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182" y="4452563"/>
            <a:ext cx="946444" cy="8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Alerts: Brick Status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745" y="1505616"/>
            <a:ext cx="3495940" cy="465452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Place these blocks at critical steps in your program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You will then be able to visualize what block is playing and figure out where the error might be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04" y="1502413"/>
            <a:ext cx="1665348" cy="2194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8351" y="1664633"/>
            <a:ext cx="205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Brick status light blocks can be used for warnings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5935" y="4959815"/>
            <a:ext cx="122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Brick</a:t>
            </a:r>
          </a:p>
          <a:p>
            <a:r>
              <a:rPr lang="en-US" dirty="0"/>
              <a:t>Status</a:t>
            </a:r>
          </a:p>
          <a:p>
            <a:r>
              <a:rPr lang="en-US" dirty="0"/>
              <a:t>Light</a:t>
            </a:r>
          </a:p>
          <a:p>
            <a:r>
              <a:rPr lang="en-US" dirty="0"/>
              <a:t>block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543"/>
          <a:stretch/>
        </p:blipFill>
        <p:spPr>
          <a:xfrm>
            <a:off x="387900" y="3902688"/>
            <a:ext cx="3636297" cy="91982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295408" y="4082375"/>
            <a:ext cx="879371" cy="740138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Alerts: Sound Block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6530" y="1559725"/>
            <a:ext cx="37841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You can insert different sounds at intervals (about every 5 blocks or so, and then run the program again while listening for beeps.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Once you pick Play Tone, select Play Type and pick “play once”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These sounds can help you narrow down where in the program something is going wrong.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53" y="1397765"/>
            <a:ext cx="1928255" cy="197373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239555" y="1559725"/>
            <a:ext cx="629240" cy="1086983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36017" y="2600940"/>
            <a:ext cx="1334894" cy="713055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6543"/>
          <a:stretch/>
        </p:blipFill>
        <p:spPr>
          <a:xfrm>
            <a:off x="4563593" y="4187954"/>
            <a:ext cx="3636297" cy="9198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15876" y="5107778"/>
            <a:ext cx="95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Sound</a:t>
            </a:r>
          </a:p>
          <a:p>
            <a:r>
              <a:rPr lang="en-US" dirty="0"/>
              <a:t>block</a:t>
            </a:r>
          </a:p>
        </p:txBody>
      </p:sp>
      <p:sp>
        <p:nvSpPr>
          <p:cNvPr id="12" name="Oval 11"/>
          <p:cNvSpPr/>
          <p:nvPr/>
        </p:nvSpPr>
        <p:spPr>
          <a:xfrm>
            <a:off x="6815876" y="4399614"/>
            <a:ext cx="879371" cy="740138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to Screen: Display Block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LEGO_31313_brick._V360256019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" y="1822050"/>
            <a:ext cx="1935305" cy="2818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3008" y="1338426"/>
            <a:ext cx="6509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Showing which block is playing on your robot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Helps identify what block the robot is stuck on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Seeing the sensor readings – to see what the robot sees!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218" y="2110279"/>
            <a:ext cx="1075103" cy="300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Move inches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218" y="2476120"/>
            <a:ext cx="1008609" cy="300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Light-1  100</a:t>
            </a:r>
          </a:p>
        </p:txBody>
      </p:sp>
      <p:pic>
        <p:nvPicPr>
          <p:cNvPr id="10" name="Picture 9" descr="Screen Shot 2014-10-09 at 10.07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02" y="1977128"/>
            <a:ext cx="2192152" cy="2317931"/>
          </a:xfrm>
          <a:prstGeom prst="rect">
            <a:avLst/>
          </a:prstGeom>
        </p:spPr>
      </p:pic>
      <p:pic>
        <p:nvPicPr>
          <p:cNvPr id="11" name="Picture 10" descr="Screen Shot 2014-10-09 at 10.07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81" y="2207969"/>
            <a:ext cx="3302414" cy="2046566"/>
          </a:xfrm>
          <a:prstGeom prst="rect">
            <a:avLst/>
          </a:prstGeom>
        </p:spPr>
      </p:pic>
      <p:pic>
        <p:nvPicPr>
          <p:cNvPr id="12" name="Picture 11" descr="Screen Shot 2014-10-09 at 10.11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82" y="4748703"/>
            <a:ext cx="4497718" cy="157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442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8396</TotalTime>
  <Words>747</Words>
  <Application>Microsoft Macintosh PowerPoint</Application>
  <PresentationFormat>On-screen Show (4:3)</PresentationFormat>
  <Paragraphs>107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Helvetica Neue</vt:lpstr>
      <vt:lpstr>Arial</vt:lpstr>
      <vt:lpstr>Retrospect</vt:lpstr>
      <vt:lpstr>intermediatev2</vt:lpstr>
      <vt:lpstr>INTERMEDIATE PROGRAMMING LESSON</vt:lpstr>
      <vt:lpstr>Lesson Objectives</vt:lpstr>
      <vt:lpstr>Why Debug?</vt:lpstr>
      <vt:lpstr>Different Techniques</vt:lpstr>
      <vt:lpstr>Play Selected</vt:lpstr>
      <vt:lpstr>Wait For Button Press</vt:lpstr>
      <vt:lpstr>Visual Alerts: Brick Status Light</vt:lpstr>
      <vt:lpstr>Sound Alerts: Sound Block</vt:lpstr>
      <vt:lpstr>Print to Screen: Display Block</vt:lpstr>
      <vt:lpstr>Sample Video on Next Slide</vt:lpstr>
      <vt:lpstr>Sample Video – Click to Play</vt:lpstr>
      <vt:lpstr>Other Methods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PROGRAMMING Lesson</dc:title>
  <cp:lastModifiedBy>Microsoft Office User</cp:lastModifiedBy>
  <cp:revision>8</cp:revision>
  <dcterms:created xsi:type="dcterms:W3CDTF">2014-08-07T02:19:13Z</dcterms:created>
  <dcterms:modified xsi:type="dcterms:W3CDTF">2016-07-20T03:34:47Z</dcterms:modified>
</cp:coreProperties>
</file>