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1"/>
    <p:sldMasterId id="2147483738" r:id="rId2"/>
  </p:sldMasterIdLst>
  <p:notesMasterIdLst>
    <p:notesMasterId r:id="rId18"/>
  </p:notesMasterIdLst>
  <p:handoutMasterIdLst>
    <p:handoutMasterId r:id="rId19"/>
  </p:handoutMasterIdLst>
  <p:sldIdLst>
    <p:sldId id="386" r:id="rId3"/>
    <p:sldId id="356" r:id="rId4"/>
    <p:sldId id="374" r:id="rId5"/>
    <p:sldId id="377" r:id="rId6"/>
    <p:sldId id="389" r:id="rId7"/>
    <p:sldId id="375" r:id="rId8"/>
    <p:sldId id="382" r:id="rId9"/>
    <p:sldId id="388" r:id="rId10"/>
    <p:sldId id="376" r:id="rId11"/>
    <p:sldId id="390" r:id="rId12"/>
    <p:sldId id="378" r:id="rId13"/>
    <p:sldId id="381" r:id="rId14"/>
    <p:sldId id="383" r:id="rId15"/>
    <p:sldId id="385" r:id="rId16"/>
    <p:sldId id="361"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93" autoAdjust="0"/>
    <p:restoredTop sz="95718" autoAdjust="0"/>
  </p:normalViewPr>
  <p:slideViewPr>
    <p:cSldViewPr snapToGrid="0" snapToObjects="1">
      <p:cViewPr varScale="1">
        <p:scale>
          <a:sx n="116" d="100"/>
          <a:sy n="116" d="100"/>
        </p:scale>
        <p:origin x="85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8" d="100"/>
        <a:sy n="158" d="100"/>
      </p:scale>
      <p:origin x="0" y="2729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srini\Downloads\speedtest10.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localhost\Users\srini\Downloads\speedtest10.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localhost\Users\srini\Downloads\speedtest10.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localhost\Users\srini\Downloads\speedtest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Unregulated Motors (Unregulated</a:t>
            </a:r>
            <a:r>
              <a:rPr lang="en-US" baseline="0" dirty="0"/>
              <a:t> Motor Blocks)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Motor B</c:v>
          </c:tx>
          <c:spPr>
            <a:ln w="28575" cap="rnd">
              <a:solidFill>
                <a:schemeClr val="accent1"/>
              </a:solidFill>
              <a:round/>
            </a:ln>
            <a:effectLst/>
          </c:spPr>
          <c:marker>
            <c:symbol val="none"/>
          </c:marker>
          <c:cat>
            <c:numRef>
              <c:f>speedtest10!$A$24:$A$44</c:f>
              <c:numCache>
                <c:formatCode>General</c:formatCode>
                <c:ptCount val="21"/>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numCache>
            </c:numRef>
          </c:cat>
          <c:val>
            <c:numRef>
              <c:f>speedtest10!$B$24:$B$44</c:f>
              <c:numCache>
                <c:formatCode>General</c:formatCode>
                <c:ptCount val="21"/>
                <c:pt idx="0">
                  <c:v>0.0</c:v>
                </c:pt>
                <c:pt idx="1">
                  <c:v>380.0</c:v>
                </c:pt>
                <c:pt idx="2">
                  <c:v>822.0</c:v>
                </c:pt>
                <c:pt idx="3">
                  <c:v>1263.0</c:v>
                </c:pt>
                <c:pt idx="4">
                  <c:v>1678.0</c:v>
                </c:pt>
                <c:pt idx="5">
                  <c:v>2108.0</c:v>
                </c:pt>
                <c:pt idx="6">
                  <c:v>2537.0</c:v>
                </c:pt>
                <c:pt idx="7">
                  <c:v>2964.0</c:v>
                </c:pt>
                <c:pt idx="8">
                  <c:v>3390.0</c:v>
                </c:pt>
                <c:pt idx="9">
                  <c:v>3816.0</c:v>
                </c:pt>
                <c:pt idx="10">
                  <c:v>4240.0</c:v>
                </c:pt>
                <c:pt idx="11">
                  <c:v>4670.0</c:v>
                </c:pt>
                <c:pt idx="12">
                  <c:v>5106.0</c:v>
                </c:pt>
                <c:pt idx="13">
                  <c:v>5517.0</c:v>
                </c:pt>
                <c:pt idx="14">
                  <c:v>5925.0</c:v>
                </c:pt>
                <c:pt idx="15">
                  <c:v>6369.0</c:v>
                </c:pt>
                <c:pt idx="16">
                  <c:v>6756.0</c:v>
                </c:pt>
                <c:pt idx="17">
                  <c:v>7222.0</c:v>
                </c:pt>
                <c:pt idx="18">
                  <c:v>7609.0</c:v>
                </c:pt>
                <c:pt idx="19">
                  <c:v>8054.0</c:v>
                </c:pt>
                <c:pt idx="20">
                  <c:v>8554.0</c:v>
                </c:pt>
              </c:numCache>
            </c:numRef>
          </c:val>
          <c:smooth val="0"/>
          <c:extLst xmlns:c16r2="http://schemas.microsoft.com/office/drawing/2015/06/chart">
            <c:ext xmlns:c16="http://schemas.microsoft.com/office/drawing/2014/chart" uri="{C3380CC4-5D6E-409C-BE32-E72D297353CC}">
              <c16:uniqueId val="{00000000-D562-4F60-97EF-08184AE1893B}"/>
            </c:ext>
          </c:extLst>
        </c:ser>
        <c:ser>
          <c:idx val="1"/>
          <c:order val="1"/>
          <c:tx>
            <c:v>Motor C</c:v>
          </c:tx>
          <c:spPr>
            <a:ln w="28575" cap="rnd">
              <a:solidFill>
                <a:schemeClr val="accent2"/>
              </a:solidFill>
              <a:round/>
            </a:ln>
            <a:effectLst/>
          </c:spPr>
          <c:marker>
            <c:symbol val="none"/>
          </c:marker>
          <c:cat>
            <c:numRef>
              <c:f>speedtest10!$A$24:$A$44</c:f>
              <c:numCache>
                <c:formatCode>General</c:formatCode>
                <c:ptCount val="21"/>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numCache>
            </c:numRef>
          </c:cat>
          <c:val>
            <c:numRef>
              <c:f>speedtest10!$C$24:$C$44</c:f>
              <c:numCache>
                <c:formatCode>General</c:formatCode>
                <c:ptCount val="21"/>
                <c:pt idx="0">
                  <c:v>0.0</c:v>
                </c:pt>
                <c:pt idx="1">
                  <c:v>636.0</c:v>
                </c:pt>
                <c:pt idx="2">
                  <c:v>1060.0</c:v>
                </c:pt>
                <c:pt idx="3">
                  <c:v>1488.0</c:v>
                </c:pt>
                <c:pt idx="4">
                  <c:v>1915.0</c:v>
                </c:pt>
                <c:pt idx="5">
                  <c:v>2344.0</c:v>
                </c:pt>
                <c:pt idx="6">
                  <c:v>2774.0</c:v>
                </c:pt>
                <c:pt idx="7">
                  <c:v>3205.0</c:v>
                </c:pt>
                <c:pt idx="8">
                  <c:v>3631.0</c:v>
                </c:pt>
                <c:pt idx="9">
                  <c:v>4060.0</c:v>
                </c:pt>
                <c:pt idx="10">
                  <c:v>4491.0</c:v>
                </c:pt>
                <c:pt idx="11">
                  <c:v>4921.0</c:v>
                </c:pt>
                <c:pt idx="12">
                  <c:v>5344.0</c:v>
                </c:pt>
                <c:pt idx="13">
                  <c:v>5777.0</c:v>
                </c:pt>
                <c:pt idx="14">
                  <c:v>6206.0</c:v>
                </c:pt>
                <c:pt idx="15">
                  <c:v>6635.0</c:v>
                </c:pt>
                <c:pt idx="16">
                  <c:v>7061.0</c:v>
                </c:pt>
                <c:pt idx="17">
                  <c:v>7491.0</c:v>
                </c:pt>
                <c:pt idx="18">
                  <c:v>7923.0</c:v>
                </c:pt>
                <c:pt idx="19">
                  <c:v>8347.0</c:v>
                </c:pt>
                <c:pt idx="20">
                  <c:v>8914.0</c:v>
                </c:pt>
              </c:numCache>
            </c:numRef>
          </c:val>
          <c:smooth val="0"/>
          <c:extLst xmlns:c16r2="http://schemas.microsoft.com/office/drawing/2015/06/chart">
            <c:ext xmlns:c16="http://schemas.microsoft.com/office/drawing/2014/chart" uri="{C3380CC4-5D6E-409C-BE32-E72D297353CC}">
              <c16:uniqueId val="{00000001-D562-4F60-97EF-08184AE1893B}"/>
            </c:ext>
          </c:extLst>
        </c:ser>
        <c:dLbls>
          <c:showLegendKey val="0"/>
          <c:showVal val="0"/>
          <c:showCatName val="0"/>
          <c:showSerName val="0"/>
          <c:showPercent val="0"/>
          <c:showBubbleSize val="0"/>
        </c:dLbls>
        <c:smooth val="0"/>
        <c:axId val="2133764272"/>
        <c:axId val="2145978384"/>
      </c:lineChart>
      <c:catAx>
        <c:axId val="213376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5978384"/>
        <c:crosses val="autoZero"/>
        <c:auto val="1"/>
        <c:lblAlgn val="ctr"/>
        <c:lblOffset val="100"/>
        <c:noMultiLvlLbl val="0"/>
      </c:catAx>
      <c:valAx>
        <c:axId val="2145978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3764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Regulated Motors (2</a:t>
            </a:r>
            <a:r>
              <a:rPr lang="en-US" baseline="0" dirty="0"/>
              <a:t> Large Motor Blocks)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Motor B</c:v>
          </c:tx>
          <c:spPr>
            <a:ln w="28575" cap="rnd">
              <a:solidFill>
                <a:schemeClr val="accent1"/>
              </a:solidFill>
              <a:round/>
            </a:ln>
            <a:effectLst/>
          </c:spPr>
          <c:marker>
            <c:symbol val="none"/>
          </c:marker>
          <c:cat>
            <c:numRef>
              <c:f>speedtest10!$A$46:$A$66</c:f>
              <c:numCache>
                <c:formatCode>General</c:formatCode>
                <c:ptCount val="21"/>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numCache>
            </c:numRef>
          </c:cat>
          <c:val>
            <c:numRef>
              <c:f>speedtest10!$B$46:$B$66</c:f>
              <c:numCache>
                <c:formatCode>General</c:formatCode>
                <c:ptCount val="21"/>
                <c:pt idx="0">
                  <c:v>0.0</c:v>
                </c:pt>
                <c:pt idx="1">
                  <c:v>557.0</c:v>
                </c:pt>
                <c:pt idx="2">
                  <c:v>1063.0</c:v>
                </c:pt>
                <c:pt idx="3">
                  <c:v>1566.0</c:v>
                </c:pt>
                <c:pt idx="4">
                  <c:v>2074.0</c:v>
                </c:pt>
                <c:pt idx="5">
                  <c:v>2579.0</c:v>
                </c:pt>
                <c:pt idx="6">
                  <c:v>3090.0</c:v>
                </c:pt>
                <c:pt idx="7">
                  <c:v>3597.0</c:v>
                </c:pt>
                <c:pt idx="8">
                  <c:v>4099.0</c:v>
                </c:pt>
                <c:pt idx="9">
                  <c:v>4613.0</c:v>
                </c:pt>
                <c:pt idx="10">
                  <c:v>5119.0</c:v>
                </c:pt>
                <c:pt idx="11">
                  <c:v>5624.0</c:v>
                </c:pt>
                <c:pt idx="12">
                  <c:v>6128.0</c:v>
                </c:pt>
                <c:pt idx="13">
                  <c:v>6632.0</c:v>
                </c:pt>
                <c:pt idx="14">
                  <c:v>7147.0</c:v>
                </c:pt>
                <c:pt idx="15">
                  <c:v>7643.0</c:v>
                </c:pt>
                <c:pt idx="16">
                  <c:v>8151.0</c:v>
                </c:pt>
                <c:pt idx="17">
                  <c:v>8448.0</c:v>
                </c:pt>
                <c:pt idx="18">
                  <c:v>8437.0</c:v>
                </c:pt>
                <c:pt idx="19">
                  <c:v>8432.0</c:v>
                </c:pt>
                <c:pt idx="20">
                  <c:v>8421.0</c:v>
                </c:pt>
              </c:numCache>
            </c:numRef>
          </c:val>
          <c:smooth val="0"/>
          <c:extLst xmlns:c16r2="http://schemas.microsoft.com/office/drawing/2015/06/chart">
            <c:ext xmlns:c16="http://schemas.microsoft.com/office/drawing/2014/chart" uri="{C3380CC4-5D6E-409C-BE32-E72D297353CC}">
              <c16:uniqueId val="{00000000-FCFD-455F-A4D1-97C4275CD8B0}"/>
            </c:ext>
          </c:extLst>
        </c:ser>
        <c:ser>
          <c:idx val="1"/>
          <c:order val="1"/>
          <c:tx>
            <c:v>Motor C</c:v>
          </c:tx>
          <c:spPr>
            <a:ln w="28575" cap="rnd">
              <a:solidFill>
                <a:schemeClr val="accent2"/>
              </a:solidFill>
              <a:round/>
            </a:ln>
            <a:effectLst/>
          </c:spPr>
          <c:marker>
            <c:symbol val="none"/>
          </c:marker>
          <c:cat>
            <c:numRef>
              <c:f>speedtest10!$A$46:$A$66</c:f>
              <c:numCache>
                <c:formatCode>General</c:formatCode>
                <c:ptCount val="21"/>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numCache>
            </c:numRef>
          </c:cat>
          <c:val>
            <c:numRef>
              <c:f>speedtest10!$C$46:$C$66</c:f>
              <c:numCache>
                <c:formatCode>General</c:formatCode>
                <c:ptCount val="21"/>
                <c:pt idx="0">
                  <c:v>0.0</c:v>
                </c:pt>
                <c:pt idx="1">
                  <c:v>547.0</c:v>
                </c:pt>
                <c:pt idx="2">
                  <c:v>1041.0</c:v>
                </c:pt>
                <c:pt idx="3">
                  <c:v>1538.0</c:v>
                </c:pt>
                <c:pt idx="4">
                  <c:v>2049.0</c:v>
                </c:pt>
                <c:pt idx="5">
                  <c:v>2566.0</c:v>
                </c:pt>
                <c:pt idx="6">
                  <c:v>3082.0</c:v>
                </c:pt>
                <c:pt idx="7">
                  <c:v>3587.0</c:v>
                </c:pt>
                <c:pt idx="8">
                  <c:v>4096.0</c:v>
                </c:pt>
                <c:pt idx="9">
                  <c:v>4579.0</c:v>
                </c:pt>
                <c:pt idx="10">
                  <c:v>5086.0</c:v>
                </c:pt>
                <c:pt idx="11">
                  <c:v>5599.0</c:v>
                </c:pt>
                <c:pt idx="12">
                  <c:v>6107.0</c:v>
                </c:pt>
                <c:pt idx="13">
                  <c:v>6615.0</c:v>
                </c:pt>
                <c:pt idx="14">
                  <c:v>7110.0</c:v>
                </c:pt>
                <c:pt idx="15">
                  <c:v>7613.0</c:v>
                </c:pt>
                <c:pt idx="16">
                  <c:v>8119.0</c:v>
                </c:pt>
                <c:pt idx="17">
                  <c:v>8634.0</c:v>
                </c:pt>
                <c:pt idx="18">
                  <c:v>8870.0</c:v>
                </c:pt>
                <c:pt idx="19">
                  <c:v>8861.0</c:v>
                </c:pt>
                <c:pt idx="20">
                  <c:v>8849.0</c:v>
                </c:pt>
              </c:numCache>
            </c:numRef>
          </c:val>
          <c:smooth val="0"/>
          <c:extLst xmlns:c16r2="http://schemas.microsoft.com/office/drawing/2015/06/chart">
            <c:ext xmlns:c16="http://schemas.microsoft.com/office/drawing/2014/chart" uri="{C3380CC4-5D6E-409C-BE32-E72D297353CC}">
              <c16:uniqueId val="{00000001-FCFD-455F-A4D1-97C4275CD8B0}"/>
            </c:ext>
          </c:extLst>
        </c:ser>
        <c:dLbls>
          <c:showLegendKey val="0"/>
          <c:showVal val="0"/>
          <c:showCatName val="0"/>
          <c:showSerName val="0"/>
          <c:showPercent val="0"/>
          <c:showBubbleSize val="0"/>
        </c:dLbls>
        <c:smooth val="0"/>
        <c:axId val="2135171904"/>
        <c:axId val="-2071618208"/>
      </c:lineChart>
      <c:catAx>
        <c:axId val="213517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618208"/>
        <c:crosses val="autoZero"/>
        <c:auto val="1"/>
        <c:lblAlgn val="ctr"/>
        <c:lblOffset val="100"/>
        <c:noMultiLvlLbl val="0"/>
      </c:catAx>
      <c:valAx>
        <c:axId val="-2071618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5171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Unsynchronized</a:t>
            </a:r>
            <a:r>
              <a:rPr lang="en-US" baseline="0" dirty="0"/>
              <a:t> </a:t>
            </a:r>
            <a:r>
              <a:rPr lang="en-US" dirty="0"/>
              <a:t> Motors (2 Large</a:t>
            </a:r>
            <a:r>
              <a:rPr lang="en-US" baseline="0" dirty="0"/>
              <a:t> Motor Blocks)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Motor B</c:v>
          </c:tx>
          <c:spPr>
            <a:ln w="28575" cap="rnd">
              <a:solidFill>
                <a:schemeClr val="accent1"/>
              </a:solidFill>
              <a:round/>
            </a:ln>
            <a:effectLst/>
          </c:spPr>
          <c:marker>
            <c:symbol val="none"/>
          </c:marker>
          <c:cat>
            <c:numRef>
              <c:f>speedtest10!$A$46:$A$66</c:f>
              <c:numCache>
                <c:formatCode>General</c:formatCode>
                <c:ptCount val="21"/>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numCache>
            </c:numRef>
          </c:cat>
          <c:val>
            <c:numRef>
              <c:f>speedtest10!$B$46:$B$66</c:f>
              <c:numCache>
                <c:formatCode>General</c:formatCode>
                <c:ptCount val="21"/>
                <c:pt idx="0">
                  <c:v>0.0</c:v>
                </c:pt>
                <c:pt idx="1">
                  <c:v>557.0</c:v>
                </c:pt>
                <c:pt idx="2">
                  <c:v>1063.0</c:v>
                </c:pt>
                <c:pt idx="3">
                  <c:v>1566.0</c:v>
                </c:pt>
                <c:pt idx="4">
                  <c:v>2074.0</c:v>
                </c:pt>
                <c:pt idx="5">
                  <c:v>2579.0</c:v>
                </c:pt>
                <c:pt idx="6">
                  <c:v>3090.0</c:v>
                </c:pt>
                <c:pt idx="7">
                  <c:v>3597.0</c:v>
                </c:pt>
                <c:pt idx="8">
                  <c:v>4099.0</c:v>
                </c:pt>
                <c:pt idx="9">
                  <c:v>4613.0</c:v>
                </c:pt>
                <c:pt idx="10">
                  <c:v>5119.0</c:v>
                </c:pt>
                <c:pt idx="11">
                  <c:v>5624.0</c:v>
                </c:pt>
                <c:pt idx="12">
                  <c:v>6128.0</c:v>
                </c:pt>
                <c:pt idx="13">
                  <c:v>6632.0</c:v>
                </c:pt>
                <c:pt idx="14">
                  <c:v>7147.0</c:v>
                </c:pt>
                <c:pt idx="15">
                  <c:v>7643.0</c:v>
                </c:pt>
                <c:pt idx="16">
                  <c:v>8151.0</c:v>
                </c:pt>
                <c:pt idx="17">
                  <c:v>8448.0</c:v>
                </c:pt>
                <c:pt idx="18">
                  <c:v>8437.0</c:v>
                </c:pt>
                <c:pt idx="19">
                  <c:v>8432.0</c:v>
                </c:pt>
                <c:pt idx="20">
                  <c:v>8421.0</c:v>
                </c:pt>
              </c:numCache>
            </c:numRef>
          </c:val>
          <c:smooth val="0"/>
          <c:extLst xmlns:c16r2="http://schemas.microsoft.com/office/drawing/2015/06/chart">
            <c:ext xmlns:c16="http://schemas.microsoft.com/office/drawing/2014/chart" uri="{C3380CC4-5D6E-409C-BE32-E72D297353CC}">
              <c16:uniqueId val="{00000000-8CF0-4F35-99F6-AE6B3ECE79BC}"/>
            </c:ext>
          </c:extLst>
        </c:ser>
        <c:ser>
          <c:idx val="1"/>
          <c:order val="1"/>
          <c:tx>
            <c:v>Motor C</c:v>
          </c:tx>
          <c:spPr>
            <a:ln w="28575" cap="rnd">
              <a:solidFill>
                <a:schemeClr val="accent2"/>
              </a:solidFill>
              <a:round/>
            </a:ln>
            <a:effectLst/>
          </c:spPr>
          <c:marker>
            <c:symbol val="none"/>
          </c:marker>
          <c:cat>
            <c:numRef>
              <c:f>speedtest10!$A$46:$A$66</c:f>
              <c:numCache>
                <c:formatCode>General</c:formatCode>
                <c:ptCount val="21"/>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numCache>
            </c:numRef>
          </c:cat>
          <c:val>
            <c:numRef>
              <c:f>speedtest10!$C$46:$C$66</c:f>
              <c:numCache>
                <c:formatCode>General</c:formatCode>
                <c:ptCount val="21"/>
                <c:pt idx="0">
                  <c:v>0.0</c:v>
                </c:pt>
                <c:pt idx="1">
                  <c:v>547.0</c:v>
                </c:pt>
                <c:pt idx="2">
                  <c:v>1041.0</c:v>
                </c:pt>
                <c:pt idx="3">
                  <c:v>1538.0</c:v>
                </c:pt>
                <c:pt idx="4">
                  <c:v>2049.0</c:v>
                </c:pt>
                <c:pt idx="5">
                  <c:v>2566.0</c:v>
                </c:pt>
                <c:pt idx="6">
                  <c:v>3082.0</c:v>
                </c:pt>
                <c:pt idx="7">
                  <c:v>3587.0</c:v>
                </c:pt>
                <c:pt idx="8">
                  <c:v>4096.0</c:v>
                </c:pt>
                <c:pt idx="9">
                  <c:v>4579.0</c:v>
                </c:pt>
                <c:pt idx="10">
                  <c:v>5086.0</c:v>
                </c:pt>
                <c:pt idx="11">
                  <c:v>5599.0</c:v>
                </c:pt>
                <c:pt idx="12">
                  <c:v>6107.0</c:v>
                </c:pt>
                <c:pt idx="13">
                  <c:v>6615.0</c:v>
                </c:pt>
                <c:pt idx="14">
                  <c:v>7110.0</c:v>
                </c:pt>
                <c:pt idx="15">
                  <c:v>7613.0</c:v>
                </c:pt>
                <c:pt idx="16">
                  <c:v>8119.0</c:v>
                </c:pt>
                <c:pt idx="17">
                  <c:v>8634.0</c:v>
                </c:pt>
                <c:pt idx="18">
                  <c:v>8870.0</c:v>
                </c:pt>
                <c:pt idx="19">
                  <c:v>8861.0</c:v>
                </c:pt>
                <c:pt idx="20">
                  <c:v>8849.0</c:v>
                </c:pt>
              </c:numCache>
            </c:numRef>
          </c:val>
          <c:smooth val="0"/>
          <c:extLst xmlns:c16r2="http://schemas.microsoft.com/office/drawing/2015/06/chart">
            <c:ext xmlns:c16="http://schemas.microsoft.com/office/drawing/2014/chart" uri="{C3380CC4-5D6E-409C-BE32-E72D297353CC}">
              <c16:uniqueId val="{00000001-8CF0-4F35-99F6-AE6B3ECE79BC}"/>
            </c:ext>
          </c:extLst>
        </c:ser>
        <c:dLbls>
          <c:showLegendKey val="0"/>
          <c:showVal val="0"/>
          <c:showCatName val="0"/>
          <c:showSerName val="0"/>
          <c:showPercent val="0"/>
          <c:showBubbleSize val="0"/>
        </c:dLbls>
        <c:smooth val="0"/>
        <c:axId val="2136346576"/>
        <c:axId val="2136399040"/>
      </c:lineChart>
      <c:catAx>
        <c:axId val="2136346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6399040"/>
        <c:crosses val="autoZero"/>
        <c:auto val="1"/>
        <c:lblAlgn val="ctr"/>
        <c:lblOffset val="100"/>
        <c:noMultiLvlLbl val="0"/>
      </c:catAx>
      <c:valAx>
        <c:axId val="2136399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6346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Synchronized</a:t>
            </a:r>
            <a:r>
              <a:rPr lang="en-US" baseline="0" dirty="0"/>
              <a:t> Motors (Move Steering Block)</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Motor B</c:v>
          </c:tx>
          <c:spPr>
            <a:ln w="28575" cap="rnd">
              <a:solidFill>
                <a:schemeClr val="accent1"/>
              </a:solidFill>
              <a:round/>
            </a:ln>
            <a:effectLst/>
          </c:spPr>
          <c:marker>
            <c:symbol val="none"/>
          </c:marker>
          <c:cat>
            <c:numRef>
              <c:f>speedtest10!$A$112:$A$132</c:f>
              <c:numCache>
                <c:formatCode>General</c:formatCode>
                <c:ptCount val="21"/>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numCache>
            </c:numRef>
          </c:cat>
          <c:val>
            <c:numRef>
              <c:f>speedtest10!$B$112:$B$132</c:f>
              <c:numCache>
                <c:formatCode>General</c:formatCode>
                <c:ptCount val="21"/>
                <c:pt idx="0">
                  <c:v>0.0</c:v>
                </c:pt>
                <c:pt idx="1">
                  <c:v>549.0</c:v>
                </c:pt>
                <c:pt idx="2">
                  <c:v>1061.0</c:v>
                </c:pt>
                <c:pt idx="3">
                  <c:v>1572.0</c:v>
                </c:pt>
                <c:pt idx="4">
                  <c:v>2073.0</c:v>
                </c:pt>
                <c:pt idx="5">
                  <c:v>2579.0</c:v>
                </c:pt>
                <c:pt idx="6">
                  <c:v>3085.0</c:v>
                </c:pt>
                <c:pt idx="7">
                  <c:v>3599.0</c:v>
                </c:pt>
                <c:pt idx="8">
                  <c:v>4104.0</c:v>
                </c:pt>
                <c:pt idx="9">
                  <c:v>4613.0</c:v>
                </c:pt>
                <c:pt idx="10">
                  <c:v>5116.0</c:v>
                </c:pt>
                <c:pt idx="11">
                  <c:v>5618.0</c:v>
                </c:pt>
                <c:pt idx="12">
                  <c:v>6125.0</c:v>
                </c:pt>
                <c:pt idx="13">
                  <c:v>6635.0</c:v>
                </c:pt>
                <c:pt idx="14">
                  <c:v>7145.0</c:v>
                </c:pt>
                <c:pt idx="15">
                  <c:v>7651.0</c:v>
                </c:pt>
                <c:pt idx="16">
                  <c:v>8106.0</c:v>
                </c:pt>
                <c:pt idx="17">
                  <c:v>8150.0</c:v>
                </c:pt>
                <c:pt idx="18">
                  <c:v>8125.0</c:v>
                </c:pt>
                <c:pt idx="19">
                  <c:v>8103.0</c:v>
                </c:pt>
                <c:pt idx="20">
                  <c:v>8107.0</c:v>
                </c:pt>
              </c:numCache>
            </c:numRef>
          </c:val>
          <c:smooth val="0"/>
          <c:extLst xmlns:c16r2="http://schemas.microsoft.com/office/drawing/2015/06/chart">
            <c:ext xmlns:c16="http://schemas.microsoft.com/office/drawing/2014/chart" uri="{C3380CC4-5D6E-409C-BE32-E72D297353CC}">
              <c16:uniqueId val="{00000000-8469-4867-A9BB-6D1257E8D5E3}"/>
            </c:ext>
          </c:extLst>
        </c:ser>
        <c:ser>
          <c:idx val="1"/>
          <c:order val="1"/>
          <c:tx>
            <c:v>Motor C</c:v>
          </c:tx>
          <c:spPr>
            <a:ln w="28575" cap="rnd">
              <a:solidFill>
                <a:schemeClr val="accent2"/>
              </a:solidFill>
              <a:round/>
            </a:ln>
            <a:effectLst/>
          </c:spPr>
          <c:marker>
            <c:symbol val="none"/>
          </c:marker>
          <c:cat>
            <c:numRef>
              <c:f>speedtest10!$A$112:$A$132</c:f>
              <c:numCache>
                <c:formatCode>General</c:formatCode>
                <c:ptCount val="21"/>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numCache>
            </c:numRef>
          </c:cat>
          <c:val>
            <c:numRef>
              <c:f>speedtest10!$C$112:$C$132</c:f>
              <c:numCache>
                <c:formatCode>General</c:formatCode>
                <c:ptCount val="21"/>
                <c:pt idx="0">
                  <c:v>0.0</c:v>
                </c:pt>
                <c:pt idx="1">
                  <c:v>579.0</c:v>
                </c:pt>
                <c:pt idx="2">
                  <c:v>1037.0</c:v>
                </c:pt>
                <c:pt idx="3">
                  <c:v>1547.0</c:v>
                </c:pt>
                <c:pt idx="4">
                  <c:v>2059.0</c:v>
                </c:pt>
                <c:pt idx="5">
                  <c:v>2565.0</c:v>
                </c:pt>
                <c:pt idx="6">
                  <c:v>3078.0</c:v>
                </c:pt>
                <c:pt idx="7">
                  <c:v>3585.0</c:v>
                </c:pt>
                <c:pt idx="8">
                  <c:v>4096.0</c:v>
                </c:pt>
                <c:pt idx="9">
                  <c:v>4580.0</c:v>
                </c:pt>
                <c:pt idx="10">
                  <c:v>5090.0</c:v>
                </c:pt>
                <c:pt idx="11">
                  <c:v>5599.0</c:v>
                </c:pt>
                <c:pt idx="12">
                  <c:v>6107.0</c:v>
                </c:pt>
                <c:pt idx="13">
                  <c:v>6611.0</c:v>
                </c:pt>
                <c:pt idx="14">
                  <c:v>7106.0</c:v>
                </c:pt>
                <c:pt idx="15">
                  <c:v>7616.0</c:v>
                </c:pt>
                <c:pt idx="16">
                  <c:v>8082.0</c:v>
                </c:pt>
                <c:pt idx="17">
                  <c:v>8184.0</c:v>
                </c:pt>
                <c:pt idx="18">
                  <c:v>8156.0</c:v>
                </c:pt>
                <c:pt idx="19">
                  <c:v>8135.0</c:v>
                </c:pt>
                <c:pt idx="20">
                  <c:v>8132.0</c:v>
                </c:pt>
              </c:numCache>
            </c:numRef>
          </c:val>
          <c:smooth val="0"/>
          <c:extLst xmlns:c16r2="http://schemas.microsoft.com/office/drawing/2015/06/chart">
            <c:ext xmlns:c16="http://schemas.microsoft.com/office/drawing/2014/chart" uri="{C3380CC4-5D6E-409C-BE32-E72D297353CC}">
              <c16:uniqueId val="{00000001-8469-4867-A9BB-6D1257E8D5E3}"/>
            </c:ext>
          </c:extLst>
        </c:ser>
        <c:dLbls>
          <c:showLegendKey val="0"/>
          <c:showVal val="0"/>
          <c:showCatName val="0"/>
          <c:showSerName val="0"/>
          <c:showPercent val="0"/>
          <c:showBubbleSize val="0"/>
        </c:dLbls>
        <c:smooth val="0"/>
        <c:axId val="2142819616"/>
        <c:axId val="-2135695264"/>
      </c:lineChart>
      <c:catAx>
        <c:axId val="2142819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5695264"/>
        <c:crosses val="autoZero"/>
        <c:auto val="1"/>
        <c:lblAlgn val="ctr"/>
        <c:lblOffset val="100"/>
        <c:noMultiLvlLbl val="0"/>
      </c:catAx>
      <c:valAx>
        <c:axId val="-2135695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2819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0FA3B4-5499-9244-86B5-B0871A9DDD84}" type="datetimeFigureOut">
              <a:rPr lang="en-US" smtClean="0"/>
              <a:t>7/19/16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EFB77E-72D5-284D-AE7A-D8D155D764C9}" type="slidenum">
              <a:rPr lang="en-US" smtClean="0"/>
              <a:t>‹#›</a:t>
            </a:fld>
            <a:endParaRPr lang="en-US"/>
          </a:p>
        </p:txBody>
      </p:sp>
    </p:spTree>
    <p:extLst>
      <p:ext uri="{BB962C8B-B14F-4D97-AF65-F5344CB8AC3E}">
        <p14:creationId xmlns:p14="http://schemas.microsoft.com/office/powerpoint/2010/main" val="35921038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3EFF1E-85A1-6640-AFB9-C38833E80A84}" type="datetimeFigureOut">
              <a:rPr lang="en-US" smtClean="0"/>
              <a:t>7/19/16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967457-1E83-1040-AFF7-8D09C473DBD5}" type="slidenum">
              <a:rPr lang="en-US" smtClean="0"/>
              <a:t>‹#›</a:t>
            </a:fld>
            <a:endParaRPr lang="en-US"/>
          </a:p>
        </p:txBody>
      </p:sp>
    </p:spTree>
    <p:extLst>
      <p:ext uri="{BB962C8B-B14F-4D97-AF65-F5344CB8AC3E}">
        <p14:creationId xmlns:p14="http://schemas.microsoft.com/office/powerpoint/2010/main" val="24891842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967457-1E83-1040-AFF7-8D09C473DBD5}" type="slidenum">
              <a:rPr lang="en-US" smtClean="0"/>
              <a:t>1</a:t>
            </a:fld>
            <a:endParaRPr lang="en-US"/>
          </a:p>
        </p:txBody>
      </p:sp>
    </p:spTree>
    <p:extLst>
      <p:ext uri="{BB962C8B-B14F-4D97-AF65-F5344CB8AC3E}">
        <p14:creationId xmlns:p14="http://schemas.microsoft.com/office/powerpoint/2010/main" val="276158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967457-1E83-1040-AFF7-8D09C473DBD5}" type="slidenum">
              <a:rPr lang="en-US" smtClean="0"/>
              <a:t>15</a:t>
            </a:fld>
            <a:endParaRPr lang="en-US"/>
          </a:p>
        </p:txBody>
      </p:sp>
    </p:spTree>
    <p:extLst>
      <p:ext uri="{BB962C8B-B14F-4D97-AF65-F5344CB8AC3E}">
        <p14:creationId xmlns:p14="http://schemas.microsoft.com/office/powerpoint/2010/main" val="497072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373553" y="471740"/>
            <a:ext cx="4857665" cy="2001435"/>
          </a:xfrm>
          <a:ln>
            <a:noFill/>
          </a:ln>
        </p:spPr>
        <p:txBody>
          <a:bodyPr anchor="b">
            <a:normAutofit/>
          </a:bodyPr>
          <a:lstStyle>
            <a:lvl1pPr algn="l">
              <a:lnSpc>
                <a:spcPct val="85000"/>
              </a:lnSpc>
              <a:defRPr sz="5400" spc="-50" baseline="0">
                <a:solidFill>
                  <a:schemeClr val="tx1">
                    <a:lumMod val="85000"/>
                    <a:lumOff val="15000"/>
                  </a:schemeClr>
                </a:solidFill>
              </a:defRPr>
            </a:lvl1pPr>
          </a:lstStyle>
          <a:p>
            <a:r>
              <a:rPr lang="en-US" dirty="0"/>
              <a:t>INTERMEDIATE PROGRAMMING LESSON</a:t>
            </a:r>
          </a:p>
        </p:txBody>
      </p:sp>
      <p:sp>
        <p:nvSpPr>
          <p:cNvPr id="3" name="Subtitle 2"/>
          <p:cNvSpPr>
            <a:spLocks noGrp="1"/>
          </p:cNvSpPr>
          <p:nvPr>
            <p:ph type="subTitle" idx="1"/>
          </p:nvPr>
        </p:nvSpPr>
        <p:spPr>
          <a:xfrm>
            <a:off x="1548051" y="3452894"/>
            <a:ext cx="6004883" cy="401411"/>
          </a:xfrm>
        </p:spPr>
        <p:txBody>
          <a:bodyPr lIns="91440" rIns="91440">
            <a:normAutofit/>
          </a:bodyPr>
          <a:lstStyle>
            <a:lvl1pPr marL="0" indent="0" algn="ctr">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9C7DC5F7-9378-48A9-9B8A-1B4F74F5283B}" type="datetime1">
              <a:rPr lang="en-US" smtClean="0"/>
              <a:t>7/19/16</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cxnSp>
        <p:nvCxnSpPr>
          <p:cNvPr id="9" name="Straight Connector 8"/>
          <p:cNvCxnSpPr/>
          <p:nvPr/>
        </p:nvCxnSpPr>
        <p:spPr>
          <a:xfrm>
            <a:off x="905744" y="3854305"/>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0" y="6334315"/>
            <a:ext cx="4487333" cy="923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4487333" y="6334315"/>
            <a:ext cx="4656667" cy="923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userDrawn="1"/>
        </p:nvSpPr>
        <p:spPr>
          <a:xfrm>
            <a:off x="1481621" y="5931894"/>
            <a:ext cx="2391085" cy="369332"/>
          </a:xfrm>
          <a:prstGeom prst="rect">
            <a:avLst/>
          </a:prstGeom>
          <a:noFill/>
        </p:spPr>
        <p:txBody>
          <a:bodyPr wrap="square" rtlCol="0">
            <a:spAutoFit/>
          </a:bodyPr>
          <a:lstStyle/>
          <a:p>
            <a:r>
              <a:rPr lang="en-US" dirty="0"/>
              <a:t>By </a:t>
            </a:r>
            <a:r>
              <a:rPr lang="en-US"/>
              <a:t>Droids Robotics</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036" y="4938756"/>
            <a:ext cx="1317585" cy="1260490"/>
          </a:xfrm>
          <a:prstGeom prst="rect">
            <a:avLst/>
          </a:prstGeom>
        </p:spPr>
      </p:pic>
      <p:pic>
        <p:nvPicPr>
          <p:cNvPr id="15" name="Picture 14" descr="EV3Lessons.com"/>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5422605" y="409394"/>
            <a:ext cx="3487140" cy="12952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3744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54D4DD-AB58-4CB9-ADF0-B211695FBEC0}" type="datetime1">
              <a:rPr lang="en-US" smtClean="0"/>
              <a:t>7/19/16</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31526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45915-F8CB-4DB8-8321-3A5A3A0BC863}" type="datetime1">
              <a:rPr lang="en-US" smtClean="0"/>
              <a:t>7/19/16</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451854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96279" y="154094"/>
            <a:ext cx="3853207" cy="1870649"/>
          </a:xfrm>
          <a:ln>
            <a:noFill/>
          </a:ln>
        </p:spPr>
        <p:txBody>
          <a:bodyPr anchor="ctr">
            <a:normAutofit/>
          </a:bodyPr>
          <a:lstStyle>
            <a:lvl1pPr algn="l">
              <a:lnSpc>
                <a:spcPct val="85000"/>
              </a:lnSpc>
              <a:defRPr sz="4000" spc="-50" baseline="0">
                <a:solidFill>
                  <a:schemeClr val="tx1">
                    <a:lumMod val="85000"/>
                    <a:lumOff val="15000"/>
                  </a:schemeClr>
                </a:solidFill>
              </a:defRPr>
            </a:lvl1pPr>
          </a:lstStyle>
          <a:p>
            <a:r>
              <a:rPr lang="en-US" dirty="0"/>
              <a:t>INTERMEDIATE PROGRAMMING LESSON</a:t>
            </a:r>
          </a:p>
        </p:txBody>
      </p:sp>
      <p:sp>
        <p:nvSpPr>
          <p:cNvPr id="3" name="Subtitle 2"/>
          <p:cNvSpPr>
            <a:spLocks noGrp="1"/>
          </p:cNvSpPr>
          <p:nvPr>
            <p:ph type="subTitle" idx="1"/>
          </p:nvPr>
        </p:nvSpPr>
        <p:spPr>
          <a:xfrm>
            <a:off x="1548051" y="3452894"/>
            <a:ext cx="6004883" cy="401411"/>
          </a:xfrm>
        </p:spPr>
        <p:txBody>
          <a:bodyPr lIns="91440" rIns="91440">
            <a:normAutofit/>
          </a:bodyPr>
          <a:lstStyle>
            <a:lvl1pPr marL="0" indent="0" algn="ctr">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5AF687-C4D7-4FB1-9F73-10E5DE288CB9}" type="datetime1">
              <a:rPr lang="en-US" smtClean="0"/>
              <a:t>7/19/16</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cxnSp>
        <p:nvCxnSpPr>
          <p:cNvPr id="9" name="Straight Connector 8"/>
          <p:cNvCxnSpPr/>
          <p:nvPr/>
        </p:nvCxnSpPr>
        <p:spPr>
          <a:xfrm>
            <a:off x="905744" y="3854305"/>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4487333" cy="923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4487333" y="6334315"/>
            <a:ext cx="4656667" cy="923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p:cNvSpPr txBox="1"/>
          <p:nvPr/>
        </p:nvSpPr>
        <p:spPr>
          <a:xfrm>
            <a:off x="2363695" y="3959525"/>
            <a:ext cx="4373593" cy="369332"/>
          </a:xfrm>
          <a:prstGeom prst="rect">
            <a:avLst/>
          </a:prstGeom>
          <a:noFill/>
        </p:spPr>
        <p:txBody>
          <a:bodyPr wrap="square" rtlCol="0">
            <a:spAutoFit/>
          </a:bodyPr>
          <a:lstStyle/>
          <a:p>
            <a:pPr algn="ctr"/>
            <a:r>
              <a:rPr lang="en-US" dirty="0">
                <a:latin typeface="+mj-lt"/>
              </a:rPr>
              <a:t>By</a:t>
            </a:r>
            <a:r>
              <a:rPr lang="en-US" baseline="0" dirty="0">
                <a:latin typeface="+mj-lt"/>
              </a:rPr>
              <a:t> Sanjay and Arvind Seshan</a:t>
            </a:r>
            <a:endParaRPr lang="en-US" dirty="0">
              <a:latin typeface="+mj-lt"/>
            </a:endParaRPr>
          </a:p>
        </p:txBody>
      </p:sp>
      <p:pic>
        <p:nvPicPr>
          <p:cNvPr id="1026" name="Picture 2" descr="EV3Lesson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687" y="139554"/>
            <a:ext cx="5075507" cy="188518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userDrawn="1"/>
        </p:nvSpPr>
        <p:spPr>
          <a:xfrm>
            <a:off x="0" y="6334315"/>
            <a:ext cx="4487333" cy="923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userDrawn="1"/>
        </p:nvSpPr>
        <p:spPr>
          <a:xfrm>
            <a:off x="4487333" y="6334315"/>
            <a:ext cx="4656667" cy="923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0969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BC9573-3E55-4CB5-8800-C16E44609200}" type="datetime1">
              <a:rPr lang="en-US" smtClean="0"/>
              <a:t>7/19/16</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2008864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C695D-31FD-43C8-9938-27132501972D}" type="datetime1">
              <a:rPr lang="en-US" smtClean="0"/>
              <a:t>7/19/16</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946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5DDB5-6B40-4658-827D-56030CA4CCA2}" type="datetime1">
              <a:rPr lang="en-US" smtClean="0"/>
              <a:t>7/19/16</a:t>
            </a:fld>
            <a:endParaRPr lang="en-US"/>
          </a:p>
        </p:txBody>
      </p:sp>
      <p:sp>
        <p:nvSpPr>
          <p:cNvPr id="6" name="Footer Placeholder 5"/>
          <p:cNvSpPr>
            <a:spLocks noGrp="1"/>
          </p:cNvSpPr>
          <p:nvPr>
            <p:ph type="ftr" sz="quarter" idx="11"/>
          </p:nvPr>
        </p:nvSpPr>
        <p:spPr/>
        <p:txBody>
          <a:bodyPr/>
          <a:lstStyle/>
          <a:p>
            <a:r>
              <a:rPr lang="en-US"/>
              <a:t>© 2015 EV3Lessons.com, Last edit 7/06/2016</a:t>
            </a:r>
            <a:endParaRPr lang="en-US" dirty="0"/>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617971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10442B-8514-412A-9A4B-198260ABA3CC}" type="datetime1">
              <a:rPr lang="en-US" smtClean="0"/>
              <a:t>7/19/16</a:t>
            </a:fld>
            <a:endParaRPr lang="en-US"/>
          </a:p>
        </p:txBody>
      </p:sp>
      <p:sp>
        <p:nvSpPr>
          <p:cNvPr id="8" name="Footer Placeholder 7"/>
          <p:cNvSpPr>
            <a:spLocks noGrp="1"/>
          </p:cNvSpPr>
          <p:nvPr>
            <p:ph type="ftr" sz="quarter" idx="11"/>
          </p:nvPr>
        </p:nvSpPr>
        <p:spPr/>
        <p:txBody>
          <a:bodyPr/>
          <a:lstStyle/>
          <a:p>
            <a:r>
              <a:rPr lang="en-US"/>
              <a:t>© 2015 EV3Lessons.com, Last edit 7/06/2016</a:t>
            </a:r>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231362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DBDFD5-8481-4052-AF94-FE30434E40ED}" type="datetime1">
              <a:rPr lang="en-US" smtClean="0"/>
              <a:t>7/19/16</a:t>
            </a:fld>
            <a:endParaRPr lang="en-US"/>
          </a:p>
        </p:txBody>
      </p:sp>
      <p:sp>
        <p:nvSpPr>
          <p:cNvPr id="4" name="Footer Placeholder 3"/>
          <p:cNvSpPr>
            <a:spLocks noGrp="1"/>
          </p:cNvSpPr>
          <p:nvPr>
            <p:ph type="ftr" sz="quarter" idx="11"/>
          </p:nvPr>
        </p:nvSpPr>
        <p:spPr/>
        <p:txBody>
          <a:bodyPr/>
          <a:lstStyle/>
          <a:p>
            <a:r>
              <a:rPr lang="en-US"/>
              <a:t>© 2015 EV3Lessons.com, Last edit 7/06/2016</a:t>
            </a:r>
          </a:p>
        </p:txBody>
      </p:sp>
      <p:sp>
        <p:nvSpPr>
          <p:cNvPr id="5" name="Slide Number Placeholder 4"/>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3951911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89E596B-D0AC-4CF7-980B-F519C952B4FB}" type="datetime1">
              <a:rPr lang="en-US" smtClean="0"/>
              <a:t>7/19/16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 2015 EV3Lessons.com, Last edit 7/06/2016</a:t>
            </a:r>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081602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0EF864C-20A3-41C2-A8DD-AE0BB96B06E9}" type="datetime1">
              <a:rPr lang="en-US" smtClean="0"/>
              <a:t>7/19/16</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t>© 2015 EV3Lessons.com, Last edit 7/06/2016</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F5CE407-6216-4202-80E4-A30DC2F709B2}" type="slidenum">
              <a:rPr lang="en-US" smtClean="0"/>
              <a:t>‹#›</a:t>
            </a:fld>
            <a:endParaRPr lang="en-US"/>
          </a:p>
        </p:txBody>
      </p:sp>
    </p:spTree>
    <p:extLst>
      <p:ext uri="{BB962C8B-B14F-4D97-AF65-F5344CB8AC3E}">
        <p14:creationId xmlns:p14="http://schemas.microsoft.com/office/powerpoint/2010/main" val="1719088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8F9ADF-92E6-4695-AF7E-0145B1E9CF9C}" type="datetime1">
              <a:rPr lang="en-US" smtClean="0"/>
              <a:t>7/19/16</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336918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CDFDF2-7060-496D-B18B-201EABFFEA35}" type="datetime1">
              <a:rPr lang="en-US" smtClean="0"/>
              <a:t>7/19/16</a:t>
            </a:fld>
            <a:endParaRPr lang="en-US"/>
          </a:p>
        </p:txBody>
      </p:sp>
      <p:sp>
        <p:nvSpPr>
          <p:cNvPr id="6" name="Footer Placeholder 5"/>
          <p:cNvSpPr>
            <a:spLocks noGrp="1"/>
          </p:cNvSpPr>
          <p:nvPr>
            <p:ph type="ftr" sz="quarter" idx="11"/>
          </p:nvPr>
        </p:nvSpPr>
        <p:spPr/>
        <p:txBody>
          <a:bodyPr/>
          <a:lstStyle/>
          <a:p>
            <a:r>
              <a:rPr lang="en-US"/>
              <a:t>© 2015 EV3Lessons.com, Last edit 7/06/2016</a:t>
            </a:r>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678125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8D23D8-AD2C-47FD-A10C-DB757D65543A}" type="datetime1">
              <a:rPr lang="en-US" smtClean="0"/>
              <a:t>7/19/16</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048415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2FC6E-E074-43AE-BFCF-2C6C1F8B676B}" type="datetime1">
              <a:rPr lang="en-US" smtClean="0"/>
              <a:t>7/19/16</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504129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590FE5-4FC1-4846-B79D-03125765ED07}" type="datetime1">
              <a:rPr lang="en-US" smtClean="0"/>
              <a:t>7/19/16</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0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D015E9-90F3-4941-86D5-3468D67C25B1}" type="datetime1">
              <a:rPr lang="en-US" smtClean="0"/>
              <a:t>7/19/16</a:t>
            </a:fld>
            <a:endParaRPr lang="en-US"/>
          </a:p>
        </p:txBody>
      </p:sp>
      <p:sp>
        <p:nvSpPr>
          <p:cNvPr id="6" name="Footer Placeholder 5"/>
          <p:cNvSpPr>
            <a:spLocks noGrp="1"/>
          </p:cNvSpPr>
          <p:nvPr>
            <p:ph type="ftr" sz="quarter" idx="11"/>
          </p:nvPr>
        </p:nvSpPr>
        <p:spPr/>
        <p:txBody>
          <a:bodyPr/>
          <a:lstStyle/>
          <a:p>
            <a:r>
              <a:rPr lang="en-US"/>
              <a:t>© 2015 EV3Lessons.com, Last edit 7/06/2016</a:t>
            </a:r>
            <a:endParaRPr lang="en-US" dirty="0"/>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57160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5828A8-11CF-4129-BB88-7E322124C33B}" type="datetime1">
              <a:rPr lang="en-US" smtClean="0"/>
              <a:t>7/19/16</a:t>
            </a:fld>
            <a:endParaRPr lang="en-US"/>
          </a:p>
        </p:txBody>
      </p:sp>
      <p:sp>
        <p:nvSpPr>
          <p:cNvPr id="8" name="Footer Placeholder 7"/>
          <p:cNvSpPr>
            <a:spLocks noGrp="1"/>
          </p:cNvSpPr>
          <p:nvPr>
            <p:ph type="ftr" sz="quarter" idx="11"/>
          </p:nvPr>
        </p:nvSpPr>
        <p:spPr/>
        <p:txBody>
          <a:bodyPr/>
          <a:lstStyle/>
          <a:p>
            <a:r>
              <a:rPr lang="en-US"/>
              <a:t>© 2015 EV3Lessons.com, Last edit 7/06/2016</a:t>
            </a:r>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648476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BDABC4-AC0F-471B-8101-4C9A8123FA03}" type="datetime1">
              <a:rPr lang="en-US" smtClean="0"/>
              <a:t>7/19/16</a:t>
            </a:fld>
            <a:endParaRPr lang="en-US"/>
          </a:p>
        </p:txBody>
      </p:sp>
      <p:sp>
        <p:nvSpPr>
          <p:cNvPr id="4" name="Footer Placeholder 3"/>
          <p:cNvSpPr>
            <a:spLocks noGrp="1"/>
          </p:cNvSpPr>
          <p:nvPr>
            <p:ph type="ftr" sz="quarter" idx="11"/>
          </p:nvPr>
        </p:nvSpPr>
        <p:spPr/>
        <p:txBody>
          <a:bodyPr/>
          <a:lstStyle/>
          <a:p>
            <a:r>
              <a:rPr lang="en-US"/>
              <a:t>© 2015 EV3Lessons.com, Last edit 7/06/2016</a:t>
            </a:r>
          </a:p>
        </p:txBody>
      </p:sp>
      <p:sp>
        <p:nvSpPr>
          <p:cNvPr id="5" name="Slide Number Placeholder 4"/>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410170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47F905B-B5A4-4EB3-965A-DA3B55A9BBEA}" type="datetime1">
              <a:rPr lang="en-US" smtClean="0"/>
              <a:t>7/19/16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 2015 EV3Lessons.com, Last edit 7/06/2016</a:t>
            </a:r>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863520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06B7914-38C7-4797-9CBA-6CA005449008}" type="datetime1">
              <a:rPr lang="en-US" smtClean="0"/>
              <a:t>7/19/16</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t>© 2015 EV3Lessons.com, Last edit 7/06/2016</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F5CE407-6216-4202-80E4-A30DC2F709B2}" type="slidenum">
              <a:rPr lang="en-US" smtClean="0"/>
              <a:t>‹#›</a:t>
            </a:fld>
            <a:endParaRPr lang="en-US"/>
          </a:p>
        </p:txBody>
      </p:sp>
    </p:spTree>
    <p:extLst>
      <p:ext uri="{BB962C8B-B14F-4D97-AF65-F5344CB8AC3E}">
        <p14:creationId xmlns:p14="http://schemas.microsoft.com/office/powerpoint/2010/main" val="1639647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63E25E-3A68-4428-98C7-509CF87593DB}" type="datetime1">
              <a:rPr lang="en-US" smtClean="0"/>
              <a:t>7/19/16</a:t>
            </a:fld>
            <a:endParaRPr lang="en-US"/>
          </a:p>
        </p:txBody>
      </p:sp>
      <p:sp>
        <p:nvSpPr>
          <p:cNvPr id="6" name="Footer Placeholder 5"/>
          <p:cNvSpPr>
            <a:spLocks noGrp="1"/>
          </p:cNvSpPr>
          <p:nvPr>
            <p:ph type="ftr" sz="quarter" idx="11"/>
          </p:nvPr>
        </p:nvSpPr>
        <p:spPr/>
        <p:txBody>
          <a:bodyPr/>
          <a:lstStyle/>
          <a:p>
            <a:r>
              <a:rPr lang="en-US"/>
              <a:t>© 2015 EV3Lessons.com, Last edit 7/06/2016</a:t>
            </a:r>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4560817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4487333" cy="923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27874" y="287088"/>
            <a:ext cx="8596812" cy="87405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27874" y="1505616"/>
            <a:ext cx="8596811" cy="465452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75574D5-D306-462E-8C77-F87E3E6DB553}" type="datetime1">
              <a:rPr lang="en-US" smtClean="0"/>
              <a:t>7/19/16</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 2015 EV3Lessons.com, Last edit 7/06/2016</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382A7F7-08BF-4252-8141-63FB96055BBB}" type="slidenum">
              <a:rPr lang="en-US" smtClean="0"/>
              <a:t>‹#›</a:t>
            </a:fld>
            <a:endParaRPr lang="en-US"/>
          </a:p>
        </p:txBody>
      </p:sp>
      <p:cxnSp>
        <p:nvCxnSpPr>
          <p:cNvPr id="10" name="Straight Connector 9"/>
          <p:cNvCxnSpPr/>
          <p:nvPr/>
        </p:nvCxnSpPr>
        <p:spPr>
          <a:xfrm flipV="1">
            <a:off x="227874" y="1335314"/>
            <a:ext cx="8596811" cy="1"/>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487333" y="6334315"/>
            <a:ext cx="4656667" cy="923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88975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4487333" cy="923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27874" y="287088"/>
            <a:ext cx="8596812" cy="87405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27874" y="1505616"/>
            <a:ext cx="8596811" cy="4654528"/>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079C05B-A2E6-4338-B2C4-D94E492A520D}" type="datetime1">
              <a:rPr lang="en-US" smtClean="0"/>
              <a:t>7/19/16</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 2015 EV3Lessons.com, Last edit 7/06/2016</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382A7F7-08BF-4252-8141-63FB96055BBB}" type="slidenum">
              <a:rPr lang="en-US" smtClean="0"/>
              <a:t>‹#›</a:t>
            </a:fld>
            <a:endParaRPr lang="en-US"/>
          </a:p>
        </p:txBody>
      </p:sp>
      <p:cxnSp>
        <p:nvCxnSpPr>
          <p:cNvPr id="10" name="Straight Connector 9"/>
          <p:cNvCxnSpPr/>
          <p:nvPr/>
        </p:nvCxnSpPr>
        <p:spPr>
          <a:xfrm flipV="1">
            <a:off x="227874" y="1335314"/>
            <a:ext cx="8596811" cy="1"/>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487333" y="6334315"/>
            <a:ext cx="4656667" cy="923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4487333" y="6334315"/>
            <a:ext cx="4656667" cy="923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397563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13.xml"/><Relationship Id="rId2"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media" Target="../media/media4.mp4"/><Relationship Id="rId4" Type="http://schemas.openxmlformats.org/officeDocument/2006/relationships/video" Target="../media/media4.mp4"/><Relationship Id="rId5" Type="http://schemas.openxmlformats.org/officeDocument/2006/relationships/slideLayout" Target="../slideLayouts/slideLayout13.xml"/><Relationship Id="rId6" Type="http://schemas.openxmlformats.org/officeDocument/2006/relationships/image" Target="../media/image17.png"/><Relationship Id="rId7" Type="http://schemas.openxmlformats.org/officeDocument/2006/relationships/image" Target="../media/image18.png"/><Relationship Id="rId1" Type="http://schemas.microsoft.com/office/2007/relationships/media" Target="../media/media3.mp4"/><Relationship Id="rId2" Type="http://schemas.openxmlformats.org/officeDocument/2006/relationships/video" Target="../media/media3.mp4"/></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4" Type="http://schemas.openxmlformats.org/officeDocument/2006/relationships/image" Target="../media/image19.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xml"/><Relationship Id="rId3"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13.xml"/><Relationship Id="rId6" Type="http://schemas.openxmlformats.org/officeDocument/2006/relationships/image" Target="../media/image10.png"/><Relationship Id="rId7"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3.xml"/><Relationship Id="rId3" Type="http://schemas.openxmlformats.org/officeDocument/2006/relationships/chart" Target="../charts/char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INTERMEDIATE PROGRAMMING LESSON</a:t>
            </a:r>
          </a:p>
        </p:txBody>
      </p:sp>
      <p:sp>
        <p:nvSpPr>
          <p:cNvPr id="3" name="Subtitle 2"/>
          <p:cNvSpPr>
            <a:spLocks noGrp="1"/>
          </p:cNvSpPr>
          <p:nvPr>
            <p:ph type="subTitle" idx="1"/>
          </p:nvPr>
        </p:nvSpPr>
        <p:spPr>
          <a:xfrm>
            <a:off x="819807" y="3127073"/>
            <a:ext cx="7535917" cy="908899"/>
          </a:xfrm>
        </p:spPr>
        <p:txBody>
          <a:bodyPr>
            <a:normAutofit fontScale="77500" lnSpcReduction="20000"/>
          </a:bodyPr>
          <a:lstStyle/>
          <a:p>
            <a:r>
              <a:rPr lang="en-US" dirty="0"/>
              <a:t>Different Ways of moving:</a:t>
            </a:r>
          </a:p>
          <a:p>
            <a:r>
              <a:rPr lang="en-US" dirty="0"/>
              <a:t>Synchronization, Regulated power, Ramp UP &amp; down</a:t>
            </a:r>
          </a:p>
          <a:p>
            <a:endParaRPr lang="en-US" dirty="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523" t="17619" r="3095" b="25000"/>
          <a:stretch/>
        </p:blipFill>
        <p:spPr>
          <a:xfrm>
            <a:off x="3711108" y="4592409"/>
            <a:ext cx="1700816" cy="1056435"/>
          </a:xfrm>
          <a:prstGeom prst="rect">
            <a:avLst/>
          </a:prstGeom>
        </p:spPr>
      </p:pic>
    </p:spTree>
    <p:extLst>
      <p:ext uri="{BB962C8B-B14F-4D97-AF65-F5344CB8AC3E}">
        <p14:creationId xmlns:p14="http://schemas.microsoft.com/office/powerpoint/2010/main" val="194024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Ramping Up/Down</a:t>
            </a:r>
          </a:p>
        </p:txBody>
      </p:sp>
      <p:sp>
        <p:nvSpPr>
          <p:cNvPr id="4" name="Footer Placeholder 3"/>
          <p:cNvSpPr>
            <a:spLocks noGrp="1"/>
          </p:cNvSpPr>
          <p:nvPr>
            <p:ph type="ftr" sz="quarter" idx="11"/>
          </p:nvPr>
        </p:nvSpPr>
        <p:spPr/>
        <p:txBody>
          <a:bodyPr/>
          <a:lstStyle/>
          <a:p>
            <a:r>
              <a:rPr lang="en-US"/>
              <a:t>© 2015 EV3Lessons.com, Last edit 7/06/2016</a:t>
            </a:r>
          </a:p>
        </p:txBody>
      </p:sp>
      <p:pic>
        <p:nvPicPr>
          <p:cNvPr id="6" name="Picture 5"/>
          <p:cNvPicPr>
            <a:picLocks noChangeAspect="1"/>
          </p:cNvPicPr>
          <p:nvPr/>
        </p:nvPicPr>
        <p:blipFill>
          <a:blip r:embed="rId2"/>
          <a:stretch>
            <a:fillRect/>
          </a:stretch>
        </p:blipFill>
        <p:spPr>
          <a:xfrm>
            <a:off x="278673" y="1596054"/>
            <a:ext cx="4242526" cy="2199978"/>
          </a:xfrm>
          <a:prstGeom prst="rect">
            <a:avLst/>
          </a:prstGeom>
        </p:spPr>
      </p:pic>
      <p:sp>
        <p:nvSpPr>
          <p:cNvPr id="7" name="TextBox 6"/>
          <p:cNvSpPr txBox="1"/>
          <p:nvPr/>
        </p:nvSpPr>
        <p:spPr>
          <a:xfrm>
            <a:off x="6333942" y="4193195"/>
            <a:ext cx="1636150" cy="372434"/>
          </a:xfrm>
          <a:prstGeom prst="rect">
            <a:avLst/>
          </a:prstGeom>
          <a:noFill/>
        </p:spPr>
        <p:txBody>
          <a:bodyPr wrap="square" rtlCol="0">
            <a:spAutoFit/>
          </a:bodyPr>
          <a:lstStyle/>
          <a:p>
            <a:r>
              <a:rPr lang="en-US" dirty="0"/>
              <a:t>Move + Wait</a:t>
            </a:r>
          </a:p>
        </p:txBody>
      </p:sp>
      <p:sp>
        <p:nvSpPr>
          <p:cNvPr id="10" name="TextBox 9"/>
          <p:cNvSpPr txBox="1"/>
          <p:nvPr/>
        </p:nvSpPr>
        <p:spPr>
          <a:xfrm>
            <a:off x="4197802" y="5338963"/>
            <a:ext cx="2884871" cy="369332"/>
          </a:xfrm>
          <a:prstGeom prst="rect">
            <a:avLst/>
          </a:prstGeom>
          <a:noFill/>
        </p:spPr>
        <p:txBody>
          <a:bodyPr wrap="square" rtlCol="0">
            <a:spAutoFit/>
          </a:bodyPr>
          <a:lstStyle/>
          <a:p>
            <a:r>
              <a:rPr lang="en-US"/>
              <a:t>Move 2 </a:t>
            </a:r>
            <a:r>
              <a:rPr lang="en-US" dirty="0"/>
              <a:t>rotation</a:t>
            </a:r>
          </a:p>
        </p:txBody>
      </p:sp>
      <p:sp>
        <p:nvSpPr>
          <p:cNvPr id="11" name="TextBox 10"/>
          <p:cNvSpPr txBox="1"/>
          <p:nvPr/>
        </p:nvSpPr>
        <p:spPr>
          <a:xfrm>
            <a:off x="4667343" y="1596054"/>
            <a:ext cx="4157343" cy="2308324"/>
          </a:xfrm>
          <a:prstGeom prst="rect">
            <a:avLst/>
          </a:prstGeom>
          <a:noFill/>
        </p:spPr>
        <p:txBody>
          <a:bodyPr wrap="square" rtlCol="0">
            <a:spAutoFit/>
          </a:bodyPr>
          <a:lstStyle/>
          <a:p>
            <a:r>
              <a:rPr lang="en-US" dirty="0"/>
              <a:t>Move 2 rotations (green line) incorporates ramp up and ramp down to nicely stops after 2 rotations.</a:t>
            </a:r>
          </a:p>
          <a:p>
            <a:endParaRPr lang="en-US" dirty="0"/>
          </a:p>
          <a:p>
            <a:r>
              <a:rPr lang="en-US" dirty="0"/>
              <a:t>Move + Wait (orange line) has a hard stop which causes the robot to go past 2 rotations and then back up (notice the bump in the graph)</a:t>
            </a:r>
          </a:p>
        </p:txBody>
      </p:sp>
      <p:pic>
        <p:nvPicPr>
          <p:cNvPr id="12" name="Picture 11"/>
          <p:cNvPicPr>
            <a:picLocks noChangeAspect="1"/>
          </p:cNvPicPr>
          <p:nvPr/>
        </p:nvPicPr>
        <p:blipFill>
          <a:blip r:embed="rId3"/>
          <a:stretch>
            <a:fillRect/>
          </a:stretch>
        </p:blipFill>
        <p:spPr>
          <a:xfrm>
            <a:off x="227874" y="5052790"/>
            <a:ext cx="3969928" cy="978447"/>
          </a:xfrm>
          <a:prstGeom prst="rect">
            <a:avLst/>
          </a:prstGeom>
        </p:spPr>
      </p:pic>
      <p:pic>
        <p:nvPicPr>
          <p:cNvPr id="13" name="Picture 12"/>
          <p:cNvPicPr>
            <a:picLocks noChangeAspect="1"/>
          </p:cNvPicPr>
          <p:nvPr/>
        </p:nvPicPr>
        <p:blipFill>
          <a:blip r:embed="rId4"/>
          <a:stretch>
            <a:fillRect/>
          </a:stretch>
        </p:blipFill>
        <p:spPr>
          <a:xfrm>
            <a:off x="227874" y="3952788"/>
            <a:ext cx="6005281" cy="937240"/>
          </a:xfrm>
          <a:prstGeom prst="rect">
            <a:avLst/>
          </a:prstGeom>
        </p:spPr>
      </p:pic>
      <p:cxnSp>
        <p:nvCxnSpPr>
          <p:cNvPr id="15" name="Straight Arrow Connector 14"/>
          <p:cNvCxnSpPr/>
          <p:nvPr/>
        </p:nvCxnSpPr>
        <p:spPr>
          <a:xfrm flipV="1">
            <a:off x="2116667" y="1896533"/>
            <a:ext cx="914400" cy="50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37124" y="1762667"/>
            <a:ext cx="965200" cy="369332"/>
          </a:xfrm>
          <a:prstGeom prst="rect">
            <a:avLst/>
          </a:prstGeom>
          <a:noFill/>
        </p:spPr>
        <p:txBody>
          <a:bodyPr wrap="square" rtlCol="0">
            <a:spAutoFit/>
          </a:bodyPr>
          <a:lstStyle/>
          <a:p>
            <a:r>
              <a:rPr lang="en-US"/>
              <a:t>bump</a:t>
            </a:r>
          </a:p>
        </p:txBody>
      </p:sp>
      <p:sp>
        <p:nvSpPr>
          <p:cNvPr id="17" name="Oval 16"/>
          <p:cNvSpPr/>
          <p:nvPr/>
        </p:nvSpPr>
        <p:spPr>
          <a:xfrm>
            <a:off x="3024810" y="1651000"/>
            <a:ext cx="791361" cy="5926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6200000">
            <a:off x="-698924" y="2507016"/>
            <a:ext cx="1718136" cy="276999"/>
          </a:xfrm>
          <a:prstGeom prst="rect">
            <a:avLst/>
          </a:prstGeom>
          <a:noFill/>
        </p:spPr>
        <p:txBody>
          <a:bodyPr wrap="square" rtlCol="0">
            <a:spAutoFit/>
          </a:bodyPr>
          <a:lstStyle/>
          <a:p>
            <a:pPr algn="ctr"/>
            <a:r>
              <a:rPr lang="en-US" sz="1200" dirty="0"/>
              <a:t>Degrees</a:t>
            </a:r>
          </a:p>
        </p:txBody>
      </p:sp>
      <p:sp>
        <p:nvSpPr>
          <p:cNvPr id="19" name="TextBox 18"/>
          <p:cNvSpPr txBox="1"/>
          <p:nvPr/>
        </p:nvSpPr>
        <p:spPr>
          <a:xfrm>
            <a:off x="2206046" y="3627379"/>
            <a:ext cx="1024468" cy="276999"/>
          </a:xfrm>
          <a:prstGeom prst="rect">
            <a:avLst/>
          </a:prstGeom>
          <a:noFill/>
        </p:spPr>
        <p:txBody>
          <a:bodyPr wrap="square" rtlCol="0">
            <a:spAutoFit/>
          </a:bodyPr>
          <a:lstStyle/>
          <a:p>
            <a:r>
              <a:rPr lang="en-US" sz="1200" dirty="0"/>
              <a:t>Time</a:t>
            </a:r>
          </a:p>
        </p:txBody>
      </p:sp>
      <p:sp>
        <p:nvSpPr>
          <p:cNvPr id="3" name="Slide Number Placeholder 2"/>
          <p:cNvSpPr>
            <a:spLocks noGrp="1"/>
          </p:cNvSpPr>
          <p:nvPr>
            <p:ph type="sldNum" sz="quarter" idx="12"/>
          </p:nvPr>
        </p:nvSpPr>
        <p:spPr/>
        <p:txBody>
          <a:bodyPr/>
          <a:lstStyle/>
          <a:p>
            <a:fld id="{4382A7F7-08BF-4252-8141-63FB96055BBB}" type="slidenum">
              <a:rPr lang="en-US" smtClean="0"/>
              <a:t>10</a:t>
            </a:fld>
            <a:endParaRPr lang="en-US"/>
          </a:p>
        </p:txBody>
      </p:sp>
    </p:spTree>
    <p:extLst>
      <p:ext uri="{BB962C8B-B14F-4D97-AF65-F5344CB8AC3E}">
        <p14:creationId xmlns:p14="http://schemas.microsoft.com/office/powerpoint/2010/main" val="590337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Ways To Move</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11135953"/>
              </p:ext>
            </p:extLst>
          </p:nvPr>
        </p:nvGraphicFramePr>
        <p:xfrm>
          <a:off x="335597" y="1622839"/>
          <a:ext cx="8412810" cy="4586623"/>
        </p:xfrm>
        <a:graphic>
          <a:graphicData uri="http://schemas.openxmlformats.org/drawingml/2006/table">
            <a:tbl>
              <a:tblPr firstRow="1" bandRow="1">
                <a:tableStyleId>{1FECB4D8-DB02-4DC6-A0A2-4F2EBAE1DC90}</a:tableStyleId>
              </a:tblPr>
              <a:tblGrid>
                <a:gridCol w="1095905">
                  <a:extLst>
                    <a:ext uri="{9D8B030D-6E8A-4147-A177-3AD203B41FA5}">
                      <a16:colId xmlns:a16="http://schemas.microsoft.com/office/drawing/2014/main" xmlns="" val="20000"/>
                    </a:ext>
                  </a:extLst>
                </a:gridCol>
                <a:gridCol w="1095905">
                  <a:extLst>
                    <a:ext uri="{9D8B030D-6E8A-4147-A177-3AD203B41FA5}">
                      <a16:colId xmlns:a16="http://schemas.microsoft.com/office/drawing/2014/main" xmlns="" val="20001"/>
                    </a:ext>
                  </a:extLst>
                </a:gridCol>
                <a:gridCol w="1095905">
                  <a:extLst>
                    <a:ext uri="{9D8B030D-6E8A-4147-A177-3AD203B41FA5}">
                      <a16:colId xmlns:a16="http://schemas.microsoft.com/office/drawing/2014/main" xmlns="" val="20002"/>
                    </a:ext>
                  </a:extLst>
                </a:gridCol>
                <a:gridCol w="1698299">
                  <a:extLst>
                    <a:ext uri="{9D8B030D-6E8A-4147-A177-3AD203B41FA5}">
                      <a16:colId xmlns:a16="http://schemas.microsoft.com/office/drawing/2014/main" xmlns="" val="20003"/>
                    </a:ext>
                  </a:extLst>
                </a:gridCol>
                <a:gridCol w="1673083">
                  <a:extLst>
                    <a:ext uri="{9D8B030D-6E8A-4147-A177-3AD203B41FA5}">
                      <a16:colId xmlns:a16="http://schemas.microsoft.com/office/drawing/2014/main" xmlns="" val="20004"/>
                    </a:ext>
                  </a:extLst>
                </a:gridCol>
                <a:gridCol w="1753713">
                  <a:extLst>
                    <a:ext uri="{9D8B030D-6E8A-4147-A177-3AD203B41FA5}">
                      <a16:colId xmlns:a16="http://schemas.microsoft.com/office/drawing/2014/main" xmlns="" val="20005"/>
                    </a:ext>
                  </a:extLst>
                </a:gridCol>
              </a:tblGrid>
              <a:tr h="604783">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sz="1600" dirty="0"/>
                        <a:t>Regulated</a:t>
                      </a:r>
                      <a:endParaRPr lang="en-US" sz="1600" baseline="0" dirty="0"/>
                    </a:p>
                    <a:p>
                      <a:pPr algn="ctr"/>
                      <a:r>
                        <a:rPr lang="en-US" sz="1600" baseline="0" dirty="0"/>
                        <a:t>Power</a:t>
                      </a:r>
                      <a:endParaRPr lang="en-US" sz="1600" dirty="0"/>
                    </a:p>
                  </a:txBody>
                  <a:tcPr/>
                </a:tc>
                <a:tc>
                  <a:txBody>
                    <a:bodyPr/>
                    <a:lstStyle/>
                    <a:p>
                      <a:pPr algn="ctr"/>
                      <a:r>
                        <a:rPr lang="en-US" sz="1600" dirty="0"/>
                        <a:t>Synchronized</a:t>
                      </a:r>
                      <a:endParaRPr lang="en-US" sz="1600" baseline="0" dirty="0"/>
                    </a:p>
                    <a:p>
                      <a:pPr algn="ctr"/>
                      <a:r>
                        <a:rPr lang="en-US" sz="1600" baseline="0" dirty="0"/>
                        <a:t>Motors</a:t>
                      </a:r>
                      <a:endParaRPr lang="en-US" sz="1600" dirty="0"/>
                    </a:p>
                  </a:txBody>
                  <a:tcPr/>
                </a:tc>
                <a:tc>
                  <a:txBody>
                    <a:bodyPr/>
                    <a:lstStyle/>
                    <a:p>
                      <a:pPr algn="ctr"/>
                      <a:r>
                        <a:rPr lang="en-US" sz="1600" dirty="0"/>
                        <a:t>Ramp Up</a:t>
                      </a:r>
                      <a:r>
                        <a:rPr lang="en-US" sz="1600" baseline="0" dirty="0"/>
                        <a:t> / </a:t>
                      </a:r>
                    </a:p>
                    <a:p>
                      <a:pPr algn="ctr"/>
                      <a:r>
                        <a:rPr lang="en-US" sz="1600" baseline="0" dirty="0"/>
                        <a:t>Ramp Down</a:t>
                      </a:r>
                      <a:endParaRPr lang="en-US" sz="1600" dirty="0"/>
                    </a:p>
                  </a:txBody>
                  <a:tcPr/>
                </a:tc>
                <a:extLst>
                  <a:ext uri="{0D108BD9-81ED-4DB2-BD59-A6C34878D82A}">
                    <a16:rowId xmlns:a16="http://schemas.microsoft.com/office/drawing/2014/main" xmlns="" val="10000"/>
                  </a:ext>
                </a:extLst>
              </a:tr>
              <a:tr h="995460">
                <a:tc>
                  <a:txBody>
                    <a:bodyPr/>
                    <a:lstStyle/>
                    <a:p>
                      <a:pPr algn="ctr"/>
                      <a:endParaRPr lang="en-US" sz="3600" dirty="0"/>
                    </a:p>
                  </a:txBody>
                  <a:tcPr anchor="ctr"/>
                </a:tc>
                <a:tc>
                  <a:txBody>
                    <a:bodyPr/>
                    <a:lstStyle/>
                    <a:p>
                      <a:pPr algn="ctr"/>
                      <a:endParaRPr lang="en-US" sz="3600" dirty="0"/>
                    </a:p>
                  </a:txBody>
                  <a:tcPr anchor="ctr"/>
                </a:tc>
                <a:tc>
                  <a:txBody>
                    <a:bodyPr/>
                    <a:lstStyle/>
                    <a:p>
                      <a:pPr algn="ct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extLst>
                  <a:ext uri="{0D108BD9-81ED-4DB2-BD59-A6C34878D82A}">
                    <a16:rowId xmlns:a16="http://schemas.microsoft.com/office/drawing/2014/main" xmlns="" val="10001"/>
                  </a:ext>
                </a:extLst>
              </a:tr>
              <a:tr h="995460">
                <a:tc>
                  <a:txBody>
                    <a:bodyPr/>
                    <a:lstStyle/>
                    <a:p>
                      <a:pPr algn="ctr"/>
                      <a:endParaRPr lang="en-US" sz="3600" dirty="0"/>
                    </a:p>
                  </a:txBody>
                  <a:tcPr anchor="ctr"/>
                </a:tc>
                <a:tc>
                  <a:txBody>
                    <a:bodyPr/>
                    <a:lstStyle/>
                    <a:p>
                      <a:pPr algn="ctr"/>
                      <a:endParaRPr lang="en-US" sz="3600" dirty="0"/>
                    </a:p>
                  </a:txBody>
                  <a:tcPr anchor="ctr"/>
                </a:tc>
                <a:tc>
                  <a:txBody>
                    <a:bodyPr/>
                    <a:lstStyle/>
                    <a:p>
                      <a:pPr algn="ct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extLst>
                  <a:ext uri="{0D108BD9-81ED-4DB2-BD59-A6C34878D82A}">
                    <a16:rowId xmlns:a16="http://schemas.microsoft.com/office/drawing/2014/main" xmlns="" val="10002"/>
                  </a:ext>
                </a:extLst>
              </a:tr>
              <a:tr h="995460">
                <a:tc>
                  <a:txBody>
                    <a:bodyPr/>
                    <a:lstStyle/>
                    <a:p>
                      <a:pPr algn="ctr"/>
                      <a:endParaRPr lang="en-US" sz="3600" dirty="0"/>
                    </a:p>
                  </a:txBody>
                  <a:tcPr anchor="ctr"/>
                </a:tc>
                <a:tc>
                  <a:txBody>
                    <a:bodyPr/>
                    <a:lstStyle/>
                    <a:p>
                      <a:pPr algn="ctr"/>
                      <a:endParaRPr lang="en-US" sz="3600" dirty="0"/>
                    </a:p>
                  </a:txBody>
                  <a:tcPr anchor="ctr"/>
                </a:tc>
                <a:tc>
                  <a:txBody>
                    <a:bodyPr/>
                    <a:lstStyle/>
                    <a:p>
                      <a:pPr algn="ct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latin typeface="Zapf Dingbats"/>
                          <a:ea typeface="Zapf Dingbats"/>
                          <a:cs typeface="Zapf Dingbats"/>
                          <a:sym typeface="Zapf Dingbats"/>
                        </a:rPr>
                        <a:t>✗</a:t>
                      </a:r>
                      <a:endParaRPr lang="en-US" sz="3600" dirty="0"/>
                    </a:p>
                  </a:txBody>
                  <a:tcPr anchor="ctr"/>
                </a:tc>
                <a:extLst>
                  <a:ext uri="{0D108BD9-81ED-4DB2-BD59-A6C34878D82A}">
                    <a16:rowId xmlns:a16="http://schemas.microsoft.com/office/drawing/2014/main" xmlns="" val="10003"/>
                  </a:ext>
                </a:extLst>
              </a:tr>
              <a:tr h="9954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latin typeface="Zapf Dingbats"/>
                          <a:ea typeface="Zapf Dingbats"/>
                          <a:cs typeface="Zapf Dingbats"/>
                          <a:sym typeface="Zapf Dingbats"/>
                        </a:rPr>
                        <a:t>✗</a:t>
                      </a: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latin typeface="Zapf Dingbats"/>
                          <a:ea typeface="Zapf Dingbats"/>
                          <a:cs typeface="Zapf Dingbats"/>
                          <a:sym typeface="Zapf Dingbats"/>
                        </a:rPr>
                        <a:t>✗</a:t>
                      </a: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latin typeface="Zapf Dingbats"/>
                          <a:ea typeface="Zapf Dingbats"/>
                          <a:cs typeface="Zapf Dingbats"/>
                          <a:sym typeface="Zapf Dingbats"/>
                        </a:rPr>
                        <a:t>✗</a:t>
                      </a:r>
                      <a:endParaRPr lang="en-US" sz="3600" dirty="0"/>
                    </a:p>
                  </a:txBody>
                  <a:tcPr anchor="ctr"/>
                </a:tc>
                <a:extLst>
                  <a:ext uri="{0D108BD9-81ED-4DB2-BD59-A6C34878D82A}">
                    <a16:rowId xmlns:a16="http://schemas.microsoft.com/office/drawing/2014/main" xmlns="" val="10004"/>
                  </a:ext>
                </a:extLst>
              </a:tr>
            </a:tbl>
          </a:graphicData>
        </a:graphic>
      </p:graphicFrame>
      <p:sp>
        <p:nvSpPr>
          <p:cNvPr id="4" name="Footer Placeholder 3"/>
          <p:cNvSpPr>
            <a:spLocks noGrp="1"/>
          </p:cNvSpPr>
          <p:nvPr>
            <p:ph type="ftr" sz="quarter" idx="11"/>
          </p:nvPr>
        </p:nvSpPr>
        <p:spPr/>
        <p:txBody>
          <a:bodyPr/>
          <a:lstStyle/>
          <a:p>
            <a:r>
              <a:rPr lang="en-US"/>
              <a:t>© 2015 EV3Lessons.com, Last edit 7/06/2016</a:t>
            </a:r>
          </a:p>
        </p:txBody>
      </p:sp>
      <p:pic>
        <p:nvPicPr>
          <p:cNvPr id="5" name="Picture 4" descr="Screen Shot 2014-10-23 at 6.51.01 PM.png"/>
          <p:cNvPicPr>
            <a:picLocks noChangeAspect="1"/>
          </p:cNvPicPr>
          <p:nvPr/>
        </p:nvPicPr>
        <p:blipFill rotWithShape="1">
          <a:blip r:embed="rId2">
            <a:extLst>
              <a:ext uri="{28A0092B-C50C-407E-A947-70E740481C1C}">
                <a14:useLocalDpi xmlns:a14="http://schemas.microsoft.com/office/drawing/2010/main" val="0"/>
              </a:ext>
            </a:extLst>
          </a:blip>
          <a:srcRect r="36421"/>
          <a:stretch/>
        </p:blipFill>
        <p:spPr>
          <a:xfrm>
            <a:off x="787531" y="5322532"/>
            <a:ext cx="2025009" cy="674728"/>
          </a:xfrm>
          <a:prstGeom prst="rect">
            <a:avLst/>
          </a:prstGeom>
        </p:spPr>
      </p:pic>
      <p:pic>
        <p:nvPicPr>
          <p:cNvPr id="6" name="Picture 5" descr="Screen Shot 2014-10-23 at 6.50.00 PM.png"/>
          <p:cNvPicPr>
            <a:picLocks noChangeAspect="1"/>
          </p:cNvPicPr>
          <p:nvPr/>
        </p:nvPicPr>
        <p:blipFill rotWithShape="1">
          <a:blip r:embed="rId3">
            <a:extLst>
              <a:ext uri="{28A0092B-C50C-407E-A947-70E740481C1C}">
                <a14:useLocalDpi xmlns:a14="http://schemas.microsoft.com/office/drawing/2010/main" val="0"/>
              </a:ext>
            </a:extLst>
          </a:blip>
          <a:srcRect r="36604"/>
          <a:stretch/>
        </p:blipFill>
        <p:spPr>
          <a:xfrm>
            <a:off x="844315" y="4277717"/>
            <a:ext cx="1911442" cy="638734"/>
          </a:xfrm>
          <a:prstGeom prst="rect">
            <a:avLst/>
          </a:prstGeom>
        </p:spPr>
      </p:pic>
      <p:pic>
        <p:nvPicPr>
          <p:cNvPr id="7" name="Picture 6" descr="Screen Shot 2014-10-23 at 6.20.04 PM.png"/>
          <p:cNvPicPr>
            <a:picLocks noChangeAspect="1"/>
          </p:cNvPicPr>
          <p:nvPr/>
        </p:nvPicPr>
        <p:blipFill rotWithShape="1">
          <a:blip r:embed="rId4">
            <a:extLst>
              <a:ext uri="{28A0092B-C50C-407E-A947-70E740481C1C}">
                <a14:useLocalDpi xmlns:a14="http://schemas.microsoft.com/office/drawing/2010/main" val="0"/>
              </a:ext>
            </a:extLst>
          </a:blip>
          <a:srcRect l="4007" t="7975" b="14315"/>
          <a:stretch/>
        </p:blipFill>
        <p:spPr>
          <a:xfrm>
            <a:off x="844315" y="2312220"/>
            <a:ext cx="2120020" cy="710764"/>
          </a:xfrm>
          <a:prstGeom prst="rect">
            <a:avLst/>
          </a:prstGeom>
        </p:spPr>
      </p:pic>
      <p:pic>
        <p:nvPicPr>
          <p:cNvPr id="8" name="Picture 7" descr="Screen Shot 2014-10-23 at 6.20.57 PM.png"/>
          <p:cNvPicPr>
            <a:picLocks noChangeAspect="1"/>
          </p:cNvPicPr>
          <p:nvPr/>
        </p:nvPicPr>
        <p:blipFill rotWithShape="1">
          <a:blip r:embed="rId5">
            <a:extLst>
              <a:ext uri="{28A0092B-C50C-407E-A947-70E740481C1C}">
                <a14:useLocalDpi xmlns:a14="http://schemas.microsoft.com/office/drawing/2010/main" val="0"/>
              </a:ext>
            </a:extLst>
          </a:blip>
          <a:srcRect l="2266" t="9903" b="7642"/>
          <a:stretch/>
        </p:blipFill>
        <p:spPr>
          <a:xfrm>
            <a:off x="844315" y="3337629"/>
            <a:ext cx="2024428" cy="680698"/>
          </a:xfrm>
          <a:prstGeom prst="rect">
            <a:avLst/>
          </a:prstGeom>
        </p:spPr>
      </p:pic>
      <p:sp>
        <p:nvSpPr>
          <p:cNvPr id="10" name="TextBox 9"/>
          <p:cNvSpPr txBox="1"/>
          <p:nvPr/>
        </p:nvSpPr>
        <p:spPr>
          <a:xfrm>
            <a:off x="381451" y="2496841"/>
            <a:ext cx="173111" cy="369332"/>
          </a:xfrm>
          <a:prstGeom prst="rect">
            <a:avLst/>
          </a:prstGeom>
          <a:noFill/>
        </p:spPr>
        <p:txBody>
          <a:bodyPr wrap="square" rtlCol="0">
            <a:spAutoFit/>
          </a:bodyPr>
          <a:lstStyle/>
          <a:p>
            <a:r>
              <a:rPr lang="en-US" dirty="0"/>
              <a:t>1</a:t>
            </a:r>
          </a:p>
        </p:txBody>
      </p:sp>
      <p:sp>
        <p:nvSpPr>
          <p:cNvPr id="11" name="TextBox 10"/>
          <p:cNvSpPr txBox="1"/>
          <p:nvPr/>
        </p:nvSpPr>
        <p:spPr>
          <a:xfrm>
            <a:off x="381451" y="3499177"/>
            <a:ext cx="173111" cy="369332"/>
          </a:xfrm>
          <a:prstGeom prst="rect">
            <a:avLst/>
          </a:prstGeom>
          <a:noFill/>
        </p:spPr>
        <p:txBody>
          <a:bodyPr wrap="square" rtlCol="0">
            <a:spAutoFit/>
          </a:bodyPr>
          <a:lstStyle/>
          <a:p>
            <a:r>
              <a:rPr lang="en-US" dirty="0"/>
              <a:t>2</a:t>
            </a:r>
          </a:p>
        </p:txBody>
      </p:sp>
      <p:sp>
        <p:nvSpPr>
          <p:cNvPr id="12" name="TextBox 11"/>
          <p:cNvSpPr txBox="1"/>
          <p:nvPr/>
        </p:nvSpPr>
        <p:spPr>
          <a:xfrm>
            <a:off x="381451" y="4425552"/>
            <a:ext cx="173111" cy="369332"/>
          </a:xfrm>
          <a:prstGeom prst="rect">
            <a:avLst/>
          </a:prstGeom>
          <a:noFill/>
        </p:spPr>
        <p:txBody>
          <a:bodyPr wrap="square" rtlCol="0">
            <a:spAutoFit/>
          </a:bodyPr>
          <a:lstStyle/>
          <a:p>
            <a:r>
              <a:rPr lang="en-US" dirty="0"/>
              <a:t>3</a:t>
            </a:r>
          </a:p>
        </p:txBody>
      </p:sp>
      <p:sp>
        <p:nvSpPr>
          <p:cNvPr id="13" name="TextBox 12"/>
          <p:cNvSpPr txBox="1"/>
          <p:nvPr/>
        </p:nvSpPr>
        <p:spPr>
          <a:xfrm>
            <a:off x="381451" y="5517088"/>
            <a:ext cx="173111" cy="369332"/>
          </a:xfrm>
          <a:prstGeom prst="rect">
            <a:avLst/>
          </a:prstGeom>
          <a:noFill/>
        </p:spPr>
        <p:txBody>
          <a:bodyPr wrap="square" rtlCol="0">
            <a:spAutoFit/>
          </a:bodyPr>
          <a:lstStyle/>
          <a:p>
            <a:r>
              <a:rPr lang="en-US" dirty="0"/>
              <a:t>4</a:t>
            </a:r>
          </a:p>
        </p:txBody>
      </p:sp>
      <p:sp>
        <p:nvSpPr>
          <p:cNvPr id="3" name="Slide Number Placeholder 2"/>
          <p:cNvSpPr>
            <a:spLocks noGrp="1"/>
          </p:cNvSpPr>
          <p:nvPr>
            <p:ph type="sldNum" sz="quarter" idx="12"/>
          </p:nvPr>
        </p:nvSpPr>
        <p:spPr/>
        <p:txBody>
          <a:bodyPr/>
          <a:lstStyle/>
          <a:p>
            <a:fld id="{4382A7F7-08BF-4252-8141-63FB96055BBB}" type="slidenum">
              <a:rPr lang="en-US" smtClean="0"/>
              <a:t>11</a:t>
            </a:fld>
            <a:endParaRPr lang="en-US"/>
          </a:p>
        </p:txBody>
      </p:sp>
    </p:spTree>
    <p:extLst>
      <p:ext uri="{BB962C8B-B14F-4D97-AF65-F5344CB8AC3E}">
        <p14:creationId xmlns:p14="http://schemas.microsoft.com/office/powerpoint/2010/main" val="3857650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Degrees vs. Seconds</a:t>
            </a:r>
          </a:p>
        </p:txBody>
      </p:sp>
      <p:sp>
        <p:nvSpPr>
          <p:cNvPr id="4" name="Footer Placeholder 3"/>
          <p:cNvSpPr>
            <a:spLocks noGrp="1"/>
          </p:cNvSpPr>
          <p:nvPr>
            <p:ph type="ftr" sz="quarter" idx="11"/>
          </p:nvPr>
        </p:nvSpPr>
        <p:spPr/>
        <p:txBody>
          <a:bodyPr/>
          <a:lstStyle/>
          <a:p>
            <a:r>
              <a:rPr lang="en-US"/>
              <a:t>© 2015 EV3Lessons.com, Last edit 7/06/2016</a:t>
            </a:r>
          </a:p>
        </p:txBody>
      </p:sp>
      <p:sp>
        <p:nvSpPr>
          <p:cNvPr id="5" name="TextBox 4"/>
          <p:cNvSpPr txBox="1"/>
          <p:nvPr/>
        </p:nvSpPr>
        <p:spPr>
          <a:xfrm>
            <a:off x="386647" y="1401073"/>
            <a:ext cx="4097551" cy="4093428"/>
          </a:xfrm>
          <a:prstGeom prst="rect">
            <a:avLst/>
          </a:prstGeom>
          <a:noFill/>
        </p:spPr>
        <p:txBody>
          <a:bodyPr wrap="square" rtlCol="0">
            <a:spAutoFit/>
          </a:bodyPr>
          <a:lstStyle/>
          <a:p>
            <a:pPr algn="ctr"/>
            <a:r>
              <a:rPr lang="en-US" sz="2000" b="1" u="sng" dirty="0"/>
              <a:t>Move Degrees/Rotations</a:t>
            </a:r>
          </a:p>
          <a:p>
            <a:pPr marL="285750" indent="-285750">
              <a:buFont typeface="Arial"/>
              <a:buChar char="•"/>
            </a:pPr>
            <a:r>
              <a:rPr lang="en-US" sz="2000" dirty="0"/>
              <a:t>Block does not complete until the target degree rotation is reached</a:t>
            </a:r>
          </a:p>
          <a:p>
            <a:pPr marL="285750" indent="-285750">
              <a:buFont typeface="Arial"/>
              <a:buChar char="•"/>
            </a:pPr>
            <a:r>
              <a:rPr lang="en-US" sz="2000" dirty="0"/>
              <a:t>So what if the robot gets stuck somewhere on the mat?</a:t>
            </a:r>
          </a:p>
          <a:p>
            <a:pPr marL="742950" lvl="1" indent="-285750">
              <a:buFont typeface="Arial"/>
              <a:buChar char="•"/>
            </a:pPr>
            <a:r>
              <a:rPr lang="en-US" sz="2000" dirty="0">
                <a:sym typeface="Wingdings"/>
              </a:rPr>
              <a:t>Program stalls and never goes to next block</a:t>
            </a:r>
          </a:p>
          <a:p>
            <a:pPr marL="742950" lvl="1" indent="-285750">
              <a:buFont typeface="Arial"/>
              <a:buChar char="•"/>
            </a:pPr>
            <a:r>
              <a:rPr lang="en-US" sz="2000" dirty="0">
                <a:sym typeface="Wingdings"/>
              </a:rPr>
              <a:t>You will have to save the robot and take a touch penalty</a:t>
            </a:r>
          </a:p>
          <a:p>
            <a:endParaRPr lang="en-US" sz="2000" dirty="0"/>
          </a:p>
          <a:p>
            <a:endParaRPr lang="en-US" sz="2000" dirty="0"/>
          </a:p>
        </p:txBody>
      </p:sp>
      <p:sp>
        <p:nvSpPr>
          <p:cNvPr id="6" name="TextBox 5"/>
          <p:cNvSpPr txBox="1"/>
          <p:nvPr/>
        </p:nvSpPr>
        <p:spPr>
          <a:xfrm>
            <a:off x="4570570" y="1401073"/>
            <a:ext cx="4097551" cy="4093428"/>
          </a:xfrm>
          <a:prstGeom prst="rect">
            <a:avLst/>
          </a:prstGeom>
          <a:noFill/>
        </p:spPr>
        <p:txBody>
          <a:bodyPr wrap="square" rtlCol="0">
            <a:spAutoFit/>
          </a:bodyPr>
          <a:lstStyle/>
          <a:p>
            <a:pPr algn="ctr"/>
            <a:r>
              <a:rPr lang="en-US" sz="2000" b="1" u="sng" dirty="0"/>
              <a:t>Move Seconds</a:t>
            </a:r>
          </a:p>
          <a:p>
            <a:pPr marL="285750" lvl="1" indent="-285750">
              <a:buFont typeface="Arial"/>
              <a:buChar char="•"/>
            </a:pPr>
            <a:r>
              <a:rPr lang="en-US" sz="2000" dirty="0">
                <a:sym typeface="Wingdings"/>
              </a:rPr>
              <a:t>Less accurate for robot movement</a:t>
            </a:r>
          </a:p>
          <a:p>
            <a:pPr marL="742950" lvl="2" indent="-285750">
              <a:buFont typeface="Arial"/>
              <a:buChar char="•"/>
            </a:pPr>
            <a:r>
              <a:rPr lang="en-US" sz="2000" dirty="0">
                <a:sym typeface="Wingdings"/>
              </a:rPr>
              <a:t>Distance traveled depends on speed, battery level, weight of robot</a:t>
            </a:r>
          </a:p>
          <a:p>
            <a:pPr marL="285750" lvl="1" indent="-285750">
              <a:buFont typeface="Arial"/>
              <a:buChar char="•"/>
            </a:pPr>
            <a:r>
              <a:rPr lang="en-US" sz="2000" dirty="0">
                <a:sym typeface="Wingdings"/>
              </a:rPr>
              <a:t>You have to remember this when deciding if move </a:t>
            </a:r>
            <a:r>
              <a:rPr lang="en-US" sz="2000" dirty="0" err="1">
                <a:sym typeface="Wingdings"/>
              </a:rPr>
              <a:t>secs</a:t>
            </a:r>
            <a:r>
              <a:rPr lang="en-US" sz="2000" dirty="0">
                <a:sym typeface="Wingdings"/>
              </a:rPr>
              <a:t> should be used.</a:t>
            </a:r>
          </a:p>
          <a:p>
            <a:pPr marL="285750" lvl="1" indent="-285750">
              <a:buFont typeface="Arial"/>
              <a:buChar char="•"/>
            </a:pPr>
            <a:r>
              <a:rPr lang="en-US" sz="2000" dirty="0">
                <a:sym typeface="Wingdings"/>
              </a:rPr>
              <a:t>However, can help avoid stalls</a:t>
            </a:r>
          </a:p>
          <a:p>
            <a:pPr marL="742950" lvl="2" indent="-285750">
              <a:buFont typeface="Arial"/>
              <a:buChar char="•"/>
            </a:pPr>
            <a:r>
              <a:rPr lang="en-US" sz="2000" dirty="0">
                <a:sym typeface="Wingdings"/>
              </a:rPr>
              <a:t>E.g. Can be useful if your attachment arm gets stuck</a:t>
            </a:r>
            <a:endParaRPr lang="en-US" sz="2000" dirty="0"/>
          </a:p>
          <a:p>
            <a:pPr marL="0" lvl="1"/>
            <a:r>
              <a:rPr lang="en-US" sz="2000" dirty="0">
                <a:sym typeface="Wingdings"/>
              </a:rPr>
              <a:t> </a:t>
            </a:r>
          </a:p>
        </p:txBody>
      </p:sp>
      <p:sp>
        <p:nvSpPr>
          <p:cNvPr id="9" name="TextBox 8"/>
          <p:cNvSpPr txBox="1"/>
          <p:nvPr/>
        </p:nvSpPr>
        <p:spPr>
          <a:xfrm>
            <a:off x="431591" y="5479112"/>
            <a:ext cx="5417001" cy="646331"/>
          </a:xfrm>
          <a:prstGeom prst="rect">
            <a:avLst/>
          </a:prstGeom>
          <a:noFill/>
        </p:spPr>
        <p:txBody>
          <a:bodyPr wrap="square" rtlCol="0">
            <a:spAutoFit/>
          </a:bodyPr>
          <a:lstStyle/>
          <a:p>
            <a:pPr algn="ctr"/>
            <a:r>
              <a:rPr lang="en-US" sz="3600" dirty="0">
                <a:solidFill>
                  <a:srgbClr val="3366FF"/>
                </a:solidFill>
              </a:rPr>
              <a:t>Videos on next slide</a:t>
            </a:r>
          </a:p>
        </p:txBody>
      </p:sp>
      <p:sp>
        <p:nvSpPr>
          <p:cNvPr id="3" name="Slide Number Placeholder 2"/>
          <p:cNvSpPr>
            <a:spLocks noGrp="1"/>
          </p:cNvSpPr>
          <p:nvPr>
            <p:ph type="sldNum" sz="quarter" idx="12"/>
          </p:nvPr>
        </p:nvSpPr>
        <p:spPr/>
        <p:txBody>
          <a:bodyPr/>
          <a:lstStyle/>
          <a:p>
            <a:fld id="{4382A7F7-08BF-4252-8141-63FB96055BBB}" type="slidenum">
              <a:rPr lang="en-US" smtClean="0"/>
              <a:t>12</a:t>
            </a:fld>
            <a:endParaRPr lang="en-US"/>
          </a:p>
        </p:txBody>
      </p:sp>
    </p:spTree>
    <p:extLst>
      <p:ext uri="{BB962C8B-B14F-4D97-AF65-F5344CB8AC3E}">
        <p14:creationId xmlns:p14="http://schemas.microsoft.com/office/powerpoint/2010/main" val="872564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Degrees vs. Seconds</a:t>
            </a:r>
          </a:p>
        </p:txBody>
      </p:sp>
      <p:sp>
        <p:nvSpPr>
          <p:cNvPr id="4" name="Footer Placeholder 3"/>
          <p:cNvSpPr>
            <a:spLocks noGrp="1"/>
          </p:cNvSpPr>
          <p:nvPr>
            <p:ph type="ftr" sz="quarter" idx="11"/>
          </p:nvPr>
        </p:nvSpPr>
        <p:spPr/>
        <p:txBody>
          <a:bodyPr/>
          <a:lstStyle/>
          <a:p>
            <a:r>
              <a:rPr lang="en-US"/>
              <a:t>© 2015 EV3Lessons.com, Last edit 7/06/2016</a:t>
            </a:r>
          </a:p>
        </p:txBody>
      </p:sp>
      <p:sp>
        <p:nvSpPr>
          <p:cNvPr id="5" name="TextBox 4"/>
          <p:cNvSpPr txBox="1"/>
          <p:nvPr/>
        </p:nvSpPr>
        <p:spPr>
          <a:xfrm>
            <a:off x="499165" y="2179634"/>
            <a:ext cx="3861421" cy="923330"/>
          </a:xfrm>
          <a:prstGeom prst="rect">
            <a:avLst/>
          </a:prstGeom>
          <a:noFill/>
        </p:spPr>
        <p:txBody>
          <a:bodyPr wrap="square" rtlCol="0">
            <a:spAutoFit/>
          </a:bodyPr>
          <a:lstStyle/>
          <a:p>
            <a:pPr algn="ctr"/>
            <a:r>
              <a:rPr lang="en-US" b="1" u="sng" dirty="0"/>
              <a:t>Stalled Robot</a:t>
            </a:r>
          </a:p>
          <a:p>
            <a:pPr algn="ctr"/>
            <a:r>
              <a:rPr lang="en-US" dirty="0"/>
              <a:t>Robot gets stuck. Finishes only when released.</a:t>
            </a:r>
          </a:p>
        </p:txBody>
      </p:sp>
      <p:sp>
        <p:nvSpPr>
          <p:cNvPr id="6" name="TextBox 5"/>
          <p:cNvSpPr txBox="1"/>
          <p:nvPr/>
        </p:nvSpPr>
        <p:spPr>
          <a:xfrm>
            <a:off x="4779078" y="2170649"/>
            <a:ext cx="3861421" cy="923330"/>
          </a:xfrm>
          <a:prstGeom prst="rect">
            <a:avLst/>
          </a:prstGeom>
          <a:noFill/>
        </p:spPr>
        <p:txBody>
          <a:bodyPr wrap="square" rtlCol="0">
            <a:spAutoFit/>
          </a:bodyPr>
          <a:lstStyle/>
          <a:p>
            <a:pPr algn="ctr"/>
            <a:r>
              <a:rPr lang="en-US" b="1" u="sng" dirty="0" err="1"/>
              <a:t>Unstalled</a:t>
            </a:r>
            <a:r>
              <a:rPr lang="en-US" b="1" u="sng" dirty="0"/>
              <a:t> Robot</a:t>
            </a:r>
          </a:p>
          <a:p>
            <a:pPr algn="ctr"/>
            <a:r>
              <a:rPr lang="en-US" dirty="0"/>
              <a:t>Robot gets stuck but still finishes (you can hear the sound)</a:t>
            </a:r>
          </a:p>
        </p:txBody>
      </p:sp>
      <p:sp>
        <p:nvSpPr>
          <p:cNvPr id="7" name="TextBox 6"/>
          <p:cNvSpPr txBox="1"/>
          <p:nvPr/>
        </p:nvSpPr>
        <p:spPr>
          <a:xfrm>
            <a:off x="2135333" y="1524318"/>
            <a:ext cx="4686493" cy="646331"/>
          </a:xfrm>
          <a:prstGeom prst="rect">
            <a:avLst/>
          </a:prstGeom>
          <a:noFill/>
        </p:spPr>
        <p:txBody>
          <a:bodyPr wrap="square" rtlCol="0">
            <a:spAutoFit/>
          </a:bodyPr>
          <a:lstStyle/>
          <a:p>
            <a:pPr algn="ctr"/>
            <a:r>
              <a:rPr lang="en-US" sz="3600" dirty="0">
                <a:solidFill>
                  <a:srgbClr val="3366FF"/>
                </a:solidFill>
              </a:rPr>
              <a:t>Click to Watch Videos</a:t>
            </a:r>
          </a:p>
        </p:txBody>
      </p:sp>
      <p:pic>
        <p:nvPicPr>
          <p:cNvPr id="8" name="0001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0830" y="3421580"/>
            <a:ext cx="3941200" cy="2216925"/>
          </a:xfrm>
          <a:prstGeom prst="rect">
            <a:avLst/>
          </a:prstGeom>
        </p:spPr>
      </p:pic>
      <p:pic>
        <p:nvPicPr>
          <p:cNvPr id="9" name="00017.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779078" y="3421580"/>
            <a:ext cx="3785471" cy="2129328"/>
          </a:xfrm>
          <a:prstGeom prst="rect">
            <a:avLst/>
          </a:prstGeom>
        </p:spPr>
      </p:pic>
      <p:sp>
        <p:nvSpPr>
          <p:cNvPr id="3" name="Slide Number Placeholder 2"/>
          <p:cNvSpPr>
            <a:spLocks noGrp="1"/>
          </p:cNvSpPr>
          <p:nvPr>
            <p:ph type="sldNum" sz="quarter" idx="12"/>
          </p:nvPr>
        </p:nvSpPr>
        <p:spPr/>
        <p:txBody>
          <a:bodyPr/>
          <a:lstStyle/>
          <a:p>
            <a:fld id="{4382A7F7-08BF-4252-8141-63FB96055BBB}" type="slidenum">
              <a:rPr lang="en-US" smtClean="0"/>
              <a:t>13</a:t>
            </a:fld>
            <a:endParaRPr lang="en-US"/>
          </a:p>
        </p:txBody>
      </p:sp>
    </p:spTree>
    <p:extLst>
      <p:ext uri="{BB962C8B-B14F-4D97-AF65-F5344CB8AC3E}">
        <p14:creationId xmlns:p14="http://schemas.microsoft.com/office/powerpoint/2010/main" val="1703911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Discussion Guide</a:t>
            </a:r>
            <a:endParaRPr lang="en-US" dirty="0"/>
          </a:p>
        </p:txBody>
      </p:sp>
      <p:graphicFrame>
        <p:nvGraphicFramePr>
          <p:cNvPr id="6" name="Content Placeholder 8"/>
          <p:cNvGraphicFramePr>
            <a:graphicFrameLocks noGrp="1"/>
          </p:cNvGraphicFramePr>
          <p:nvPr>
            <p:ph idx="1"/>
            <p:extLst>
              <p:ext uri="{D42A27DB-BD31-4B8C-83A1-F6EECF244321}">
                <p14:modId xmlns:p14="http://schemas.microsoft.com/office/powerpoint/2010/main" val="1076104766"/>
              </p:ext>
            </p:extLst>
          </p:nvPr>
        </p:nvGraphicFramePr>
        <p:xfrm>
          <a:off x="228600" y="1504950"/>
          <a:ext cx="8412810" cy="4586623"/>
        </p:xfrm>
        <a:graphic>
          <a:graphicData uri="http://schemas.openxmlformats.org/drawingml/2006/table">
            <a:tbl>
              <a:tblPr firstRow="1" bandRow="1">
                <a:tableStyleId>{1FECB4D8-DB02-4DC6-A0A2-4F2EBAE1DC90}</a:tableStyleId>
              </a:tblPr>
              <a:tblGrid>
                <a:gridCol w="1095905">
                  <a:extLst>
                    <a:ext uri="{9D8B030D-6E8A-4147-A177-3AD203B41FA5}">
                      <a16:colId xmlns:a16="http://schemas.microsoft.com/office/drawing/2014/main" xmlns="" val="20000"/>
                    </a:ext>
                  </a:extLst>
                </a:gridCol>
                <a:gridCol w="1095905">
                  <a:extLst>
                    <a:ext uri="{9D8B030D-6E8A-4147-A177-3AD203B41FA5}">
                      <a16:colId xmlns:a16="http://schemas.microsoft.com/office/drawing/2014/main" xmlns="" val="20001"/>
                    </a:ext>
                  </a:extLst>
                </a:gridCol>
                <a:gridCol w="1095905">
                  <a:extLst>
                    <a:ext uri="{9D8B030D-6E8A-4147-A177-3AD203B41FA5}">
                      <a16:colId xmlns:a16="http://schemas.microsoft.com/office/drawing/2014/main" xmlns="" val="20002"/>
                    </a:ext>
                  </a:extLst>
                </a:gridCol>
                <a:gridCol w="1698299">
                  <a:extLst>
                    <a:ext uri="{9D8B030D-6E8A-4147-A177-3AD203B41FA5}">
                      <a16:colId xmlns:a16="http://schemas.microsoft.com/office/drawing/2014/main" xmlns="" val="20003"/>
                    </a:ext>
                  </a:extLst>
                </a:gridCol>
                <a:gridCol w="1673083">
                  <a:extLst>
                    <a:ext uri="{9D8B030D-6E8A-4147-A177-3AD203B41FA5}">
                      <a16:colId xmlns:a16="http://schemas.microsoft.com/office/drawing/2014/main" xmlns="" val="20004"/>
                    </a:ext>
                  </a:extLst>
                </a:gridCol>
                <a:gridCol w="1753713">
                  <a:extLst>
                    <a:ext uri="{9D8B030D-6E8A-4147-A177-3AD203B41FA5}">
                      <a16:colId xmlns:a16="http://schemas.microsoft.com/office/drawing/2014/main" xmlns="" val="20005"/>
                    </a:ext>
                  </a:extLst>
                </a:gridCol>
              </a:tblGrid>
              <a:tr h="604783">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sz="1600" dirty="0"/>
                        <a:t>Regulated</a:t>
                      </a:r>
                      <a:endParaRPr lang="en-US" sz="1600" baseline="0" dirty="0"/>
                    </a:p>
                    <a:p>
                      <a:pPr algn="ctr"/>
                      <a:r>
                        <a:rPr lang="en-US" sz="1600" baseline="0" dirty="0"/>
                        <a:t>Power</a:t>
                      </a:r>
                      <a:endParaRPr lang="en-US" sz="1600" dirty="0"/>
                    </a:p>
                  </a:txBody>
                  <a:tcPr/>
                </a:tc>
                <a:tc>
                  <a:txBody>
                    <a:bodyPr/>
                    <a:lstStyle/>
                    <a:p>
                      <a:pPr algn="ctr"/>
                      <a:r>
                        <a:rPr lang="en-US" sz="1600" dirty="0"/>
                        <a:t>Synchronized</a:t>
                      </a:r>
                      <a:endParaRPr lang="en-US" sz="1600" baseline="0" dirty="0"/>
                    </a:p>
                    <a:p>
                      <a:pPr algn="ctr"/>
                      <a:r>
                        <a:rPr lang="en-US" sz="1600" baseline="0" dirty="0"/>
                        <a:t>Motors</a:t>
                      </a:r>
                      <a:endParaRPr lang="en-US" sz="1600" dirty="0"/>
                    </a:p>
                  </a:txBody>
                  <a:tcPr/>
                </a:tc>
                <a:tc>
                  <a:txBody>
                    <a:bodyPr/>
                    <a:lstStyle/>
                    <a:p>
                      <a:pPr algn="ctr"/>
                      <a:r>
                        <a:rPr lang="en-US" sz="1600" dirty="0"/>
                        <a:t>Ramp Up</a:t>
                      </a:r>
                      <a:r>
                        <a:rPr lang="en-US" sz="1600" baseline="0" dirty="0"/>
                        <a:t> / </a:t>
                      </a:r>
                    </a:p>
                    <a:p>
                      <a:pPr algn="ctr"/>
                      <a:r>
                        <a:rPr lang="en-US" sz="1600" baseline="0" dirty="0"/>
                        <a:t>Ramp Down</a:t>
                      </a:r>
                      <a:endParaRPr lang="en-US" sz="1600" dirty="0"/>
                    </a:p>
                  </a:txBody>
                  <a:tcPr/>
                </a:tc>
                <a:extLst>
                  <a:ext uri="{0D108BD9-81ED-4DB2-BD59-A6C34878D82A}">
                    <a16:rowId xmlns:a16="http://schemas.microsoft.com/office/drawing/2014/main" xmlns="" val="10000"/>
                  </a:ext>
                </a:extLst>
              </a:tr>
              <a:tr h="995460">
                <a:tc>
                  <a:txBody>
                    <a:bodyPr/>
                    <a:lstStyle/>
                    <a:p>
                      <a:pPr algn="ctr"/>
                      <a:endParaRPr lang="en-US" sz="3600" dirty="0"/>
                    </a:p>
                  </a:txBody>
                  <a:tcPr anchor="ctr"/>
                </a:tc>
                <a:tc>
                  <a:txBody>
                    <a:bodyPr/>
                    <a:lstStyle/>
                    <a:p>
                      <a:pPr algn="ctr"/>
                      <a:endParaRPr lang="en-US" sz="3600" dirty="0"/>
                    </a:p>
                  </a:txBody>
                  <a:tcPr anchor="ctr"/>
                </a:tc>
                <a:tc>
                  <a:txBody>
                    <a:bodyPr/>
                    <a:lstStyle/>
                    <a:p>
                      <a:pPr algn="ctr"/>
                      <a:endParaRPr lang="en-US" sz="3600" dirty="0"/>
                    </a:p>
                  </a:txBody>
                  <a:tcPr anchor="ctr"/>
                </a:tc>
                <a:tc>
                  <a:txBody>
                    <a:bodyPr/>
                    <a:lstStyle/>
                    <a:p>
                      <a:endParaRPr lang="en-US" dirty="0"/>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xmlns="" val="10001"/>
                  </a:ext>
                </a:extLst>
              </a:tr>
              <a:tr h="995460">
                <a:tc>
                  <a:txBody>
                    <a:bodyPr/>
                    <a:lstStyle/>
                    <a:p>
                      <a:pPr algn="ctr"/>
                      <a:endParaRPr lang="en-US" sz="3600" dirty="0"/>
                    </a:p>
                  </a:txBody>
                  <a:tcPr anchor="ctr"/>
                </a:tc>
                <a:tc>
                  <a:txBody>
                    <a:bodyPr/>
                    <a:lstStyle/>
                    <a:p>
                      <a:pPr algn="ctr"/>
                      <a:endParaRPr lang="en-US" sz="3600" dirty="0"/>
                    </a:p>
                  </a:txBody>
                  <a:tcPr anchor="ctr"/>
                </a:tc>
                <a:tc>
                  <a:txBody>
                    <a:bodyPr/>
                    <a:lstStyle/>
                    <a:p>
                      <a:pPr algn="ctr"/>
                      <a:endParaRPr lang="en-US" sz="3600" dirty="0"/>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xmlns="" val="10002"/>
                  </a:ext>
                </a:extLst>
              </a:tr>
              <a:tr h="995460">
                <a:tc>
                  <a:txBody>
                    <a:bodyPr/>
                    <a:lstStyle/>
                    <a:p>
                      <a:pPr algn="ctr"/>
                      <a:endParaRPr lang="en-US" sz="3600" dirty="0"/>
                    </a:p>
                  </a:txBody>
                  <a:tcPr anchor="ctr"/>
                </a:tc>
                <a:tc>
                  <a:txBody>
                    <a:bodyPr/>
                    <a:lstStyle/>
                    <a:p>
                      <a:pPr algn="ctr"/>
                      <a:endParaRPr lang="en-US" sz="3600" dirty="0"/>
                    </a:p>
                  </a:txBody>
                  <a:tcPr anchor="ctr"/>
                </a:tc>
                <a:tc>
                  <a:txBody>
                    <a:bodyPr/>
                    <a:lstStyle/>
                    <a:p>
                      <a:pPr algn="ctr"/>
                      <a:endParaRPr lang="en-US" sz="3600" dirty="0"/>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xmlns="" val="10003"/>
                  </a:ext>
                </a:extLst>
              </a:tr>
              <a:tr h="9954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600" dirty="0"/>
                    </a:p>
                  </a:txBody>
                  <a:tcPr anchor="ctr"/>
                </a:tc>
                <a:tc>
                  <a:txBody>
                    <a:bodyPr/>
                    <a:lstStyle/>
                    <a:p>
                      <a:endParaRPr lang="en-US"/>
                    </a:p>
                  </a:txBody>
                  <a:tcPr anchor="ctr"/>
                </a:tc>
                <a:tc>
                  <a:txBody>
                    <a:bodyPr/>
                    <a:lstStyle/>
                    <a:p>
                      <a:endParaRPr lang="en-US"/>
                    </a:p>
                  </a:txBody>
                  <a:tcPr anchor="ctr"/>
                </a:tc>
                <a:tc>
                  <a:txBody>
                    <a:bodyPr/>
                    <a:lstStyle/>
                    <a:p>
                      <a:endParaRPr lang="en-US" dirty="0"/>
                    </a:p>
                  </a:txBody>
                  <a:tcPr anchor="ctr"/>
                </a:tc>
                <a:extLst>
                  <a:ext uri="{0D108BD9-81ED-4DB2-BD59-A6C34878D82A}">
                    <a16:rowId xmlns:a16="http://schemas.microsoft.com/office/drawing/2014/main" xmlns="" val="10004"/>
                  </a:ext>
                </a:extLst>
              </a:tr>
            </a:tbl>
          </a:graphicData>
        </a:graphic>
      </p:graphicFrame>
      <p:sp>
        <p:nvSpPr>
          <p:cNvPr id="4" name="Footer Placeholder 3"/>
          <p:cNvSpPr>
            <a:spLocks noGrp="1"/>
          </p:cNvSpPr>
          <p:nvPr>
            <p:ph type="ftr" sz="quarter" idx="11"/>
          </p:nvPr>
        </p:nvSpPr>
        <p:spPr/>
        <p:txBody>
          <a:bodyPr/>
          <a:lstStyle/>
          <a:p>
            <a:r>
              <a:rPr lang="en-US"/>
              <a:t>© 2015 EV3Lessons.com, Last edit 7/06/2016</a:t>
            </a:r>
          </a:p>
        </p:txBody>
      </p:sp>
      <p:pic>
        <p:nvPicPr>
          <p:cNvPr id="7" name="Picture 6" descr="Screen Shot 2014-10-23 at 6.51.01 PM.png"/>
          <p:cNvPicPr>
            <a:picLocks noChangeAspect="1"/>
          </p:cNvPicPr>
          <p:nvPr/>
        </p:nvPicPr>
        <p:blipFill rotWithShape="1">
          <a:blip r:embed="rId2">
            <a:extLst>
              <a:ext uri="{28A0092B-C50C-407E-A947-70E740481C1C}">
                <a14:useLocalDpi xmlns:a14="http://schemas.microsoft.com/office/drawing/2010/main" val="0"/>
              </a:ext>
            </a:extLst>
          </a:blip>
          <a:srcRect r="36421"/>
          <a:stretch/>
        </p:blipFill>
        <p:spPr>
          <a:xfrm>
            <a:off x="801983" y="5268841"/>
            <a:ext cx="2014499" cy="671226"/>
          </a:xfrm>
          <a:prstGeom prst="rect">
            <a:avLst/>
          </a:prstGeom>
        </p:spPr>
      </p:pic>
      <p:pic>
        <p:nvPicPr>
          <p:cNvPr id="8" name="Picture 7" descr="Screen Shot 2014-10-23 at 6.50.00 PM.png"/>
          <p:cNvPicPr>
            <a:picLocks noChangeAspect="1"/>
          </p:cNvPicPr>
          <p:nvPr/>
        </p:nvPicPr>
        <p:blipFill rotWithShape="1">
          <a:blip r:embed="rId3">
            <a:extLst>
              <a:ext uri="{28A0092B-C50C-407E-A947-70E740481C1C}">
                <a14:useLocalDpi xmlns:a14="http://schemas.microsoft.com/office/drawing/2010/main" val="0"/>
              </a:ext>
            </a:extLst>
          </a:blip>
          <a:srcRect r="36604"/>
          <a:stretch/>
        </p:blipFill>
        <p:spPr>
          <a:xfrm>
            <a:off x="841977" y="4240821"/>
            <a:ext cx="1974505" cy="659807"/>
          </a:xfrm>
          <a:prstGeom prst="rect">
            <a:avLst/>
          </a:prstGeom>
        </p:spPr>
      </p:pic>
      <p:pic>
        <p:nvPicPr>
          <p:cNvPr id="9" name="Picture 8" descr="Screen Shot 2014-10-23 at 6.20.04 PM.png"/>
          <p:cNvPicPr>
            <a:picLocks noChangeAspect="1"/>
          </p:cNvPicPr>
          <p:nvPr/>
        </p:nvPicPr>
        <p:blipFill rotWithShape="1">
          <a:blip r:embed="rId4">
            <a:extLst>
              <a:ext uri="{28A0092B-C50C-407E-A947-70E740481C1C}">
                <a14:useLocalDpi xmlns:a14="http://schemas.microsoft.com/office/drawing/2010/main" val="0"/>
              </a:ext>
            </a:extLst>
          </a:blip>
          <a:srcRect l="4007" t="7975" b="14315"/>
          <a:stretch/>
        </p:blipFill>
        <p:spPr>
          <a:xfrm>
            <a:off x="823295" y="2271175"/>
            <a:ext cx="2120020" cy="710764"/>
          </a:xfrm>
          <a:prstGeom prst="rect">
            <a:avLst/>
          </a:prstGeom>
        </p:spPr>
      </p:pic>
      <p:pic>
        <p:nvPicPr>
          <p:cNvPr id="10" name="Picture 9" descr="Screen Shot 2014-10-23 at 6.20.57 PM.png"/>
          <p:cNvPicPr>
            <a:picLocks noChangeAspect="1"/>
          </p:cNvPicPr>
          <p:nvPr/>
        </p:nvPicPr>
        <p:blipFill rotWithShape="1">
          <a:blip r:embed="rId5">
            <a:extLst>
              <a:ext uri="{28A0092B-C50C-407E-A947-70E740481C1C}">
                <a14:useLocalDpi xmlns:a14="http://schemas.microsoft.com/office/drawing/2010/main" val="0"/>
              </a:ext>
            </a:extLst>
          </a:blip>
          <a:srcRect l="2266" t="9903" b="7642"/>
          <a:stretch/>
        </p:blipFill>
        <p:spPr>
          <a:xfrm>
            <a:off x="823295" y="3279253"/>
            <a:ext cx="1971876" cy="663028"/>
          </a:xfrm>
          <a:prstGeom prst="rect">
            <a:avLst/>
          </a:prstGeom>
        </p:spPr>
      </p:pic>
      <p:sp>
        <p:nvSpPr>
          <p:cNvPr id="11" name="TextBox 10"/>
          <p:cNvSpPr txBox="1"/>
          <p:nvPr/>
        </p:nvSpPr>
        <p:spPr>
          <a:xfrm>
            <a:off x="381451" y="2496841"/>
            <a:ext cx="173111" cy="369332"/>
          </a:xfrm>
          <a:prstGeom prst="rect">
            <a:avLst/>
          </a:prstGeom>
          <a:noFill/>
        </p:spPr>
        <p:txBody>
          <a:bodyPr wrap="square" rtlCol="0">
            <a:spAutoFit/>
          </a:bodyPr>
          <a:lstStyle/>
          <a:p>
            <a:r>
              <a:rPr lang="en-US" dirty="0"/>
              <a:t>1</a:t>
            </a:r>
          </a:p>
        </p:txBody>
      </p:sp>
      <p:sp>
        <p:nvSpPr>
          <p:cNvPr id="12" name="TextBox 11"/>
          <p:cNvSpPr txBox="1"/>
          <p:nvPr/>
        </p:nvSpPr>
        <p:spPr>
          <a:xfrm>
            <a:off x="381451" y="3499177"/>
            <a:ext cx="173111" cy="369332"/>
          </a:xfrm>
          <a:prstGeom prst="rect">
            <a:avLst/>
          </a:prstGeom>
          <a:noFill/>
        </p:spPr>
        <p:txBody>
          <a:bodyPr wrap="square" rtlCol="0">
            <a:spAutoFit/>
          </a:bodyPr>
          <a:lstStyle/>
          <a:p>
            <a:r>
              <a:rPr lang="en-US" dirty="0"/>
              <a:t>2</a:t>
            </a:r>
          </a:p>
        </p:txBody>
      </p:sp>
      <p:sp>
        <p:nvSpPr>
          <p:cNvPr id="13" name="TextBox 12"/>
          <p:cNvSpPr txBox="1"/>
          <p:nvPr/>
        </p:nvSpPr>
        <p:spPr>
          <a:xfrm>
            <a:off x="381451" y="4425552"/>
            <a:ext cx="173111" cy="369332"/>
          </a:xfrm>
          <a:prstGeom prst="rect">
            <a:avLst/>
          </a:prstGeom>
          <a:noFill/>
        </p:spPr>
        <p:txBody>
          <a:bodyPr wrap="square" rtlCol="0">
            <a:spAutoFit/>
          </a:bodyPr>
          <a:lstStyle/>
          <a:p>
            <a:r>
              <a:rPr lang="en-US" dirty="0"/>
              <a:t>3</a:t>
            </a:r>
          </a:p>
        </p:txBody>
      </p:sp>
      <p:sp>
        <p:nvSpPr>
          <p:cNvPr id="14" name="TextBox 13"/>
          <p:cNvSpPr txBox="1"/>
          <p:nvPr/>
        </p:nvSpPr>
        <p:spPr>
          <a:xfrm>
            <a:off x="381451" y="5517088"/>
            <a:ext cx="173111" cy="369332"/>
          </a:xfrm>
          <a:prstGeom prst="rect">
            <a:avLst/>
          </a:prstGeom>
          <a:noFill/>
        </p:spPr>
        <p:txBody>
          <a:bodyPr wrap="square" rtlCol="0">
            <a:spAutoFit/>
          </a:bodyPr>
          <a:lstStyle/>
          <a:p>
            <a:r>
              <a:rPr lang="en-US" dirty="0"/>
              <a:t>4</a:t>
            </a:r>
          </a:p>
        </p:txBody>
      </p:sp>
      <p:sp>
        <p:nvSpPr>
          <p:cNvPr id="15" name="TextBox 14"/>
          <p:cNvSpPr txBox="1"/>
          <p:nvPr/>
        </p:nvSpPr>
        <p:spPr>
          <a:xfrm>
            <a:off x="331376" y="1579143"/>
            <a:ext cx="8077987" cy="369332"/>
          </a:xfrm>
          <a:prstGeom prst="rect">
            <a:avLst/>
          </a:prstGeom>
          <a:noFill/>
        </p:spPr>
        <p:txBody>
          <a:bodyPr wrap="square" rtlCol="0">
            <a:spAutoFit/>
          </a:bodyPr>
          <a:lstStyle/>
          <a:p>
            <a:r>
              <a:rPr lang="en-US" dirty="0"/>
              <a:t>Fill in the chart below:</a:t>
            </a:r>
          </a:p>
        </p:txBody>
      </p:sp>
      <p:sp>
        <p:nvSpPr>
          <p:cNvPr id="3" name="Slide Number Placeholder 2"/>
          <p:cNvSpPr>
            <a:spLocks noGrp="1"/>
          </p:cNvSpPr>
          <p:nvPr>
            <p:ph type="sldNum" sz="quarter" idx="12"/>
          </p:nvPr>
        </p:nvSpPr>
        <p:spPr/>
        <p:txBody>
          <a:bodyPr/>
          <a:lstStyle/>
          <a:p>
            <a:fld id="{4382A7F7-08BF-4252-8141-63FB96055BBB}" type="slidenum">
              <a:rPr lang="en-US" smtClean="0"/>
              <a:t>14</a:t>
            </a:fld>
            <a:endParaRPr lang="en-US"/>
          </a:p>
        </p:txBody>
      </p:sp>
    </p:spTree>
    <p:extLst>
      <p:ext uri="{BB962C8B-B14F-4D97-AF65-F5344CB8AC3E}">
        <p14:creationId xmlns:p14="http://schemas.microsoft.com/office/powerpoint/2010/main" val="1653127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Credits</a:t>
            </a:r>
          </a:p>
        </p:txBody>
      </p:sp>
      <p:sp>
        <p:nvSpPr>
          <p:cNvPr id="3" name="Content Placeholder 2"/>
          <p:cNvSpPr>
            <a:spLocks noGrp="1"/>
          </p:cNvSpPr>
          <p:nvPr>
            <p:ph idx="1"/>
          </p:nvPr>
        </p:nvSpPr>
        <p:spPr/>
        <p:txBody>
          <a:bodyPr/>
          <a:lstStyle/>
          <a:p>
            <a:r>
              <a:rPr lang="en-US" dirty="0"/>
              <a:t>This tutorial was created by Sanjay Seshan and Arvind Seshan</a:t>
            </a:r>
          </a:p>
          <a:p>
            <a:r>
              <a:rPr lang="en-US" dirty="0"/>
              <a:t>More lessons are available at www.ev3lessons.com</a:t>
            </a:r>
          </a:p>
          <a:p>
            <a:r>
              <a:rPr lang="en-US" dirty="0"/>
              <a:t/>
            </a:r>
            <a:br>
              <a:rPr lang="en-US" dirty="0"/>
            </a:br>
            <a:endParaRPr lang="en-US" dirty="0"/>
          </a:p>
          <a:p>
            <a:endParaRPr lang="en-US" dirty="0"/>
          </a:p>
        </p:txBody>
      </p:sp>
      <p:sp>
        <p:nvSpPr>
          <p:cNvPr id="4" name="Footer Placeholder 3"/>
          <p:cNvSpPr>
            <a:spLocks noGrp="1"/>
          </p:cNvSpPr>
          <p:nvPr>
            <p:ph type="ftr" sz="quarter" idx="11"/>
          </p:nvPr>
        </p:nvSpPr>
        <p:spPr/>
        <p:txBody>
          <a:bodyPr/>
          <a:lstStyle/>
          <a:p>
            <a:r>
              <a:rPr lang="en-US"/>
              <a:t>© 2015 EV3Lessons.com, Last edit 7/06/2016</a:t>
            </a:r>
          </a:p>
        </p:txBody>
      </p:sp>
      <p:sp>
        <p:nvSpPr>
          <p:cNvPr id="6" name="Rectangle 1"/>
          <p:cNvSpPr>
            <a:spLocks noChangeArrowheads="1"/>
          </p:cNvSpPr>
          <p:nvPr/>
        </p:nvSpPr>
        <p:spPr bwMode="auto">
          <a:xfrm>
            <a:off x="496016" y="4769374"/>
            <a:ext cx="7913347" cy="923330"/>
          </a:xfrm>
          <a:prstGeom prst="rect">
            <a:avLst/>
          </a:prstGeom>
          <a:solidFill>
            <a:srgbClr val="F5F5F5"/>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4374B7"/>
                </a:solidFill>
                <a:effectLst/>
                <a:latin typeface="Helvetica Neue"/>
              </a:rPr>
              <a:t>                         </a:t>
            </a:r>
            <a:r>
              <a:rPr kumimoji="0" lang="en-US" altLang="en-US" sz="1600" b="0" i="0" u="none" strike="noStrike" cap="none" normalizeH="0" baseline="0" dirty="0">
                <a:ln>
                  <a:noFill/>
                </a:ln>
                <a:solidFill>
                  <a:schemeClr val="tx1"/>
                </a:solidFill>
                <a:effectLst/>
              </a:rPr>
              <a:t/>
            </a:r>
            <a:br>
              <a:rPr kumimoji="0" lang="en-US" altLang="en-US" sz="1600" b="0" i="0" u="none" strike="noStrike" cap="none" normalizeH="0" baseline="0" dirty="0">
                <a:ln>
                  <a:noFill/>
                </a:ln>
                <a:solidFill>
                  <a:schemeClr val="tx1"/>
                </a:solidFill>
                <a:effectLst/>
              </a:rPr>
            </a:br>
            <a:r>
              <a:rPr kumimoji="0" lang="en-US" altLang="en-US" sz="2000" b="0" i="0" u="none" strike="noStrike" cap="none" normalizeH="0" baseline="0" dirty="0">
                <a:ln>
                  <a:noFill/>
                </a:ln>
                <a:solidFill>
                  <a:srgbClr val="000000"/>
                </a:solidFill>
                <a:effectLst/>
                <a:latin typeface="Helvetica Neue"/>
              </a:rPr>
              <a:t>This work is licensed under a </a:t>
            </a:r>
            <a:r>
              <a:rPr kumimoji="0" lang="en-US" altLang="en-US" sz="2000" b="0" i="0" u="none" strike="noStrike" cap="none" normalizeH="0" baseline="0" dirty="0">
                <a:ln>
                  <a:noFill/>
                </a:ln>
                <a:solidFill>
                  <a:srgbClr val="4374B7"/>
                </a:solidFill>
                <a:effectLst/>
                <a:latin typeface="Helvetica Neue"/>
                <a:hlinkClick r:id="rId3"/>
              </a:rPr>
              <a:t>Creative Commons Attribution-</a:t>
            </a:r>
            <a:r>
              <a:rPr kumimoji="0" lang="en-US" altLang="en-US" sz="2000" b="0" i="0" u="none" strike="noStrike" cap="none" normalizeH="0" baseline="0" dirty="0" err="1">
                <a:ln>
                  <a:noFill/>
                </a:ln>
                <a:solidFill>
                  <a:srgbClr val="4374B7"/>
                </a:solidFill>
                <a:effectLst/>
                <a:latin typeface="Helvetica Neue"/>
                <a:hlinkClick r:id="rId3"/>
              </a:rPr>
              <a:t>NonCommercial</a:t>
            </a:r>
            <a:r>
              <a:rPr kumimoji="0" lang="en-US" altLang="en-US" sz="2000" b="0" i="0" u="none" strike="noStrike" cap="none" normalizeH="0" baseline="0" dirty="0">
                <a:ln>
                  <a:noFill/>
                </a:ln>
                <a:solidFill>
                  <a:srgbClr val="4374B7"/>
                </a:solidFill>
                <a:effectLst/>
                <a:latin typeface="Helvetica Neue"/>
                <a:hlinkClick r:id="rId3"/>
              </a:rPr>
              <a:t>-</a:t>
            </a:r>
            <a:r>
              <a:rPr kumimoji="0" lang="en-US" altLang="en-US" sz="2000" b="0" i="0" u="none" strike="noStrike" cap="none" normalizeH="0" baseline="0" dirty="0" err="1">
                <a:ln>
                  <a:noFill/>
                </a:ln>
                <a:solidFill>
                  <a:srgbClr val="4374B7"/>
                </a:solidFill>
                <a:effectLst/>
                <a:latin typeface="Helvetica Neue"/>
                <a:hlinkClick r:id="rId3"/>
              </a:rPr>
              <a:t>ShareAlike</a:t>
            </a:r>
            <a:r>
              <a:rPr kumimoji="0" lang="en-US" altLang="en-US" sz="2000" b="0" i="0" u="none" strike="noStrike" cap="none" normalizeH="0" baseline="0" dirty="0">
                <a:ln>
                  <a:noFill/>
                </a:ln>
                <a:solidFill>
                  <a:srgbClr val="4374B7"/>
                </a:solidFill>
                <a:effectLst/>
                <a:latin typeface="Helvetica Neue"/>
                <a:hlinkClick r:id="rId3"/>
              </a:rPr>
              <a:t> 4.0 International License</a:t>
            </a:r>
            <a:r>
              <a:rPr kumimoji="0" lang="en-US" altLang="en-US" sz="2000" b="0" i="0" u="none" strike="noStrike" cap="none" normalizeH="0" baseline="0" dirty="0">
                <a:ln>
                  <a:noFill/>
                </a:ln>
                <a:solidFill>
                  <a:srgbClr val="000000"/>
                </a:solidFill>
                <a:effectLst/>
                <a:latin typeface="Helvetica Neue"/>
              </a:rPr>
              <a:t>.</a:t>
            </a:r>
            <a:r>
              <a:rPr kumimoji="0" lang="en-US" altLang="en-US" sz="16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rgbClr val="4374B7"/>
              </a:solidFill>
              <a:effectLst/>
              <a:latin typeface="Helvetica Neue"/>
            </a:endParaRPr>
          </a:p>
        </p:txBody>
      </p:sp>
      <p:pic>
        <p:nvPicPr>
          <p:cNvPr id="7" name="Picture 2" descr="Creative Commons Licens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064" y="3540513"/>
            <a:ext cx="2161449" cy="7614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4382A7F7-08BF-4252-8141-63FB96055BBB}" type="slidenum">
              <a:rPr lang="en-US" smtClean="0"/>
              <a:t>15</a:t>
            </a:fld>
            <a:endParaRPr lang="en-US"/>
          </a:p>
        </p:txBody>
      </p:sp>
    </p:spTree>
    <p:extLst>
      <p:ext uri="{BB962C8B-B14F-4D97-AF65-F5344CB8AC3E}">
        <p14:creationId xmlns:p14="http://schemas.microsoft.com/office/powerpoint/2010/main" val="275994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Objectives</a:t>
            </a:r>
            <a:endParaRPr lang="en-US" dirty="0"/>
          </a:p>
        </p:txBody>
      </p:sp>
      <p:sp>
        <p:nvSpPr>
          <p:cNvPr id="3" name="Content Placeholder 2"/>
          <p:cNvSpPr>
            <a:spLocks noGrp="1"/>
          </p:cNvSpPr>
          <p:nvPr>
            <p:ph idx="1"/>
          </p:nvPr>
        </p:nvSpPr>
        <p:spPr/>
        <p:txBody>
          <a:bodyPr/>
          <a:lstStyle/>
          <a:p>
            <a:r>
              <a:rPr lang="en-US"/>
              <a:t>1) Learn about different blocks for moving the robot and when to use which block</a:t>
            </a:r>
          </a:p>
          <a:p>
            <a:r>
              <a:rPr lang="en-US"/>
              <a:t>2) Learn about power regulation, motor synchronization, and ramp up/down</a:t>
            </a:r>
            <a:endParaRPr lang="en-US" dirty="0"/>
          </a:p>
        </p:txBody>
      </p:sp>
      <p:sp>
        <p:nvSpPr>
          <p:cNvPr id="9" name="Footer Placeholder 8"/>
          <p:cNvSpPr>
            <a:spLocks noGrp="1"/>
          </p:cNvSpPr>
          <p:nvPr>
            <p:ph type="ftr" sz="quarter" idx="11"/>
          </p:nvPr>
        </p:nvSpPr>
        <p:spPr/>
        <p:txBody>
          <a:bodyPr/>
          <a:lstStyle/>
          <a:p>
            <a:r>
              <a:rPr lang="en-US"/>
              <a:t>© 2015 EV3Lessons.com, Last edit 7/06/2016</a:t>
            </a:r>
          </a:p>
        </p:txBody>
      </p:sp>
      <p:sp>
        <p:nvSpPr>
          <p:cNvPr id="2" name="Slide Number Placeholder 1"/>
          <p:cNvSpPr>
            <a:spLocks noGrp="1"/>
          </p:cNvSpPr>
          <p:nvPr>
            <p:ph type="sldNum" sz="quarter" idx="12"/>
          </p:nvPr>
        </p:nvSpPr>
        <p:spPr/>
        <p:txBody>
          <a:bodyPr/>
          <a:lstStyle/>
          <a:p>
            <a:fld id="{4382A7F7-08BF-4252-8141-63FB96055BBB}" type="slidenum">
              <a:rPr lang="en-US" smtClean="0"/>
              <a:t>2</a:t>
            </a:fld>
            <a:endParaRPr lang="en-US"/>
          </a:p>
        </p:txBody>
      </p:sp>
    </p:spTree>
    <p:extLst>
      <p:ext uri="{BB962C8B-B14F-4D97-AF65-F5344CB8AC3E}">
        <p14:creationId xmlns:p14="http://schemas.microsoft.com/office/powerpoint/2010/main" val="2028192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Different Ways To Move</a:t>
            </a:r>
            <a:endParaRPr lang="en-US" dirty="0"/>
          </a:p>
        </p:txBody>
      </p:sp>
      <p:sp>
        <p:nvSpPr>
          <p:cNvPr id="3" name="Content Placeholder 2"/>
          <p:cNvSpPr>
            <a:spLocks noGrp="1"/>
          </p:cNvSpPr>
          <p:nvPr>
            <p:ph idx="1"/>
          </p:nvPr>
        </p:nvSpPr>
        <p:spPr>
          <a:xfrm>
            <a:off x="3784663" y="1601766"/>
            <a:ext cx="4624700" cy="1966822"/>
          </a:xfrm>
        </p:spPr>
        <p:txBody>
          <a:bodyPr>
            <a:normAutofit/>
          </a:bodyPr>
          <a:lstStyle/>
          <a:p>
            <a:pPr marL="342900" indent="-342900">
              <a:buFont typeface="Arial"/>
              <a:buChar char="•"/>
            </a:pPr>
            <a:r>
              <a:rPr lang="en-US" dirty="0"/>
              <a:t>How are these different from each other in terms of the following?</a:t>
            </a:r>
          </a:p>
          <a:p>
            <a:pPr marL="800100" lvl="1" indent="-342900">
              <a:buFont typeface="Arial"/>
              <a:buChar char="•"/>
            </a:pPr>
            <a:r>
              <a:rPr lang="en-US" dirty="0"/>
              <a:t>Power Regulation</a:t>
            </a:r>
          </a:p>
          <a:p>
            <a:pPr marL="800100" lvl="1" indent="-342900">
              <a:buFont typeface="Arial"/>
              <a:buChar char="•"/>
            </a:pPr>
            <a:r>
              <a:rPr lang="en-US" dirty="0"/>
              <a:t>Motor Synchronization</a:t>
            </a:r>
          </a:p>
          <a:p>
            <a:pPr marL="800100" lvl="1" indent="-342900">
              <a:buFont typeface="Arial"/>
              <a:buChar char="•"/>
            </a:pPr>
            <a:r>
              <a:rPr lang="en-US" dirty="0"/>
              <a:t>Ramp up/ramp down</a:t>
            </a:r>
          </a:p>
        </p:txBody>
      </p:sp>
      <p:sp>
        <p:nvSpPr>
          <p:cNvPr id="4" name="Footer Placeholder 3"/>
          <p:cNvSpPr>
            <a:spLocks noGrp="1"/>
          </p:cNvSpPr>
          <p:nvPr>
            <p:ph type="ftr" sz="quarter" idx="11"/>
          </p:nvPr>
        </p:nvSpPr>
        <p:spPr/>
        <p:txBody>
          <a:bodyPr/>
          <a:lstStyle/>
          <a:p>
            <a:r>
              <a:rPr lang="en-US"/>
              <a:t>© 2015 EV3Lessons.com, Last edit 7/06/2016</a:t>
            </a:r>
          </a:p>
        </p:txBody>
      </p:sp>
      <p:pic>
        <p:nvPicPr>
          <p:cNvPr id="7" name="Picture 6" descr="Screen Shot 2014-10-23 at 6.20.04 PM.png"/>
          <p:cNvPicPr>
            <a:picLocks noChangeAspect="1"/>
          </p:cNvPicPr>
          <p:nvPr/>
        </p:nvPicPr>
        <p:blipFill rotWithShape="1">
          <a:blip r:embed="rId2">
            <a:extLst>
              <a:ext uri="{28A0092B-C50C-407E-A947-70E740481C1C}">
                <a14:useLocalDpi xmlns:a14="http://schemas.microsoft.com/office/drawing/2010/main" val="0"/>
              </a:ext>
            </a:extLst>
          </a:blip>
          <a:srcRect l="4007" t="7975" b="14315"/>
          <a:stretch/>
        </p:blipFill>
        <p:spPr>
          <a:xfrm>
            <a:off x="457200" y="1539804"/>
            <a:ext cx="2622331" cy="879169"/>
          </a:xfrm>
          <a:prstGeom prst="rect">
            <a:avLst/>
          </a:prstGeom>
        </p:spPr>
      </p:pic>
      <p:pic>
        <p:nvPicPr>
          <p:cNvPr id="8" name="Picture 7" descr="Screen Shot 2014-10-23 at 6.20.57 PM.png"/>
          <p:cNvPicPr>
            <a:picLocks noChangeAspect="1"/>
          </p:cNvPicPr>
          <p:nvPr/>
        </p:nvPicPr>
        <p:blipFill rotWithShape="1">
          <a:blip r:embed="rId3">
            <a:extLst>
              <a:ext uri="{28A0092B-C50C-407E-A947-70E740481C1C}">
                <a14:useLocalDpi xmlns:a14="http://schemas.microsoft.com/office/drawing/2010/main" val="0"/>
              </a:ext>
            </a:extLst>
          </a:blip>
          <a:srcRect l="2266" t="9903" b="7642"/>
          <a:stretch/>
        </p:blipFill>
        <p:spPr>
          <a:xfrm>
            <a:off x="457200" y="2797634"/>
            <a:ext cx="2533576" cy="851895"/>
          </a:xfrm>
          <a:prstGeom prst="rect">
            <a:avLst/>
          </a:prstGeom>
        </p:spPr>
      </p:pic>
      <p:pic>
        <p:nvPicPr>
          <p:cNvPr id="12" name="Picture 11" descr="Screen Shot 2014-10-23 at 9.01.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140876"/>
            <a:ext cx="6933549" cy="1111885"/>
          </a:xfrm>
          <a:prstGeom prst="rect">
            <a:avLst/>
          </a:prstGeom>
        </p:spPr>
      </p:pic>
      <p:pic>
        <p:nvPicPr>
          <p:cNvPr id="13" name="Picture 12" descr="Screen Shot 2014-10-23 at 9.01.3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843007"/>
            <a:ext cx="6784323" cy="1165089"/>
          </a:xfrm>
          <a:prstGeom prst="rect">
            <a:avLst/>
          </a:prstGeom>
        </p:spPr>
      </p:pic>
      <p:sp>
        <p:nvSpPr>
          <p:cNvPr id="14" name="TextBox 13"/>
          <p:cNvSpPr txBox="1"/>
          <p:nvPr/>
        </p:nvSpPr>
        <p:spPr>
          <a:xfrm>
            <a:off x="134863" y="1503742"/>
            <a:ext cx="173111" cy="369332"/>
          </a:xfrm>
          <a:prstGeom prst="rect">
            <a:avLst/>
          </a:prstGeom>
          <a:noFill/>
        </p:spPr>
        <p:txBody>
          <a:bodyPr wrap="square" rtlCol="0">
            <a:spAutoFit/>
          </a:bodyPr>
          <a:lstStyle/>
          <a:p>
            <a:r>
              <a:rPr lang="en-US" dirty="0"/>
              <a:t>1</a:t>
            </a:r>
          </a:p>
        </p:txBody>
      </p:sp>
      <p:sp>
        <p:nvSpPr>
          <p:cNvPr id="15" name="TextBox 14"/>
          <p:cNvSpPr txBox="1"/>
          <p:nvPr/>
        </p:nvSpPr>
        <p:spPr>
          <a:xfrm>
            <a:off x="134863" y="2881086"/>
            <a:ext cx="173111" cy="369332"/>
          </a:xfrm>
          <a:prstGeom prst="rect">
            <a:avLst/>
          </a:prstGeom>
          <a:noFill/>
        </p:spPr>
        <p:txBody>
          <a:bodyPr wrap="square" rtlCol="0">
            <a:spAutoFit/>
          </a:bodyPr>
          <a:lstStyle/>
          <a:p>
            <a:r>
              <a:rPr lang="en-US" dirty="0"/>
              <a:t>2</a:t>
            </a:r>
          </a:p>
        </p:txBody>
      </p:sp>
      <p:sp>
        <p:nvSpPr>
          <p:cNvPr id="16" name="TextBox 15"/>
          <p:cNvSpPr txBox="1"/>
          <p:nvPr/>
        </p:nvSpPr>
        <p:spPr>
          <a:xfrm>
            <a:off x="134863" y="4240886"/>
            <a:ext cx="173111" cy="369332"/>
          </a:xfrm>
          <a:prstGeom prst="rect">
            <a:avLst/>
          </a:prstGeom>
          <a:noFill/>
        </p:spPr>
        <p:txBody>
          <a:bodyPr wrap="square" rtlCol="0">
            <a:spAutoFit/>
          </a:bodyPr>
          <a:lstStyle/>
          <a:p>
            <a:r>
              <a:rPr lang="en-US" dirty="0"/>
              <a:t>3</a:t>
            </a:r>
          </a:p>
        </p:txBody>
      </p:sp>
      <p:sp>
        <p:nvSpPr>
          <p:cNvPr id="17" name="TextBox 16"/>
          <p:cNvSpPr txBox="1"/>
          <p:nvPr/>
        </p:nvSpPr>
        <p:spPr>
          <a:xfrm>
            <a:off x="134863" y="5595754"/>
            <a:ext cx="173111" cy="369332"/>
          </a:xfrm>
          <a:prstGeom prst="rect">
            <a:avLst/>
          </a:prstGeom>
          <a:noFill/>
        </p:spPr>
        <p:txBody>
          <a:bodyPr wrap="square" rtlCol="0">
            <a:spAutoFit/>
          </a:bodyPr>
          <a:lstStyle/>
          <a:p>
            <a:r>
              <a:rPr lang="en-US" dirty="0"/>
              <a:t>4</a:t>
            </a:r>
          </a:p>
        </p:txBody>
      </p:sp>
      <p:sp>
        <p:nvSpPr>
          <p:cNvPr id="5" name="Slide Number Placeholder 4"/>
          <p:cNvSpPr>
            <a:spLocks noGrp="1"/>
          </p:cNvSpPr>
          <p:nvPr>
            <p:ph type="sldNum" sz="quarter" idx="12"/>
          </p:nvPr>
        </p:nvSpPr>
        <p:spPr/>
        <p:txBody>
          <a:bodyPr/>
          <a:lstStyle/>
          <a:p>
            <a:fld id="{4382A7F7-08BF-4252-8141-63FB96055BBB}" type="slidenum">
              <a:rPr lang="en-US" smtClean="0"/>
              <a:t>3</a:t>
            </a:fld>
            <a:endParaRPr lang="en-US"/>
          </a:p>
        </p:txBody>
      </p:sp>
    </p:spTree>
    <p:extLst>
      <p:ext uri="{BB962C8B-B14F-4D97-AF65-F5344CB8AC3E}">
        <p14:creationId xmlns:p14="http://schemas.microsoft.com/office/powerpoint/2010/main" val="112530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Regulated Power</a:t>
            </a:r>
            <a:endParaRPr lang="en-US" dirty="0"/>
          </a:p>
        </p:txBody>
      </p:sp>
      <p:sp>
        <p:nvSpPr>
          <p:cNvPr id="3" name="Content Placeholder 2"/>
          <p:cNvSpPr>
            <a:spLocks noGrp="1"/>
          </p:cNvSpPr>
          <p:nvPr>
            <p:ph idx="1"/>
          </p:nvPr>
        </p:nvSpPr>
        <p:spPr/>
        <p:txBody>
          <a:bodyPr/>
          <a:lstStyle/>
          <a:p>
            <a:r>
              <a:rPr lang="en-US" dirty="0"/>
              <a:t>Regulated power tries to move the robot at a fixed target speed. It uses PID control internally to achieve this goal.</a:t>
            </a:r>
          </a:p>
          <a:p>
            <a:r>
              <a:rPr lang="en-US" dirty="0"/>
              <a:t>When the robot has trouble moving because it is heavy, it is moving uphill, its battery is dead, or it is blocked, power regulation</a:t>
            </a:r>
            <a:r>
              <a:rPr lang="en-US" dirty="0">
                <a:sym typeface="Wingdings"/>
              </a:rPr>
              <a:t> gives more power to the motor to reach its target speed</a:t>
            </a:r>
            <a:endParaRPr lang="en-US" dirty="0"/>
          </a:p>
          <a:p>
            <a:r>
              <a:rPr lang="en-US" dirty="0"/>
              <a:t>This is good for ensuring that the robot is moving at a predictable speed</a:t>
            </a:r>
          </a:p>
          <a:p>
            <a:endParaRPr lang="en-US" dirty="0"/>
          </a:p>
          <a:p>
            <a:r>
              <a:rPr lang="en-US" b="1" u="sng" dirty="0"/>
              <a:t>Why would you want to use unregulated power ever?</a:t>
            </a:r>
          </a:p>
          <a:p>
            <a:r>
              <a:rPr lang="en-US" dirty="0"/>
              <a:t>If you want the robot to push against something and stall (give up)</a:t>
            </a:r>
          </a:p>
          <a:p>
            <a:r>
              <a:rPr lang="en-US" dirty="0"/>
              <a:t>If you are implementing your own custom PID Control you probably don’t want the built in PID control to interfere with yours.</a:t>
            </a:r>
          </a:p>
          <a:p>
            <a:endParaRPr lang="en-US" dirty="0"/>
          </a:p>
        </p:txBody>
      </p:sp>
      <p:sp>
        <p:nvSpPr>
          <p:cNvPr id="4" name="Footer Placeholder 3"/>
          <p:cNvSpPr>
            <a:spLocks noGrp="1"/>
          </p:cNvSpPr>
          <p:nvPr>
            <p:ph type="ftr" sz="quarter" idx="11"/>
          </p:nvPr>
        </p:nvSpPr>
        <p:spPr/>
        <p:txBody>
          <a:bodyPr/>
          <a:lstStyle/>
          <a:p>
            <a:r>
              <a:rPr lang="en-US"/>
              <a:t>© 2015 EV3Lessons.com, Last edit 7/06/2016</a:t>
            </a:r>
          </a:p>
        </p:txBody>
      </p:sp>
      <p:sp>
        <p:nvSpPr>
          <p:cNvPr id="5" name="Slide Number Placeholder 4"/>
          <p:cNvSpPr>
            <a:spLocks noGrp="1"/>
          </p:cNvSpPr>
          <p:nvPr>
            <p:ph type="sldNum" sz="quarter" idx="12"/>
          </p:nvPr>
        </p:nvSpPr>
        <p:spPr/>
        <p:txBody>
          <a:bodyPr/>
          <a:lstStyle/>
          <a:p>
            <a:fld id="{4382A7F7-08BF-4252-8141-63FB96055BBB}" type="slidenum">
              <a:rPr lang="en-US" smtClean="0"/>
              <a:t>4</a:t>
            </a:fld>
            <a:endParaRPr lang="en-US"/>
          </a:p>
        </p:txBody>
      </p:sp>
    </p:spTree>
    <p:extLst>
      <p:ext uri="{BB962C8B-B14F-4D97-AF65-F5344CB8AC3E}">
        <p14:creationId xmlns:p14="http://schemas.microsoft.com/office/powerpoint/2010/main" val="1559692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Regulated Motors</a:t>
            </a:r>
          </a:p>
        </p:txBody>
      </p:sp>
      <p:sp>
        <p:nvSpPr>
          <p:cNvPr id="4" name="Footer Placeholder 3"/>
          <p:cNvSpPr>
            <a:spLocks noGrp="1"/>
          </p:cNvSpPr>
          <p:nvPr>
            <p:ph type="ftr" sz="quarter" idx="11"/>
          </p:nvPr>
        </p:nvSpPr>
        <p:spPr/>
        <p:txBody>
          <a:bodyPr/>
          <a:lstStyle/>
          <a:p>
            <a:r>
              <a:rPr lang="en-US"/>
              <a:t>© 2015 EV3Lessons.com, Last edit 7/06/2016</a:t>
            </a:r>
          </a:p>
        </p:txBody>
      </p:sp>
      <p:graphicFrame>
        <p:nvGraphicFramePr>
          <p:cNvPr id="6" name="Chart 5"/>
          <p:cNvGraphicFramePr>
            <a:graphicFrameLocks/>
          </p:cNvGraphicFramePr>
          <p:nvPr>
            <p:extLst>
              <p:ext uri="{D42A27DB-BD31-4B8C-83A1-F6EECF244321}">
                <p14:modId xmlns:p14="http://schemas.microsoft.com/office/powerpoint/2010/main" val="1693886014"/>
              </p:ext>
            </p:extLst>
          </p:nvPr>
        </p:nvGraphicFramePr>
        <p:xfrm>
          <a:off x="227874" y="1473200"/>
          <a:ext cx="4385194" cy="29703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561045987"/>
              </p:ext>
            </p:extLst>
          </p:nvPr>
        </p:nvGraphicFramePr>
        <p:xfrm>
          <a:off x="4733366" y="1473200"/>
          <a:ext cx="4091322" cy="304501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18488" y="4443506"/>
            <a:ext cx="4062202" cy="1815882"/>
          </a:xfrm>
          <a:prstGeom prst="rect">
            <a:avLst/>
          </a:prstGeom>
          <a:noFill/>
        </p:spPr>
        <p:txBody>
          <a:bodyPr wrap="square" rtlCol="0">
            <a:spAutoFit/>
          </a:bodyPr>
          <a:lstStyle/>
          <a:p>
            <a:r>
              <a:rPr lang="en-US" sz="1600" dirty="0"/>
              <a:t>The input to the unregulated motor block specifies the power given to the motor. The two motors perform differently at the same power because no two motors are alike (note the gap between the lines). As the battery power goes down, all speeds go down (the slope will decrease for both lines)</a:t>
            </a:r>
          </a:p>
        </p:txBody>
      </p:sp>
      <p:sp>
        <p:nvSpPr>
          <p:cNvPr id="9" name="TextBox 8"/>
          <p:cNvSpPr txBox="1"/>
          <p:nvPr/>
        </p:nvSpPr>
        <p:spPr>
          <a:xfrm>
            <a:off x="4762484" y="4329415"/>
            <a:ext cx="4062202" cy="2062103"/>
          </a:xfrm>
          <a:prstGeom prst="rect">
            <a:avLst/>
          </a:prstGeom>
          <a:noFill/>
        </p:spPr>
        <p:txBody>
          <a:bodyPr wrap="square" rtlCol="0">
            <a:spAutoFit/>
          </a:bodyPr>
          <a:lstStyle/>
          <a:p>
            <a:r>
              <a:rPr lang="en-US" sz="1600" dirty="0"/>
              <a:t>The input specifies speed. Power regulation adjusts power to achieve the requested speed (note that lines overlap mostly). This works up to the limit (max speed) of each individual motor (note lines split at max power). This is true regardless of battery level. The max speed will decrease at lower battery levels but the slope will stay the same.</a:t>
            </a:r>
          </a:p>
        </p:txBody>
      </p:sp>
      <p:sp>
        <p:nvSpPr>
          <p:cNvPr id="10" name="Oval 9"/>
          <p:cNvSpPr/>
          <p:nvPr/>
        </p:nvSpPr>
        <p:spPr>
          <a:xfrm>
            <a:off x="7884676" y="2012309"/>
            <a:ext cx="791361" cy="5926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628638" y="2730320"/>
            <a:ext cx="1713025" cy="276999"/>
          </a:xfrm>
          <a:prstGeom prst="rect">
            <a:avLst/>
          </a:prstGeom>
          <a:noFill/>
        </p:spPr>
        <p:txBody>
          <a:bodyPr wrap="square" rtlCol="0">
            <a:spAutoFit/>
          </a:bodyPr>
          <a:lstStyle/>
          <a:p>
            <a:r>
              <a:rPr lang="en-US" sz="1200" dirty="0"/>
              <a:t>Speed (Degrees/10sec)</a:t>
            </a:r>
          </a:p>
        </p:txBody>
      </p:sp>
      <p:sp>
        <p:nvSpPr>
          <p:cNvPr id="12" name="TextBox 11"/>
          <p:cNvSpPr txBox="1"/>
          <p:nvPr/>
        </p:nvSpPr>
        <p:spPr>
          <a:xfrm rot="16200000">
            <a:off x="3830882" y="2730318"/>
            <a:ext cx="1713026" cy="276999"/>
          </a:xfrm>
          <a:prstGeom prst="rect">
            <a:avLst/>
          </a:prstGeom>
          <a:noFill/>
        </p:spPr>
        <p:txBody>
          <a:bodyPr wrap="square" rtlCol="0">
            <a:spAutoFit/>
          </a:bodyPr>
          <a:lstStyle/>
          <a:p>
            <a:r>
              <a:rPr lang="en-US" sz="1200"/>
              <a:t>Speed (Degrees/10sec)</a:t>
            </a:r>
            <a:endParaRPr lang="en-US" sz="1200" dirty="0"/>
          </a:p>
        </p:txBody>
      </p:sp>
      <p:sp>
        <p:nvSpPr>
          <p:cNvPr id="13" name="TextBox 12"/>
          <p:cNvSpPr txBox="1"/>
          <p:nvPr/>
        </p:nvSpPr>
        <p:spPr>
          <a:xfrm>
            <a:off x="6537726" y="4017358"/>
            <a:ext cx="1024468" cy="276999"/>
          </a:xfrm>
          <a:prstGeom prst="rect">
            <a:avLst/>
          </a:prstGeom>
          <a:noFill/>
        </p:spPr>
        <p:txBody>
          <a:bodyPr wrap="square" rtlCol="0">
            <a:spAutoFit/>
          </a:bodyPr>
          <a:lstStyle/>
          <a:p>
            <a:r>
              <a:rPr lang="en-US" sz="1200" dirty="0"/>
              <a:t>Power</a:t>
            </a:r>
          </a:p>
        </p:txBody>
      </p:sp>
      <p:sp>
        <p:nvSpPr>
          <p:cNvPr id="14" name="TextBox 13"/>
          <p:cNvSpPr txBox="1"/>
          <p:nvPr/>
        </p:nvSpPr>
        <p:spPr>
          <a:xfrm>
            <a:off x="2101192" y="3936848"/>
            <a:ext cx="1024468" cy="276999"/>
          </a:xfrm>
          <a:prstGeom prst="rect">
            <a:avLst/>
          </a:prstGeom>
          <a:noFill/>
        </p:spPr>
        <p:txBody>
          <a:bodyPr wrap="square" rtlCol="0">
            <a:spAutoFit/>
          </a:bodyPr>
          <a:lstStyle/>
          <a:p>
            <a:r>
              <a:rPr lang="en-US" sz="1200" dirty="0"/>
              <a:t>Power</a:t>
            </a:r>
          </a:p>
        </p:txBody>
      </p:sp>
      <p:sp>
        <p:nvSpPr>
          <p:cNvPr id="3" name="Slide Number Placeholder 2"/>
          <p:cNvSpPr>
            <a:spLocks noGrp="1"/>
          </p:cNvSpPr>
          <p:nvPr>
            <p:ph type="sldNum" sz="quarter" idx="12"/>
          </p:nvPr>
        </p:nvSpPr>
        <p:spPr/>
        <p:txBody>
          <a:bodyPr/>
          <a:lstStyle/>
          <a:p>
            <a:fld id="{4382A7F7-08BF-4252-8141-63FB96055BBB}" type="slidenum">
              <a:rPr lang="en-US" smtClean="0"/>
              <a:t>5</a:t>
            </a:fld>
            <a:endParaRPr lang="en-US"/>
          </a:p>
        </p:txBody>
      </p:sp>
    </p:spTree>
    <p:extLst>
      <p:ext uri="{BB962C8B-B14F-4D97-AF65-F5344CB8AC3E}">
        <p14:creationId xmlns:p14="http://schemas.microsoft.com/office/powerpoint/2010/main" val="1870097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Synchronized Motors</a:t>
            </a:r>
            <a:endParaRPr lang="en-US" dirty="0"/>
          </a:p>
        </p:txBody>
      </p:sp>
      <p:sp>
        <p:nvSpPr>
          <p:cNvPr id="3" name="Content Placeholder 2"/>
          <p:cNvSpPr>
            <a:spLocks noGrp="1"/>
          </p:cNvSpPr>
          <p:nvPr>
            <p:ph idx="1"/>
          </p:nvPr>
        </p:nvSpPr>
        <p:spPr/>
        <p:txBody>
          <a:bodyPr/>
          <a:lstStyle/>
          <a:p>
            <a:r>
              <a:rPr lang="en-US" dirty="0"/>
              <a:t>Synchronized motors makes sure that both motors turn the same amount (or at some fixed ratio)</a:t>
            </a:r>
          </a:p>
          <a:p>
            <a:r>
              <a:rPr lang="en-US" dirty="0"/>
              <a:t>If one wheel gets stuck, it prevents the other wheel from spinning</a:t>
            </a:r>
          </a:p>
          <a:p>
            <a:r>
              <a:rPr lang="en-US" dirty="0"/>
              <a:t>If you have the motors turning the same amount, it helps ensure that the robot moves straight when one wheel is slowed by friction or anything else</a:t>
            </a:r>
          </a:p>
          <a:p>
            <a:r>
              <a:rPr lang="en-US" dirty="0"/>
              <a:t>When you have synchronized motors with a ratio, it makes the robot make predictable and smooth turns</a:t>
            </a:r>
          </a:p>
          <a:p>
            <a:endParaRPr lang="en-US" dirty="0"/>
          </a:p>
        </p:txBody>
      </p:sp>
      <p:sp>
        <p:nvSpPr>
          <p:cNvPr id="4" name="Footer Placeholder 3"/>
          <p:cNvSpPr>
            <a:spLocks noGrp="1"/>
          </p:cNvSpPr>
          <p:nvPr>
            <p:ph type="ftr" sz="quarter" idx="11"/>
          </p:nvPr>
        </p:nvSpPr>
        <p:spPr/>
        <p:txBody>
          <a:bodyPr/>
          <a:lstStyle/>
          <a:p>
            <a:r>
              <a:rPr lang="en-US"/>
              <a:t>© 2015 EV3Lessons.com, Last edit 7/06/2016</a:t>
            </a:r>
          </a:p>
        </p:txBody>
      </p:sp>
      <p:sp>
        <p:nvSpPr>
          <p:cNvPr id="8" name="TextBox 7"/>
          <p:cNvSpPr txBox="1"/>
          <p:nvPr/>
        </p:nvSpPr>
        <p:spPr>
          <a:xfrm>
            <a:off x="1576664" y="5513813"/>
            <a:ext cx="5993052" cy="646331"/>
          </a:xfrm>
          <a:prstGeom prst="rect">
            <a:avLst/>
          </a:prstGeom>
          <a:noFill/>
        </p:spPr>
        <p:txBody>
          <a:bodyPr wrap="square" rtlCol="0">
            <a:spAutoFit/>
          </a:bodyPr>
          <a:lstStyle/>
          <a:p>
            <a:pPr algn="ctr"/>
            <a:r>
              <a:rPr lang="en-US" sz="3600" dirty="0">
                <a:solidFill>
                  <a:srgbClr val="3366FF"/>
                </a:solidFill>
              </a:rPr>
              <a:t>Videos on next slide</a:t>
            </a:r>
          </a:p>
        </p:txBody>
      </p:sp>
      <p:sp>
        <p:nvSpPr>
          <p:cNvPr id="5" name="Slide Number Placeholder 4"/>
          <p:cNvSpPr>
            <a:spLocks noGrp="1"/>
          </p:cNvSpPr>
          <p:nvPr>
            <p:ph type="sldNum" sz="quarter" idx="12"/>
          </p:nvPr>
        </p:nvSpPr>
        <p:spPr/>
        <p:txBody>
          <a:bodyPr/>
          <a:lstStyle/>
          <a:p>
            <a:fld id="{4382A7F7-08BF-4252-8141-63FB96055BBB}" type="slidenum">
              <a:rPr lang="en-US" smtClean="0"/>
              <a:t>6</a:t>
            </a:fld>
            <a:endParaRPr lang="en-US"/>
          </a:p>
        </p:txBody>
      </p:sp>
    </p:spTree>
    <p:extLst>
      <p:ext uri="{BB962C8B-B14F-4D97-AF65-F5344CB8AC3E}">
        <p14:creationId xmlns:p14="http://schemas.microsoft.com/office/powerpoint/2010/main" val="3115269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Synchronized vs. Unsynchronized</a:t>
            </a:r>
          </a:p>
        </p:txBody>
      </p:sp>
      <p:sp>
        <p:nvSpPr>
          <p:cNvPr id="4" name="Footer Placeholder 3"/>
          <p:cNvSpPr>
            <a:spLocks noGrp="1"/>
          </p:cNvSpPr>
          <p:nvPr>
            <p:ph type="ftr" sz="quarter" idx="11"/>
          </p:nvPr>
        </p:nvSpPr>
        <p:spPr/>
        <p:txBody>
          <a:bodyPr/>
          <a:lstStyle/>
          <a:p>
            <a:r>
              <a:rPr lang="en-US"/>
              <a:t>© 2015 EV3Lessons.com, Last edit 7/06/2016</a:t>
            </a:r>
          </a:p>
        </p:txBody>
      </p:sp>
      <p:pic>
        <p:nvPicPr>
          <p:cNvPr id="5" name="0001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3058" y="3402880"/>
            <a:ext cx="3861421" cy="2172049"/>
          </a:xfrm>
          <a:prstGeom prst="rect">
            <a:avLst/>
          </a:prstGeom>
        </p:spPr>
      </p:pic>
      <p:sp>
        <p:nvSpPr>
          <p:cNvPr id="6" name="TextBox 5"/>
          <p:cNvSpPr txBox="1"/>
          <p:nvPr/>
        </p:nvSpPr>
        <p:spPr>
          <a:xfrm>
            <a:off x="353058" y="2479550"/>
            <a:ext cx="3861421" cy="923330"/>
          </a:xfrm>
          <a:prstGeom prst="rect">
            <a:avLst/>
          </a:prstGeom>
          <a:noFill/>
        </p:spPr>
        <p:txBody>
          <a:bodyPr wrap="square" rtlCol="0">
            <a:spAutoFit/>
          </a:bodyPr>
          <a:lstStyle/>
          <a:p>
            <a:pPr algn="ctr"/>
            <a:r>
              <a:rPr lang="en-US" b="1" u="sng" dirty="0"/>
              <a:t>Synchronized motors</a:t>
            </a:r>
          </a:p>
          <a:p>
            <a:pPr algn="ctr"/>
            <a:r>
              <a:rPr lang="en-US" dirty="0">
                <a:sym typeface="Wingdings"/>
              </a:rPr>
              <a:t>One motor getting stuck causes other motor to stop</a:t>
            </a:r>
            <a:endParaRPr lang="en-US" b="1" u="sng" dirty="0"/>
          </a:p>
        </p:txBody>
      </p:sp>
      <p:pic>
        <p:nvPicPr>
          <p:cNvPr id="7" name="00014.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32971" y="3402880"/>
            <a:ext cx="3965562" cy="2230629"/>
          </a:xfrm>
          <a:prstGeom prst="rect">
            <a:avLst/>
          </a:prstGeom>
        </p:spPr>
      </p:pic>
      <p:sp>
        <p:nvSpPr>
          <p:cNvPr id="8" name="TextBox 7"/>
          <p:cNvSpPr txBox="1"/>
          <p:nvPr/>
        </p:nvSpPr>
        <p:spPr>
          <a:xfrm>
            <a:off x="4632971" y="2470565"/>
            <a:ext cx="3861421" cy="923330"/>
          </a:xfrm>
          <a:prstGeom prst="rect">
            <a:avLst/>
          </a:prstGeom>
          <a:noFill/>
        </p:spPr>
        <p:txBody>
          <a:bodyPr wrap="square" rtlCol="0">
            <a:spAutoFit/>
          </a:bodyPr>
          <a:lstStyle/>
          <a:p>
            <a:pPr algn="ctr"/>
            <a:r>
              <a:rPr lang="en-US" b="1" u="sng" dirty="0"/>
              <a:t>Unsynchronized motors</a:t>
            </a:r>
          </a:p>
          <a:p>
            <a:pPr algn="ctr"/>
            <a:r>
              <a:rPr lang="en-US" dirty="0">
                <a:sym typeface="Wingdings"/>
              </a:rPr>
              <a:t>Second motor continues when first gets stuck</a:t>
            </a:r>
            <a:endParaRPr lang="en-US" b="1" u="sng" dirty="0"/>
          </a:p>
        </p:txBody>
      </p:sp>
      <p:sp>
        <p:nvSpPr>
          <p:cNvPr id="9" name="TextBox 8"/>
          <p:cNvSpPr txBox="1"/>
          <p:nvPr/>
        </p:nvSpPr>
        <p:spPr>
          <a:xfrm>
            <a:off x="2135333" y="1524318"/>
            <a:ext cx="4686493" cy="646331"/>
          </a:xfrm>
          <a:prstGeom prst="rect">
            <a:avLst/>
          </a:prstGeom>
          <a:noFill/>
        </p:spPr>
        <p:txBody>
          <a:bodyPr wrap="square" rtlCol="0">
            <a:spAutoFit/>
          </a:bodyPr>
          <a:lstStyle/>
          <a:p>
            <a:pPr algn="ctr"/>
            <a:r>
              <a:rPr lang="en-US" sz="3600" dirty="0">
                <a:solidFill>
                  <a:srgbClr val="3366FF"/>
                </a:solidFill>
              </a:rPr>
              <a:t>Click to Watch Videos</a:t>
            </a:r>
          </a:p>
        </p:txBody>
      </p:sp>
      <p:sp>
        <p:nvSpPr>
          <p:cNvPr id="3" name="Slide Number Placeholder 2"/>
          <p:cNvSpPr>
            <a:spLocks noGrp="1"/>
          </p:cNvSpPr>
          <p:nvPr>
            <p:ph type="sldNum" sz="quarter" idx="12"/>
          </p:nvPr>
        </p:nvSpPr>
        <p:spPr/>
        <p:txBody>
          <a:bodyPr/>
          <a:lstStyle/>
          <a:p>
            <a:fld id="{4382A7F7-08BF-4252-8141-63FB96055BBB}" type="slidenum">
              <a:rPr lang="en-US" smtClean="0"/>
              <a:t>7</a:t>
            </a:fld>
            <a:endParaRPr lang="en-US"/>
          </a:p>
        </p:txBody>
      </p:sp>
    </p:spTree>
    <p:extLst>
      <p:ext uri="{BB962C8B-B14F-4D97-AF65-F5344CB8AC3E}">
        <p14:creationId xmlns:p14="http://schemas.microsoft.com/office/powerpoint/2010/main" val="2838022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Synchronized Motors</a:t>
            </a:r>
          </a:p>
        </p:txBody>
      </p:sp>
      <p:sp>
        <p:nvSpPr>
          <p:cNvPr id="4" name="Footer Placeholder 3"/>
          <p:cNvSpPr>
            <a:spLocks noGrp="1"/>
          </p:cNvSpPr>
          <p:nvPr>
            <p:ph type="ftr" sz="quarter" idx="11"/>
          </p:nvPr>
        </p:nvSpPr>
        <p:spPr/>
        <p:txBody>
          <a:bodyPr/>
          <a:lstStyle/>
          <a:p>
            <a:r>
              <a:rPr lang="en-US"/>
              <a:t>© 2015 EV3Lessons.com, Last edit 7/06/2016</a:t>
            </a:r>
          </a:p>
        </p:txBody>
      </p:sp>
      <p:graphicFrame>
        <p:nvGraphicFramePr>
          <p:cNvPr id="8" name="Chart 7"/>
          <p:cNvGraphicFramePr>
            <a:graphicFrameLocks/>
          </p:cNvGraphicFramePr>
          <p:nvPr>
            <p:extLst>
              <p:ext uri="{D42A27DB-BD31-4B8C-83A1-F6EECF244321}">
                <p14:modId xmlns:p14="http://schemas.microsoft.com/office/powerpoint/2010/main" val="2075093878"/>
              </p:ext>
            </p:extLst>
          </p:nvPr>
        </p:nvGraphicFramePr>
        <p:xfrm>
          <a:off x="4681284" y="1786449"/>
          <a:ext cx="4143402" cy="23532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968380266"/>
              </p:ext>
            </p:extLst>
          </p:nvPr>
        </p:nvGraphicFramePr>
        <p:xfrm>
          <a:off x="366374" y="1786448"/>
          <a:ext cx="4058434" cy="235328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382878" y="4107118"/>
            <a:ext cx="3886926" cy="646331"/>
          </a:xfrm>
          <a:prstGeom prst="rect">
            <a:avLst/>
          </a:prstGeom>
          <a:noFill/>
        </p:spPr>
        <p:txBody>
          <a:bodyPr wrap="square" rtlCol="0">
            <a:spAutoFit/>
          </a:bodyPr>
          <a:lstStyle/>
          <a:p>
            <a:r>
              <a:rPr lang="en-US" dirty="0"/>
              <a:t>Both motors go the same distance. The two lines overlap.</a:t>
            </a:r>
          </a:p>
        </p:txBody>
      </p:sp>
      <p:sp>
        <p:nvSpPr>
          <p:cNvPr id="11" name="TextBox 10"/>
          <p:cNvSpPr txBox="1"/>
          <p:nvPr/>
        </p:nvSpPr>
        <p:spPr>
          <a:xfrm>
            <a:off x="4836288" y="4096645"/>
            <a:ext cx="3886926" cy="923330"/>
          </a:xfrm>
          <a:prstGeom prst="rect">
            <a:avLst/>
          </a:prstGeom>
          <a:noFill/>
        </p:spPr>
        <p:txBody>
          <a:bodyPr wrap="square" rtlCol="0">
            <a:spAutoFit/>
          </a:bodyPr>
          <a:lstStyle/>
          <a:p>
            <a:r>
              <a:rPr lang="en-US" dirty="0"/>
              <a:t>One motor is not able to keep up with the other.  But this isn’t fixed because they are unsynchronized.</a:t>
            </a:r>
          </a:p>
        </p:txBody>
      </p:sp>
      <p:sp>
        <p:nvSpPr>
          <p:cNvPr id="12" name="Oval 11"/>
          <p:cNvSpPr/>
          <p:nvPr/>
        </p:nvSpPr>
        <p:spPr>
          <a:xfrm>
            <a:off x="7931853" y="2379709"/>
            <a:ext cx="791361" cy="5926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6200000">
            <a:off x="-631192" y="2507016"/>
            <a:ext cx="1718136" cy="276999"/>
          </a:xfrm>
          <a:prstGeom prst="rect">
            <a:avLst/>
          </a:prstGeom>
          <a:noFill/>
        </p:spPr>
        <p:txBody>
          <a:bodyPr wrap="square" rtlCol="0">
            <a:spAutoFit/>
          </a:bodyPr>
          <a:lstStyle/>
          <a:p>
            <a:r>
              <a:rPr lang="en-US" sz="1200"/>
              <a:t>Speed (Degrees/10 sec)</a:t>
            </a:r>
            <a:endParaRPr lang="en-US" sz="1200" dirty="0"/>
          </a:p>
        </p:txBody>
      </p:sp>
      <p:sp>
        <p:nvSpPr>
          <p:cNvPr id="14" name="TextBox 13"/>
          <p:cNvSpPr txBox="1"/>
          <p:nvPr/>
        </p:nvSpPr>
        <p:spPr>
          <a:xfrm rot="16200000">
            <a:off x="3788074" y="2547269"/>
            <a:ext cx="1798644" cy="276999"/>
          </a:xfrm>
          <a:prstGeom prst="rect">
            <a:avLst/>
          </a:prstGeom>
          <a:noFill/>
        </p:spPr>
        <p:txBody>
          <a:bodyPr wrap="square" rtlCol="0">
            <a:spAutoFit/>
          </a:bodyPr>
          <a:lstStyle/>
          <a:p>
            <a:r>
              <a:rPr lang="en-US" sz="1200"/>
              <a:t>Speed (Degrees/10 sec)</a:t>
            </a:r>
            <a:endParaRPr lang="en-US" sz="1200" dirty="0"/>
          </a:p>
        </p:txBody>
      </p:sp>
      <p:sp>
        <p:nvSpPr>
          <p:cNvPr id="15" name="TextBox 14"/>
          <p:cNvSpPr txBox="1"/>
          <p:nvPr/>
        </p:nvSpPr>
        <p:spPr>
          <a:xfrm>
            <a:off x="6537726" y="3585092"/>
            <a:ext cx="1024468" cy="276999"/>
          </a:xfrm>
          <a:prstGeom prst="rect">
            <a:avLst/>
          </a:prstGeom>
          <a:noFill/>
        </p:spPr>
        <p:txBody>
          <a:bodyPr wrap="square" rtlCol="0">
            <a:spAutoFit/>
          </a:bodyPr>
          <a:lstStyle/>
          <a:p>
            <a:r>
              <a:rPr lang="en-US" sz="1200" dirty="0"/>
              <a:t>Power</a:t>
            </a:r>
          </a:p>
        </p:txBody>
      </p:sp>
      <p:sp>
        <p:nvSpPr>
          <p:cNvPr id="16" name="TextBox 15"/>
          <p:cNvSpPr txBox="1"/>
          <p:nvPr/>
        </p:nvSpPr>
        <p:spPr>
          <a:xfrm>
            <a:off x="2016526" y="3618958"/>
            <a:ext cx="1024468" cy="276999"/>
          </a:xfrm>
          <a:prstGeom prst="rect">
            <a:avLst/>
          </a:prstGeom>
          <a:noFill/>
        </p:spPr>
        <p:txBody>
          <a:bodyPr wrap="square" rtlCol="0">
            <a:spAutoFit/>
          </a:bodyPr>
          <a:lstStyle/>
          <a:p>
            <a:r>
              <a:rPr lang="en-US" sz="1200" dirty="0"/>
              <a:t>Power</a:t>
            </a:r>
          </a:p>
        </p:txBody>
      </p:sp>
      <p:sp>
        <p:nvSpPr>
          <p:cNvPr id="3" name="Slide Number Placeholder 2"/>
          <p:cNvSpPr>
            <a:spLocks noGrp="1"/>
          </p:cNvSpPr>
          <p:nvPr>
            <p:ph type="sldNum" sz="quarter" idx="12"/>
          </p:nvPr>
        </p:nvSpPr>
        <p:spPr/>
        <p:txBody>
          <a:bodyPr/>
          <a:lstStyle/>
          <a:p>
            <a:fld id="{4382A7F7-08BF-4252-8141-63FB96055BBB}" type="slidenum">
              <a:rPr lang="en-US" smtClean="0"/>
              <a:t>8</a:t>
            </a:fld>
            <a:endParaRPr lang="en-US"/>
          </a:p>
        </p:txBody>
      </p:sp>
    </p:spTree>
    <p:extLst>
      <p:ext uri="{BB962C8B-B14F-4D97-AF65-F5344CB8AC3E}">
        <p14:creationId xmlns:p14="http://schemas.microsoft.com/office/powerpoint/2010/main" val="130547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Ramp Up / Ramp Down</a:t>
            </a:r>
            <a:endParaRPr lang="en-US" dirty="0"/>
          </a:p>
        </p:txBody>
      </p:sp>
      <p:sp>
        <p:nvSpPr>
          <p:cNvPr id="3" name="Content Placeholder 2"/>
          <p:cNvSpPr>
            <a:spLocks noGrp="1"/>
          </p:cNvSpPr>
          <p:nvPr>
            <p:ph idx="1"/>
          </p:nvPr>
        </p:nvSpPr>
        <p:spPr/>
        <p:txBody>
          <a:bodyPr/>
          <a:lstStyle/>
          <a:p>
            <a:r>
              <a:rPr lang="en-US"/>
              <a:t>Ramp up makes the robot speed up gradually at the beginning of a move</a:t>
            </a:r>
          </a:p>
          <a:p>
            <a:r>
              <a:rPr lang="en-US"/>
              <a:t>Ramp down makes the robot brake gradually at the end</a:t>
            </a:r>
          </a:p>
          <a:p>
            <a:r>
              <a:rPr lang="en-US"/>
              <a:t>Without ramp up/ramp down you might see the robot jerk at the beginning or end</a:t>
            </a:r>
          </a:p>
          <a:p>
            <a:pPr lvl="1"/>
            <a:r>
              <a:rPr lang="en-US"/>
              <a:t>The robot will still adjust its motors after a brake to reach that target rotation sensor value but this may still be less accurate</a:t>
            </a:r>
            <a:endParaRPr lang="en-US" dirty="0"/>
          </a:p>
        </p:txBody>
      </p:sp>
      <p:sp>
        <p:nvSpPr>
          <p:cNvPr id="4" name="Footer Placeholder 3"/>
          <p:cNvSpPr>
            <a:spLocks noGrp="1"/>
          </p:cNvSpPr>
          <p:nvPr>
            <p:ph type="ftr" sz="quarter" idx="11"/>
          </p:nvPr>
        </p:nvSpPr>
        <p:spPr/>
        <p:txBody>
          <a:bodyPr/>
          <a:lstStyle/>
          <a:p>
            <a:r>
              <a:rPr lang="en-US"/>
              <a:t>© 2015 EV3Lessons.com, Last edit 7/06/2016</a:t>
            </a:r>
          </a:p>
        </p:txBody>
      </p:sp>
      <p:sp>
        <p:nvSpPr>
          <p:cNvPr id="5" name="Slide Number Placeholder 4"/>
          <p:cNvSpPr>
            <a:spLocks noGrp="1"/>
          </p:cNvSpPr>
          <p:nvPr>
            <p:ph type="sldNum" sz="quarter" idx="12"/>
          </p:nvPr>
        </p:nvSpPr>
        <p:spPr/>
        <p:txBody>
          <a:bodyPr/>
          <a:lstStyle/>
          <a:p>
            <a:fld id="{4382A7F7-08BF-4252-8141-63FB96055BBB}" type="slidenum">
              <a:rPr lang="en-US" smtClean="0"/>
              <a:t>9</a:t>
            </a:fld>
            <a:endParaRPr lang="en-US"/>
          </a:p>
        </p:txBody>
      </p:sp>
    </p:spTree>
    <p:extLst>
      <p:ext uri="{BB962C8B-B14F-4D97-AF65-F5344CB8AC3E}">
        <p14:creationId xmlns:p14="http://schemas.microsoft.com/office/powerpoint/2010/main" val="1559692114"/>
      </p:ext>
    </p:extLst>
  </p:cSld>
  <p:clrMapOvr>
    <a:masterClrMapping/>
  </p:clrMapOvr>
</p:sld>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intermediatev2">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intermediatev2" id="{63F5E447-E8B5-4335-8726-12777BA731C5}" vid="{7C754D33-5435-4000-AB94-F54A58B2A9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9385</TotalTime>
  <Words>985</Words>
  <Application>Microsoft Macintosh PowerPoint</Application>
  <PresentationFormat>On-screen Show (4:3)</PresentationFormat>
  <Paragraphs>157</Paragraphs>
  <Slides>15</Slides>
  <Notes>2</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Calibri</vt:lpstr>
      <vt:lpstr>Calibri Light</vt:lpstr>
      <vt:lpstr>Helvetica Neue</vt:lpstr>
      <vt:lpstr>Wingdings</vt:lpstr>
      <vt:lpstr>Zapf Dingbats</vt:lpstr>
      <vt:lpstr>Arial</vt:lpstr>
      <vt:lpstr>Retrospect</vt:lpstr>
      <vt:lpstr>intermediatev2</vt:lpstr>
      <vt:lpstr>INTERMEDIATE PROGRAMMING LESSON</vt:lpstr>
      <vt:lpstr>Objectives</vt:lpstr>
      <vt:lpstr>Different Ways To Move</vt:lpstr>
      <vt:lpstr>Regulated Power</vt:lpstr>
      <vt:lpstr>Data: Regulated Motors</vt:lpstr>
      <vt:lpstr>Synchronized Motors</vt:lpstr>
      <vt:lpstr>Synchronized vs. Unsynchronized</vt:lpstr>
      <vt:lpstr>Data: Synchronized Motors</vt:lpstr>
      <vt:lpstr>Ramp Up / Ramp Down</vt:lpstr>
      <vt:lpstr>Data: Ramping Up/Down</vt:lpstr>
      <vt:lpstr>Different Ways To Move</vt:lpstr>
      <vt:lpstr>Moving Degrees vs. Seconds</vt:lpstr>
      <vt:lpstr>Moving Degrees vs. Seconds</vt:lpstr>
      <vt:lpstr>Discussion Guide</vt:lpstr>
      <vt:lpstr>Credits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INTERMEDIATE PROGRAMMING Lesson</dc:title>
  <cp:lastModifiedBy>Microsoft Office User</cp:lastModifiedBy>
  <cp:revision>19</cp:revision>
  <dcterms:created xsi:type="dcterms:W3CDTF">2014-08-07T02:19:13Z</dcterms:created>
  <dcterms:modified xsi:type="dcterms:W3CDTF">2016-07-20T03:36:34Z</dcterms:modified>
</cp:coreProperties>
</file>