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5"/>
  </p:notesMasterIdLst>
  <p:handoutMasterIdLst>
    <p:handoutMasterId r:id="rId16"/>
  </p:handoutMasterIdLst>
  <p:sldIdLst>
    <p:sldId id="415" r:id="rId4"/>
    <p:sldId id="413" r:id="rId5"/>
    <p:sldId id="265" r:id="rId6"/>
    <p:sldId id="347" r:id="rId7"/>
    <p:sldId id="345" r:id="rId8"/>
    <p:sldId id="266" r:id="rId9"/>
    <p:sldId id="411" r:id="rId10"/>
    <p:sldId id="409" r:id="rId11"/>
    <p:sldId id="412" r:id="rId12"/>
    <p:sldId id="410" r:id="rId13"/>
    <p:sldId id="40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05" autoAdjust="0"/>
    <p:restoredTop sz="99563" autoAdjust="0"/>
  </p:normalViewPr>
  <p:slideViewPr>
    <p:cSldViewPr snapToGrid="0" snapToObjects="1">
      <p:cViewPr varScale="1">
        <p:scale>
          <a:sx n="122" d="100"/>
          <a:sy n="122" d="100"/>
        </p:scale>
        <p:origin x="15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4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D202-DB13-4FDF-8695-6B8D423A6FC5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5B33-0B30-4C1A-8732-A61BFBB479C1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654-EF9F-42F3-8D1E-79862675F3F6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F280-CD04-4533-93A4-333109B3A685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00973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51CC-B829-4D68-BB86-7BAFF128AB6A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52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01F7B-3F95-4B9F-9F42-FFFAEB28B2A0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31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8061-3789-4D5E-855A-99AE0777E00E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8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5E4-7990-4447-86B7-0E20802242BF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46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B673-0B34-48B5-BB1D-129C07F11E8F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07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E9C3-806A-47FD-BBDF-613AD319EC42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160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39E2-778E-4A2D-9F1F-99379A4B2E00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6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C32-4923-4905-BF41-64ED0D33FDDA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BEAD-5113-42CC-B71F-AA3386CE066B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2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FA0F-D1C0-485F-A66B-9F21BDDE6765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935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6598-889D-49AB-8E3E-33EABC9F63C8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17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2341448"/>
            <a:ext cx="6270922" cy="1732270"/>
          </a:xfrm>
        </p:spPr>
        <p:txBody>
          <a:bodyPr anchor="b">
            <a:noAutofit/>
          </a:bodyPr>
          <a:lstStyle>
            <a:lvl1pPr algn="ctr">
              <a:defRPr sz="4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4465439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3C001C2-5D41-F84D-A1F8-E6C48E93B81B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3614" cy="6858000"/>
            <a:chOff x="564643" y="744469"/>
            <a:chExt cx="9143614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7251997" y="3193981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7030A0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1281" y="4879077"/>
            <a:ext cx="1941298" cy="120842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68543" y="451540"/>
            <a:ext cx="25723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TABLET LESSONS</a:t>
            </a:r>
            <a:endParaRPr lang="en-US" sz="3200" dirty="0"/>
          </a:p>
        </p:txBody>
      </p:sp>
      <p:pic>
        <p:nvPicPr>
          <p:cNvPr id="19" name="Picture 18" descr="EV3Lessons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99442" y="191844"/>
            <a:ext cx="5787394" cy="21496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1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845" y="214114"/>
            <a:ext cx="8271164" cy="9912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845" y="1672935"/>
            <a:ext cx="8271164" cy="456160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3FFDF-19E7-844D-A418-E9BE9160A077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25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825F2-527A-F84B-BDB0-747B2CE820B2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273072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9132-87E7-B14A-BEA9-9CDCD9D79D5B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71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C1E8-B7E2-C440-BA33-CDF263813746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968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A6C-0526-FD4E-A22F-8F16DD47A95F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258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2F69-E21E-9542-B059-3CF8A522B3FD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D665-B67D-4860-9DD5-EDE1E8153BA2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26CC3F-83F4-2F4F-BA26-6D7812957083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10352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D94017-4663-C245-A9AE-9CA3D1534548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83456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D19E8-458D-554E-83D8-8DE5666239DB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862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C818A-3F2F-ED4E-B6CA-61B85C36392A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72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7CCC6-4B95-43F8-8D10-7B5E5A7FDFF8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36A-8919-4F00-82E5-233CF27994CF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AF6E1-0F3A-4DE9-A2BC-CA100ED5E27A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BEED-F616-4DE9-BD0B-75EC3D304F75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16DB7-2324-414A-AE93-68C1D017388E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DD8B-795B-4848-BAF9-D883C7D78323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326AB-5033-47B1-9E28-3EA012082E8E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056A3-A255-49CA-ABAF-5CE2AA9E0AAE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2014 (Last edit: 2/26/2015)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348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C278D7EF-26F4-224B-8677-B085B9165B8F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Side bar"/>
          <p:cNvSpPr/>
          <p:nvPr/>
        </p:nvSpPr>
        <p:spPr>
          <a:xfrm>
            <a:off x="0" y="376"/>
            <a:ext cx="17145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43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sldNum="0" hd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84175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tabLst/>
        <a:defRPr sz="21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15988" indent="-42703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tabLst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144588" indent="-406400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tabLst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320800" indent="-404813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tabLst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6.png"/><Relationship Id="rId3" Type="http://schemas.openxmlformats.org/officeDocument/2006/relationships/image" Target="../media/image7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63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u="sng" dirty="0">
                <a:solidFill>
                  <a:srgbClr val="00B050"/>
                </a:solidFill>
              </a:rPr>
              <a:t>Challenge </a:t>
            </a:r>
            <a:r>
              <a:rPr lang="en-US" sz="2000" u="sng" dirty="0" smtClean="0">
                <a:solidFill>
                  <a:srgbClr val="00B050"/>
                </a:solidFill>
              </a:rPr>
              <a:t>2</a:t>
            </a:r>
            <a:endParaRPr lang="en-US" sz="2000" u="sng" dirty="0">
              <a:solidFill>
                <a:srgbClr val="00B050"/>
              </a:solidFill>
            </a:endParaRPr>
          </a:p>
          <a:p>
            <a:r>
              <a:rPr lang="en-US" sz="2000" b="0" dirty="0" smtClean="0"/>
              <a:t>You probably used a </a:t>
            </a:r>
            <a:r>
              <a:rPr lang="en-US" sz="2000" dirty="0" smtClean="0"/>
              <a:t>spin turn </a:t>
            </a:r>
            <a:r>
              <a:rPr lang="en-US" sz="2000" b="0" dirty="0" smtClean="0"/>
              <a:t>because it is better for tighter turns and gets you closer to the starting point!</a:t>
            </a:r>
            <a:endParaRPr lang="en-US" sz="20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260699"/>
            <a:ext cx="3922429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u="sng" dirty="0">
                <a:solidFill>
                  <a:srgbClr val="00B050"/>
                </a:solidFill>
              </a:rPr>
              <a:t>Challenge 1</a:t>
            </a:r>
          </a:p>
          <a:p>
            <a:r>
              <a:rPr lang="en-US" b="0" dirty="0" smtClean="0"/>
              <a:t>You probably used a combination of move steering to go straight and do </a:t>
            </a:r>
            <a:r>
              <a:rPr lang="en-US" dirty="0" smtClean="0"/>
              <a:t>pivot turns</a:t>
            </a:r>
            <a:r>
              <a:rPr lang="en-US" b="0" dirty="0" smtClean="0"/>
              <a:t> to go around the box.</a:t>
            </a:r>
            <a:endParaRPr lang="en-US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285673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37" name="Rectangle 36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45" name="Group 44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50" name="Rounded Rectangle 49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ounded Rectangle 50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4" name="Oval 7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" name="TextBox 45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39" name="Straight Arrow Connector 38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5584553" y="3823941"/>
            <a:ext cx="1608587" cy="2648734"/>
            <a:chOff x="5584553" y="3823941"/>
            <a:chExt cx="1608587" cy="2648734"/>
          </a:xfrm>
        </p:grpSpPr>
        <p:cxnSp>
          <p:nvCxnSpPr>
            <p:cNvPr id="76" name="Straight Arrow Connector 7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5584553" y="5734011"/>
              <a:ext cx="9532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Start and End position</a:t>
              </a:r>
              <a:endParaRPr lang="en-US" sz="1400" dirty="0"/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Snip Same Side Corner Rectangle 78"/>
            <p:cNvSpPr/>
            <p:nvPr/>
          </p:nvSpPr>
          <p:spPr>
            <a:xfrm>
              <a:off x="6512181" y="5776527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First Base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82" name="Group 81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ounded Rectangle 85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7" name="Rounded Rectangle 86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8" name="Oval 87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3" name="TextBox 82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sp>
          <p:nvSpPr>
            <p:cNvPr id="81" name="Snip Same Side Corner Rectangle 80"/>
            <p:cNvSpPr/>
            <p:nvPr/>
          </p:nvSpPr>
          <p:spPr>
            <a:xfrm>
              <a:off x="6519559" y="3823941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Second Base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652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to turn the robot a desired number of degrees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the differences between Spin and Pivot Turns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program two different type of turns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to write </a:t>
            </a:r>
            <a:r>
              <a:rPr lang="en-US" smtClean="0"/>
              <a:t>pseudocode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9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Connector 92"/>
          <p:cNvCxnSpPr/>
          <p:nvPr/>
        </p:nvCxnSpPr>
        <p:spPr>
          <a:xfrm>
            <a:off x="3584593" y="5364706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99153" y="5350552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76087" y="2251740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Pivot </a:t>
            </a:r>
            <a:r>
              <a:rPr lang="en-US" dirty="0"/>
              <a:t>v</a:t>
            </a:r>
            <a:r>
              <a:rPr lang="en-US" dirty="0" smtClean="0"/>
              <a:t>s. Spin Turns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6087" y="977739"/>
            <a:ext cx="549786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180 Degree Pivot Turn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6087" y="3868344"/>
            <a:ext cx="5497869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180 Degree Spin Turn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189" y="1255771"/>
            <a:ext cx="280502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Notice where the robot ends in both pictures after a 180 degree turn. </a:t>
            </a:r>
          </a:p>
          <a:p>
            <a:endParaRPr lang="en-US" dirty="0"/>
          </a:p>
          <a:p>
            <a:r>
              <a:rPr lang="en-US" dirty="0" smtClean="0"/>
              <a:t>In the Spin Turn, the robot moves a lot less and that makes Spin Turns are great for tight positions. Spin turns tend to be a bit faster but also a little less accurate.</a:t>
            </a:r>
          </a:p>
          <a:p>
            <a:endParaRPr lang="en-US" dirty="0"/>
          </a:p>
          <a:p>
            <a:r>
              <a:rPr lang="en-US" dirty="0" smtClean="0"/>
              <a:t>So when you need to make turns, you should decide which turn is best for you!</a:t>
            </a:r>
          </a:p>
        </p:txBody>
      </p:sp>
      <p:grpSp>
        <p:nvGrpSpPr>
          <p:cNvPr id="10" name="Group 9"/>
          <p:cNvGrpSpPr/>
          <p:nvPr/>
        </p:nvGrpSpPr>
        <p:grpSpPr>
          <a:xfrm rot="10800000">
            <a:off x="4133980" y="4741368"/>
            <a:ext cx="1164830" cy="1126313"/>
            <a:chOff x="6507215" y="1439970"/>
            <a:chExt cx="1164830" cy="1407778"/>
          </a:xfrm>
        </p:grpSpPr>
        <p:grpSp>
          <p:nvGrpSpPr>
            <p:cNvPr id="11" name="Group 10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 rot="10800000">
              <a:off x="7102544" y="2478417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57200" y="437357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Position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894082" y="437584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End Position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482172" y="5404910"/>
            <a:ext cx="1339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Motors </a:t>
            </a:r>
          </a:p>
          <a:p>
            <a:pPr algn="ctr"/>
            <a:r>
              <a:rPr lang="en-US" dirty="0" smtClean="0"/>
              <a:t>B and C Move</a:t>
            </a:r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 rot="10800000">
            <a:off x="4051860" y="2570197"/>
            <a:ext cx="1164830" cy="1120703"/>
            <a:chOff x="6507215" y="1439970"/>
            <a:chExt cx="1164830" cy="1428169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 rot="10800000">
              <a:off x="7102544" y="249880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2342777" y="2331936"/>
            <a:ext cx="1339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Motor </a:t>
            </a:r>
          </a:p>
          <a:p>
            <a:pPr algn="ctr"/>
            <a:r>
              <a:rPr lang="en-US" dirty="0" smtClean="0"/>
              <a:t>B Moves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" y="2918543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Position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894858" y="172537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End Position</a:t>
            </a:r>
            <a:endParaRPr lang="en-US" dirty="0"/>
          </a:p>
        </p:txBody>
      </p:sp>
      <p:grpSp>
        <p:nvGrpSpPr>
          <p:cNvPr id="89" name="Group 88"/>
          <p:cNvGrpSpPr/>
          <p:nvPr/>
        </p:nvGrpSpPr>
        <p:grpSpPr>
          <a:xfrm>
            <a:off x="892871" y="1619169"/>
            <a:ext cx="1386064" cy="1149437"/>
            <a:chOff x="892871" y="1599143"/>
            <a:chExt cx="1386064" cy="1464787"/>
          </a:xfrm>
        </p:grpSpPr>
        <p:grpSp>
          <p:nvGrpSpPr>
            <p:cNvPr id="30" name="Group 29"/>
            <p:cNvGrpSpPr/>
            <p:nvPr/>
          </p:nvGrpSpPr>
          <p:grpSpPr>
            <a:xfrm>
              <a:off x="892871" y="1599143"/>
              <a:ext cx="1199001" cy="1464787"/>
              <a:chOff x="6507213" y="1291726"/>
              <a:chExt cx="1199001" cy="1464787"/>
            </a:xfrm>
          </p:grpSpPr>
          <p:grpSp>
            <p:nvGrpSpPr>
              <p:cNvPr id="31" name="Group 3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4" name="Rounded Rectangle 3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Rounded Rectangle 3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6" name="Rounded Rectangle 3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7" name="Oval 3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7216809" y="1291726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3" name="Curved Connector 52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648829" y="4706212"/>
            <a:ext cx="1485589" cy="1155897"/>
            <a:chOff x="648829" y="4735413"/>
            <a:chExt cx="1485589" cy="1444755"/>
          </a:xfrm>
        </p:grpSpPr>
        <p:grpSp>
          <p:nvGrpSpPr>
            <p:cNvPr id="18" name="Group 17"/>
            <p:cNvGrpSpPr/>
            <p:nvPr/>
          </p:nvGrpSpPr>
          <p:grpSpPr>
            <a:xfrm>
              <a:off x="809518" y="4735413"/>
              <a:ext cx="1199001" cy="1444755"/>
              <a:chOff x="6507213" y="1311758"/>
              <a:chExt cx="1199001" cy="1444755"/>
            </a:xfrm>
          </p:grpSpPr>
          <p:grpSp>
            <p:nvGrpSpPr>
              <p:cNvPr id="19" name="Group 1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2" name="Rounded Rectangle 2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ounded Rectangle 2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" name="TextBox 19"/>
              <p:cNvSpPr txBox="1"/>
              <p:nvPr/>
            </p:nvSpPr>
            <p:spPr>
              <a:xfrm>
                <a:off x="7216809" y="1311758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8" name="Curved Connector 57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/>
          <p:cNvCxnSpPr/>
          <p:nvPr/>
        </p:nvCxnSpPr>
        <p:spPr>
          <a:xfrm>
            <a:off x="3393155" y="2219824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67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8871" y="4445044"/>
            <a:ext cx="2045846" cy="15373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Make Pivot and Spin Turns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743390"/>
              </p:ext>
            </p:extLst>
          </p:nvPr>
        </p:nvGraphicFramePr>
        <p:xfrm>
          <a:off x="729916" y="1535189"/>
          <a:ext cx="7693293" cy="271319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028821"/>
                <a:gridCol w="1996362"/>
                <a:gridCol w="1770334"/>
                <a:gridCol w="1897776"/>
              </a:tblGrid>
              <a:tr h="503423">
                <a:tc gridSpan="4">
                  <a:txBody>
                    <a:bodyPr/>
                    <a:lstStyle/>
                    <a:p>
                      <a:pPr lvl="1" algn="ctr"/>
                      <a:r>
                        <a:rPr lang="en-US" dirty="0" smtClean="0"/>
                        <a:t>Steering Value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</a:tr>
              <a:tr h="41459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-50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  <a:tr h="10425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  <a:tr h="7525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Pivot Turn Right</a:t>
                      </a: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Pivot Turn Left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Spin Turn Right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Spin</a:t>
                      </a:r>
                      <a:r>
                        <a:rPr lang="en-US" baseline="0" dirty="0" smtClean="0"/>
                        <a:t> Turn Left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sp>
        <p:nvSpPr>
          <p:cNvPr id="14" name="Oval 13"/>
          <p:cNvSpPr/>
          <p:nvPr/>
        </p:nvSpPr>
        <p:spPr>
          <a:xfrm flipV="1">
            <a:off x="3856092" y="4876150"/>
            <a:ext cx="376001" cy="1007350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579020" y="6050648"/>
            <a:ext cx="316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 Steering value here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291186" y="2383237"/>
            <a:ext cx="1144819" cy="1069096"/>
            <a:chOff x="892871" y="1572048"/>
            <a:chExt cx="1386064" cy="1452220"/>
          </a:xfrm>
        </p:grpSpPr>
        <p:grpSp>
          <p:nvGrpSpPr>
            <p:cNvPr id="11" name="Group 10"/>
            <p:cNvGrpSpPr/>
            <p:nvPr/>
          </p:nvGrpSpPr>
          <p:grpSpPr>
            <a:xfrm>
              <a:off x="892871" y="1572048"/>
              <a:ext cx="1199001" cy="1452220"/>
              <a:chOff x="6507213" y="1264631"/>
              <a:chExt cx="1199001" cy="1452220"/>
            </a:xfrm>
          </p:grpSpPr>
          <p:grpSp>
            <p:nvGrpSpPr>
              <p:cNvPr id="16" name="Group 15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19" name="Rounded Rectangle 18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ounded Rectangle 19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1" name="Rounded Rectangle 20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" name="TextBox 16"/>
              <p:cNvSpPr txBox="1"/>
              <p:nvPr/>
            </p:nvSpPr>
            <p:spPr>
              <a:xfrm>
                <a:off x="7204218" y="1264631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240595" y="2347519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2" name="Curved Connector 11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981721" y="2416271"/>
            <a:ext cx="1302446" cy="1045659"/>
            <a:chOff x="648829" y="4659819"/>
            <a:chExt cx="1485589" cy="1520349"/>
          </a:xfrm>
        </p:grpSpPr>
        <p:grpSp>
          <p:nvGrpSpPr>
            <p:cNvPr id="26" name="Group 25"/>
            <p:cNvGrpSpPr/>
            <p:nvPr/>
          </p:nvGrpSpPr>
          <p:grpSpPr>
            <a:xfrm>
              <a:off x="809518" y="4659819"/>
              <a:ext cx="1199001" cy="1520349"/>
              <a:chOff x="6507213" y="1236164"/>
              <a:chExt cx="1199001" cy="1520349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16809" y="1236164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27" name="Curved Connector 26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3270002" y="2392632"/>
            <a:ext cx="990314" cy="1082863"/>
            <a:chOff x="6507213" y="1285591"/>
            <a:chExt cx="1199001" cy="1470922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7216809" y="1285591"/>
              <a:ext cx="4656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cxnSp>
        <p:nvCxnSpPr>
          <p:cNvPr id="46" name="Curved Connector 45"/>
          <p:cNvCxnSpPr/>
          <p:nvPr/>
        </p:nvCxnSpPr>
        <p:spPr>
          <a:xfrm flipV="1">
            <a:off x="4206427" y="310282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739936" y="2391265"/>
            <a:ext cx="1192067" cy="1016461"/>
            <a:chOff x="648830" y="4702271"/>
            <a:chExt cx="1359689" cy="1477897"/>
          </a:xfrm>
        </p:grpSpPr>
        <p:grpSp>
          <p:nvGrpSpPr>
            <p:cNvPr id="48" name="Group 47"/>
            <p:cNvGrpSpPr/>
            <p:nvPr/>
          </p:nvGrpSpPr>
          <p:grpSpPr>
            <a:xfrm>
              <a:off x="809518" y="4702271"/>
              <a:ext cx="1199001" cy="1477897"/>
              <a:chOff x="6507213" y="1278616"/>
              <a:chExt cx="1199001" cy="1477897"/>
            </a:xfrm>
          </p:grpSpPr>
          <p:grpSp>
            <p:nvGrpSpPr>
              <p:cNvPr id="51" name="Group 5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54" name="Rounded Rectangle 5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TextBox 51"/>
              <p:cNvSpPr txBox="1"/>
              <p:nvPr/>
            </p:nvSpPr>
            <p:spPr>
              <a:xfrm>
                <a:off x="7216809" y="127861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0" name="Curved Connector 49"/>
            <p:cNvCxnSpPr/>
            <p:nvPr/>
          </p:nvCxnSpPr>
          <p:spPr>
            <a:xfrm rot="5400000">
              <a:off x="579473" y="5071186"/>
              <a:ext cx="566668" cy="427953"/>
            </a:xfrm>
            <a:prstGeom prst="curvedConnector3">
              <a:avLst>
                <a:gd name="adj1" fmla="val 504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Curved Connector 57"/>
          <p:cNvCxnSpPr/>
          <p:nvPr/>
        </p:nvCxnSpPr>
        <p:spPr>
          <a:xfrm flipV="1">
            <a:off x="7865480" y="301737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ight Arrow 3"/>
          <p:cNvSpPr/>
          <p:nvPr/>
        </p:nvSpPr>
        <p:spPr>
          <a:xfrm>
            <a:off x="1051560" y="4693920"/>
            <a:ext cx="2541540" cy="106172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Move Steering Block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9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6404" y="1240074"/>
            <a:ext cx="3726195" cy="2800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Making A Pivot turn for 90 Degrees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941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6214186" y="2621445"/>
            <a:ext cx="884050" cy="610153"/>
          </a:xfrm>
          <a:prstGeom prst="right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1579" y="4619249"/>
            <a:ext cx="7355814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Program your robot to turn 90 degrees....Does </a:t>
            </a:r>
            <a:r>
              <a:rPr lang="en-US" sz="2400" dirty="0">
                <a:solidFill>
                  <a:srgbClr val="FF0000"/>
                </a:solidFill>
              </a:rPr>
              <a:t>the robot </a:t>
            </a:r>
            <a:r>
              <a:rPr lang="en-US" sz="2400" dirty="0" smtClean="0">
                <a:solidFill>
                  <a:srgbClr val="FF0000"/>
                </a:solidFill>
              </a:rPr>
              <a:t>actually turn </a:t>
            </a:r>
            <a:r>
              <a:rPr lang="en-US" sz="2400" dirty="0">
                <a:solidFill>
                  <a:srgbClr val="FF0000"/>
                </a:solidFill>
              </a:rPr>
              <a:t>90 </a:t>
            </a:r>
            <a:r>
              <a:rPr lang="en-US" sz="2400" dirty="0" smtClean="0">
                <a:solidFill>
                  <a:srgbClr val="FF0000"/>
                </a:solidFill>
              </a:rPr>
              <a:t>degrees if you just pick 90 degrees for distance?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860261" y="3448087"/>
            <a:ext cx="927652" cy="1068696"/>
          </a:xfrm>
          <a:prstGeom prst="straightConnector1">
            <a:avLst/>
          </a:prstGeom>
          <a:ln w="38100" cmpd="sng"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087217" y="2926522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495941" y="2270758"/>
            <a:ext cx="1386064" cy="1371767"/>
            <a:chOff x="892871" y="1692163"/>
            <a:chExt cx="1386064" cy="1371767"/>
          </a:xfrm>
        </p:grpSpPr>
        <p:grpSp>
          <p:nvGrpSpPr>
            <p:cNvPr id="16" name="Group 15"/>
            <p:cNvGrpSpPr/>
            <p:nvPr/>
          </p:nvGrpSpPr>
          <p:grpSpPr>
            <a:xfrm>
              <a:off x="892871" y="1692163"/>
              <a:ext cx="1199001" cy="1371767"/>
              <a:chOff x="6507213" y="1384746"/>
              <a:chExt cx="1199001" cy="1371767"/>
            </a:xfrm>
          </p:grpSpPr>
          <p:grpSp>
            <p:nvGrpSpPr>
              <p:cNvPr id="20" name="Group 19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3" name="Rounded Rectangle 22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Rounded Rectangle 24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6" name="Oval 25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" name="TextBox 20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8" name="Curved Connector 17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5400000">
            <a:off x="7354057" y="2240817"/>
            <a:ext cx="1199001" cy="1371767"/>
            <a:chOff x="6507213" y="1384746"/>
            <a:chExt cx="1199001" cy="1371767"/>
          </a:xfrm>
        </p:grpSpPr>
        <p:grpSp>
          <p:nvGrpSpPr>
            <p:cNvPr id="30" name="Group 29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33" name="Rounded Rectangle 32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01774" y="2042855"/>
            <a:ext cx="647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622040" y="5419331"/>
            <a:ext cx="2748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Ans. NO! </a:t>
            </a:r>
            <a:r>
              <a:rPr lang="en-US" sz="1600" dirty="0" smtClean="0"/>
              <a:t>Solution on next page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42170" y="951837"/>
            <a:ext cx="3731172" cy="90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45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40912" y="4367406"/>
            <a:ext cx="2644290" cy="19870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</a:t>
            </a:r>
            <a:r>
              <a:rPr lang="en-US" dirty="0" smtClean="0"/>
              <a:t>ow do you Make the Robot </a:t>
            </a:r>
            <a:r>
              <a:rPr lang="en-US" dirty="0"/>
              <a:t>T</a:t>
            </a:r>
            <a:r>
              <a:rPr lang="en-US" dirty="0" smtClean="0"/>
              <a:t>urn 90 Degrees?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Ans. Try using the port view to measure the turn and then input the correct number of degrees.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06762" y="5312071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5896" y="3594722"/>
            <a:ext cx="3271738" cy="239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22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6055"/>
            <a:ext cx="8245474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Split up class into groups as need.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Give each team a copy of the Turning Challenge Worksheet.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Challenge Details are on Slide 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Discussion Page Slide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Challenge Solution on Slide 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6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B050"/>
                </a:solidFill>
              </a:rPr>
              <a:t>Challenge </a:t>
            </a:r>
            <a:r>
              <a:rPr lang="en-US" u="sng" dirty="0" smtClean="0">
                <a:solidFill>
                  <a:srgbClr val="00B050"/>
                </a:solidFill>
              </a:rPr>
              <a:t>2</a:t>
            </a:r>
            <a:endParaRPr lang="en-US" u="sng" dirty="0">
              <a:solidFill>
                <a:srgbClr val="00B05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Your robot baseball player must run to second base, turn around and come back to first.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Go straight. Turn 180 degrees and return to the same spot.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6" name="Rectangle 5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8" name="Group 7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11" name="Rounded Rectangle 10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ounded Rectangle 11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3" name="Rounded Rectangle 1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" name="TextBox 8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6" name="Straight Arrow Connector 15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353059"/>
            <a:ext cx="4100245" cy="21769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u="sng" dirty="0" smtClean="0">
                <a:solidFill>
                  <a:srgbClr val="00B050"/>
                </a:solidFill>
              </a:rPr>
              <a:t>Challenge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Your robot is a baseball player who has to run to all the bases and go back to home plate.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Can you program your robot to move forward and then turn left?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Use a square box or tape</a:t>
            </a:r>
            <a:endParaRPr lang="en-US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285673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584553" y="3823941"/>
            <a:ext cx="1608587" cy="2648734"/>
            <a:chOff x="5584553" y="3823941"/>
            <a:chExt cx="1608587" cy="2648734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5584553" y="5734011"/>
              <a:ext cx="9532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Start and End position</a:t>
              </a:r>
              <a:endParaRPr lang="en-US" sz="1400" dirty="0"/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Snip Same Side Corner Rectangle 20"/>
            <p:cNvSpPr/>
            <p:nvPr/>
          </p:nvSpPr>
          <p:spPr>
            <a:xfrm>
              <a:off x="6512181" y="5776527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First Base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28" name="Group 27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sp>
          <p:nvSpPr>
            <p:cNvPr id="38" name="Snip Same Side Corner Rectangle 37"/>
            <p:cNvSpPr/>
            <p:nvPr/>
          </p:nvSpPr>
          <p:spPr>
            <a:xfrm>
              <a:off x="6519559" y="3823941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Second Base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835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Discussion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69109"/>
            <a:ext cx="8245474" cy="4373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Did you try PIVOT and SPIN turns?  What did you discover?</a:t>
            </a:r>
          </a:p>
          <a:p>
            <a:pPr marL="274320" lvl="1" indent="0">
              <a:buNone/>
            </a:pPr>
            <a:r>
              <a:rPr lang="en-US" b="0" dirty="0" smtClean="0">
                <a:solidFill>
                  <a:srgbClr val="FF0000"/>
                </a:solidFill>
              </a:rPr>
              <a:t>Pivot turns were fine for Challenge 1, but for Challenge 2, if we used Pivot turns, we were farther away from the base.</a:t>
            </a:r>
            <a:endParaRPr lang="en-US" b="0" dirty="0">
              <a:solidFill>
                <a:srgbClr val="FF0000"/>
              </a:solidFill>
            </a:endParaRPr>
          </a:p>
          <a:p>
            <a:r>
              <a:rPr lang="en-US" dirty="0" smtClean="0"/>
              <a:t>What situations would one work better than the other?</a:t>
            </a:r>
          </a:p>
          <a:p>
            <a:pPr marL="274320" lvl="1" indent="0">
              <a:buNone/>
            </a:pPr>
            <a:r>
              <a:rPr lang="en-US" b="0" dirty="0" smtClean="0">
                <a:solidFill>
                  <a:srgbClr val="FF0000"/>
                </a:solidFill>
              </a:rPr>
              <a:t>Spin turns are better for tight turns (places where there is not enough space) and you stay closer to your original position.</a:t>
            </a:r>
            <a:endParaRPr lang="en-US" b="0" dirty="0">
              <a:solidFill>
                <a:srgbClr val="FF0000"/>
              </a:solidFill>
            </a:endParaRPr>
          </a:p>
          <a:p>
            <a:r>
              <a:rPr lang="en-US" dirty="0" smtClean="0"/>
              <a:t>What is PSEUDOCODE?  Why do you think programmers find it useful? (</a:t>
            </a:r>
            <a:r>
              <a:rPr lang="en-US" dirty="0" err="1" smtClean="0"/>
              <a:t>pseudocode</a:t>
            </a:r>
            <a:r>
              <a:rPr lang="en-US" dirty="0" smtClean="0"/>
              <a:t> is from the worksheet)</a:t>
            </a:r>
          </a:p>
          <a:p>
            <a:pPr marL="274320" lvl="1" indent="0">
              <a:buNone/>
            </a:pPr>
            <a:r>
              <a:rPr lang="en-US" b="0" dirty="0" err="1" smtClean="0">
                <a:solidFill>
                  <a:srgbClr val="FF0000"/>
                </a:solidFill>
              </a:rPr>
              <a:t>Pseudocode</a:t>
            </a:r>
            <a:r>
              <a:rPr lang="en-US" b="0" dirty="0" smtClean="0">
                <a:solidFill>
                  <a:srgbClr val="FF0000"/>
                </a:solidFill>
              </a:rPr>
              <a:t> allows programmers to write out their code in plain English before you code in a programming language. It lets you plan and think before you sit down to code. It lets you share your ideas with others you are working with in a common language.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2014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3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abl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blet" id="{ABB15429-6CE4-214D-9FC4-D4CB9F89B862}" vid="{300D6715-A09A-164F-B0BC-56921AA3CAE7}"/>
    </a:ext>
  </a:extLst>
</a:theme>
</file>

<file path=ppt/theme/theme3.xml><?xml version="1.0" encoding="utf-8"?>
<a:theme xmlns:a="http://schemas.openxmlformats.org/drawingml/2006/main" name="1_tabl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blet" id="{6B5697A5-2352-164F-88C9-F4A7AD5A0085}" vid="{BE539F0E-AD3C-3E45-83C0-566ADEB3BDB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6287</TotalTime>
  <Words>723</Words>
  <Application>Microsoft Macintosh PowerPoint</Application>
  <PresentationFormat>On-screen Show (4:3)</PresentationFormat>
  <Paragraphs>132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Calibri</vt:lpstr>
      <vt:lpstr>Calibri Light</vt:lpstr>
      <vt:lpstr>Franklin Gothic Book</vt:lpstr>
      <vt:lpstr>Helvetica Neue</vt:lpstr>
      <vt:lpstr>Arial</vt:lpstr>
      <vt:lpstr>Custom Design</vt:lpstr>
      <vt:lpstr>tablet</vt:lpstr>
      <vt:lpstr>1_tablet</vt:lpstr>
      <vt:lpstr>Turning</vt:lpstr>
      <vt:lpstr>Lesson Objectives</vt:lpstr>
      <vt:lpstr>Pivot vs. Spin Turns</vt:lpstr>
      <vt:lpstr>How to Make Pivot and Spin Turns</vt:lpstr>
      <vt:lpstr>Making A Pivot turn for 90 Degrees</vt:lpstr>
      <vt:lpstr>How do you Make the Robot Turn 90 Degrees?</vt:lpstr>
      <vt:lpstr>Teacher Instructions</vt:lpstr>
      <vt:lpstr>Turning Challenges</vt:lpstr>
      <vt:lpstr>Class Discussion Guide</vt:lpstr>
      <vt:lpstr>Challenge Solutions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Microsoft Office User</cp:lastModifiedBy>
  <cp:revision>8</cp:revision>
  <dcterms:created xsi:type="dcterms:W3CDTF">2014-08-07T02:19:13Z</dcterms:created>
  <dcterms:modified xsi:type="dcterms:W3CDTF">2016-07-26T15:25:59Z</dcterms:modified>
</cp:coreProperties>
</file>