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35" r:id="rId1"/>
  </p:sldMasterIdLst>
  <p:notesMasterIdLst>
    <p:notesMasterId r:id="rId13"/>
  </p:notesMasterIdLst>
  <p:handoutMasterIdLst>
    <p:handoutMasterId r:id="rId14"/>
  </p:handoutMasterIdLst>
  <p:sldIdLst>
    <p:sldId id="292" r:id="rId2"/>
    <p:sldId id="290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1" r:id="rId11"/>
    <p:sldId id="274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600" autoAdjust="0"/>
    <p:restoredTop sz="94640"/>
  </p:normalViewPr>
  <p:slideViewPr>
    <p:cSldViewPr snapToGrid="0" snapToObjects="1">
      <p:cViewPr varScale="1">
        <p:scale>
          <a:sx n="60" d="100"/>
          <a:sy n="60" d="100"/>
        </p:scale>
        <p:origin x="176" y="10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handoutMaster" Target="handoutMasters/handout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54B44E-40A3-0E46-B16A-9BF1250A248B}" type="datetimeFigureOut">
              <a:rPr lang="en-US" smtClean="0"/>
              <a:pPr/>
              <a:t>2/11/17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DF1604-CF25-2840-A4A3-96CDE36049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35781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6AD16C-2DB4-6642-BAD4-9ED973A087A0}" type="datetimeFigureOut">
              <a:rPr lang="en-US" smtClean="0"/>
              <a:pPr/>
              <a:t>2/11/17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5BF589-3978-3C45-966B-D7B7A71F2A0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84166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5BF589-3978-3C45-966B-D7B7A71F2A02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5079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27739-151B-D346-B713-F9BE93463708}" type="datetime1">
              <a:rPr lang="en-US" smtClean="0"/>
              <a:pPr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4/9/2015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" y="-1"/>
            <a:ext cx="9144000" cy="1920240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8" name="Group 16"/>
          <p:cNvGrpSpPr/>
          <p:nvPr/>
        </p:nvGrpSpPr>
        <p:grpSpPr>
          <a:xfrm>
            <a:off x="0" y="1920240"/>
            <a:ext cx="9144000" cy="137411"/>
            <a:chOff x="284163" y="1759424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855890"/>
            <a:ext cx="8229600" cy="1088136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marL="0" algn="ctr" defTabSz="914400" rtl="0" eaLnBrk="1" latinLnBrk="0" hangingPunct="1">
              <a:lnSpc>
                <a:spcPts val="4600"/>
              </a:lnSpc>
              <a:spcBef>
                <a:spcPct val="0"/>
              </a:spcBef>
              <a:buNone/>
              <a:defRPr sz="40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075497"/>
            <a:ext cx="8229600" cy="484632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13" name="Rectangle 12"/>
          <p:cNvSpPr/>
          <p:nvPr/>
        </p:nvSpPr>
        <p:spPr>
          <a:xfrm>
            <a:off x="284163" y="6227064"/>
            <a:ext cx="8574087" cy="17373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329321" y="365291"/>
            <a:ext cx="504624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ADVANCED EV3 PROGRAMMING LESSON</a:t>
            </a:r>
            <a:endParaRPr lang="en-US" sz="3600" dirty="0">
              <a:solidFill>
                <a:schemeClr val="bg1"/>
              </a:solidFill>
            </a:endParaRPr>
          </a:p>
        </p:txBody>
      </p:sp>
      <p:pic>
        <p:nvPicPr>
          <p:cNvPr id="15" name="Picture 14" descr="EV3Lessons.com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0917" y="473502"/>
            <a:ext cx="2940317" cy="109211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7" name="Straight Connector 16"/>
          <p:cNvCxnSpPr/>
          <p:nvPr/>
        </p:nvCxnSpPr>
        <p:spPr>
          <a:xfrm>
            <a:off x="457200" y="4012165"/>
            <a:ext cx="8229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6ACCE-FA0B-6F4C-90C2-9946D1DB8FD8}" type="datetime1">
              <a:rPr lang="en-US" smtClean="0"/>
              <a:pPr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4/9/2015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0" y="1188720"/>
            <a:ext cx="9144000" cy="137411"/>
            <a:chOff x="284163" y="1577847"/>
            <a:chExt cx="8576373" cy="137411"/>
          </a:xfrm>
        </p:grpSpPr>
        <p:sp>
          <p:nvSpPr>
            <p:cNvPr id="13" name="Rectangle 12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0" y="5075171"/>
            <a:ext cx="9143999" cy="178282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15" name="Group 14"/>
          <p:cNvGrpSpPr/>
          <p:nvPr/>
        </p:nvGrpSpPr>
        <p:grpSpPr>
          <a:xfrm>
            <a:off x="0" y="4937760"/>
            <a:ext cx="9144000" cy="137411"/>
            <a:chOff x="284163" y="1577847"/>
            <a:chExt cx="8576373" cy="137411"/>
          </a:xfrm>
        </p:grpSpPr>
        <p:sp>
          <p:nvSpPr>
            <p:cNvPr id="16" name="Rectangle 15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58818-5C58-504C-96C2-18D4B9EBA580}" type="datetime1">
              <a:rPr lang="en-US" smtClean="0"/>
              <a:pPr/>
              <a:t>2/11/17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4/9/2015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382A7F7-08BF-4252-8141-63FB96055BBB}" type="slidenum">
              <a:rPr lang="en-US" smtClean="0"/>
              <a:pPr/>
              <a:t>‹#›</a:t>
            </a:fld>
            <a:endParaRPr lang="en-US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0" y="1188720"/>
            <a:ext cx="9144000" cy="137411"/>
            <a:chOff x="284163" y="1577847"/>
            <a:chExt cx="8576373" cy="137411"/>
          </a:xfrm>
        </p:grpSpPr>
        <p:sp>
          <p:nvSpPr>
            <p:cNvPr id="18" name="Rectangle 17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3412" y="2151063"/>
            <a:ext cx="393192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78188" y="2151063"/>
            <a:ext cx="393192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959B3-57F9-7548-8139-6ECD6B121118}" type="datetime1">
              <a:rPr lang="en-US" smtClean="0"/>
              <a:pPr/>
              <a:t>2/11/17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4163" y="1577847"/>
            <a:ext cx="1600200" cy="137411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1885174" y="1577847"/>
            <a:ext cx="2743200" cy="137411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4626864" y="1577847"/>
            <a:ext cx="4233672" cy="137411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20" name="Group 19"/>
          <p:cNvGrpSpPr/>
          <p:nvPr/>
        </p:nvGrpSpPr>
        <p:grpSpPr>
          <a:xfrm>
            <a:off x="0" y="1188720"/>
            <a:ext cx="9144000" cy="137411"/>
            <a:chOff x="284163" y="1577847"/>
            <a:chExt cx="8576373" cy="137411"/>
          </a:xfrm>
        </p:grpSpPr>
        <p:sp>
          <p:nvSpPr>
            <p:cNvPr id="21" name="Rectangle 20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3412" y="1735138"/>
            <a:ext cx="3931920" cy="833250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6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3412" y="2590800"/>
            <a:ext cx="3931920" cy="35353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79495" y="1735138"/>
            <a:ext cx="3931920" cy="833250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6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79495" y="2590800"/>
            <a:ext cx="3931920" cy="35353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FED5C-D759-6E42-B05E-072BCFCA1FBC}" type="datetime1">
              <a:rPr lang="en-US" smtClean="0"/>
              <a:pPr/>
              <a:t>2/11/17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4/9/2015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‹#›</a:t>
            </a:fld>
            <a:endParaRPr lang="en-US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16" name="Group 15"/>
          <p:cNvGrpSpPr/>
          <p:nvPr/>
        </p:nvGrpSpPr>
        <p:grpSpPr>
          <a:xfrm>
            <a:off x="0" y="1188720"/>
            <a:ext cx="9144000" cy="137411"/>
            <a:chOff x="284163" y="1577847"/>
            <a:chExt cx="8576373" cy="137411"/>
          </a:xfrm>
        </p:grpSpPr>
        <p:sp>
          <p:nvSpPr>
            <p:cNvPr id="17" name="Rectangle 16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4C3B6-BD2D-B44D-8134-913F96550191}" type="datetime1">
              <a:rPr lang="en-US" smtClean="0"/>
              <a:pPr/>
              <a:t>2/11/17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4/9/2015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‹#›</a:t>
            </a:fld>
            <a:endParaRPr lang="en-US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0" y="1188720"/>
            <a:ext cx="9144000" cy="137411"/>
            <a:chOff x="284163" y="1577847"/>
            <a:chExt cx="8576373" cy="137411"/>
          </a:xfrm>
        </p:grpSpPr>
        <p:sp>
          <p:nvSpPr>
            <p:cNvPr id="14" name="Rectangle 13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4163" y="2133600"/>
            <a:ext cx="8574087" cy="40132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ECB69-A21E-B645-918D-F4DE51F44A43}" type="datetime1">
              <a:rPr lang="en-US" smtClean="0"/>
              <a:pPr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4/9/2015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 rot="5400000">
            <a:off x="5257800" y="2965449"/>
            <a:ext cx="6858000" cy="914400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4163" y="457200"/>
            <a:ext cx="6497637" cy="5937250"/>
          </a:xfrm>
        </p:spPr>
        <p:txBody>
          <a:bodyPr vert="eaVert"/>
          <a:lstStyle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679924" y="6437032"/>
            <a:ext cx="2133600" cy="365125"/>
          </a:xfrm>
        </p:spPr>
        <p:txBody>
          <a:bodyPr/>
          <a:lstStyle/>
          <a:p>
            <a:fld id="{88F6D9D5-67B2-D241-AC86-521B4A5982B7}" type="datetime1">
              <a:rPr lang="en-US" smtClean="0"/>
              <a:pPr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4/9/2015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77031" y="6439714"/>
            <a:ext cx="630621" cy="359760"/>
          </a:xfrm>
        </p:spPr>
        <p:txBody>
          <a:bodyPr/>
          <a:lstStyle/>
          <a:p>
            <a:fld id="{4382A7F7-08BF-4252-8141-63FB96055BB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 rot="5400000">
            <a:off x="4753323" y="3358675"/>
            <a:ext cx="6861177" cy="137475"/>
            <a:chOff x="284163" y="1577847"/>
            <a:chExt cx="8576373" cy="137411"/>
          </a:xfrm>
        </p:grpSpPr>
        <p:sp>
          <p:nvSpPr>
            <p:cNvPr id="13" name="Rectangle 12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58818-5C58-504C-96C2-18D4B9EBA580}" type="datetime1">
              <a:rPr lang="en-US" smtClean="0"/>
              <a:pPr/>
              <a:t>2/11/17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4/9/2015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199698" y="1554163"/>
            <a:ext cx="8737927" cy="47418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/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4163" y="1818870"/>
            <a:ext cx="8574087" cy="43072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84041" y="643434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5F458818-5C58-504C-96C2-18D4B9EBA580}" type="datetime1">
              <a:rPr lang="en-US" smtClean="0"/>
              <a:pPr/>
              <a:t>2/11/17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9698" y="6437032"/>
            <a:ext cx="61249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smtClean="0"/>
              <a:t>© 2015 EV3Lessons.com, Last edit 4/9/2015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9143999" cy="1188720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97915" y="6439714"/>
            <a:ext cx="630621" cy="35976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/>
          <a:lstStyle>
            <a:lvl1pPr algn="r">
              <a:defRPr sz="1400" b="1">
                <a:solidFill>
                  <a:schemeClr val="tx1"/>
                </a:solidFill>
              </a:defRPr>
            </a:lvl1pPr>
          </a:lstStyle>
          <a:p>
            <a:fld id="{4382A7F7-08BF-4252-8141-63FB96055B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784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6" r:id="rId1"/>
    <p:sldLayoutId id="2147483837" r:id="rId2"/>
    <p:sldLayoutId id="2147483838" r:id="rId3"/>
    <p:sldLayoutId id="2147483839" r:id="rId4"/>
    <p:sldLayoutId id="2147483840" r:id="rId5"/>
    <p:sldLayoutId id="2147483841" r:id="rId6"/>
    <p:sldLayoutId id="2147483842" r:id="rId7"/>
    <p:sldLayoutId id="2147483843" r:id="rId8"/>
    <p:sldLayoutId id="2147483844" r:id="rId9"/>
  </p:sldLayoutIdLst>
  <p:timing>
    <p:tnLst>
      <p:par>
        <p:cTn id="1" dur="indefinite" restart="never" nodeType="tmRoot"/>
      </p:par>
    </p:tnLst>
  </p:timing>
  <p:hf hdr="0" dt="0"/>
  <p:txStyles>
    <p:titleStyle>
      <a:lvl1pPr marL="231775" indent="3175" algn="l" defTabSz="914400" rtl="0" eaLnBrk="1" latinLnBrk="0" hangingPunct="1">
        <a:spcBef>
          <a:spcPct val="0"/>
        </a:spcBef>
        <a:buNone/>
        <a:tabLst/>
        <a:defRPr sz="4200" kern="1200">
          <a:solidFill>
            <a:schemeClr val="bg1"/>
          </a:solidFill>
          <a:latin typeface="Calibri" charset="0"/>
          <a:ea typeface="Calibri" charset="0"/>
          <a:cs typeface="Calibri" charset="0"/>
        </a:defRPr>
      </a:lvl1pPr>
    </p:titleStyle>
    <p:bodyStyle>
      <a:lvl1pPr marL="454025" indent="-454025" algn="l" defTabSz="914400" rtl="0" eaLnBrk="1" latinLnBrk="0" hangingPunct="1">
        <a:spcBef>
          <a:spcPts val="20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260475" indent="-346075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600200" indent="-339725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939925" indent="-3317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290763" indent="-344488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2625725" indent="-3444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970213" indent="-344488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3313113" indent="-3444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lang="en-US" sz="1800" kern="1200" dirty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team@droidsrobotics.org" TargetMode="External"/><Relationship Id="rId4" Type="http://schemas.openxmlformats.org/officeDocument/2006/relationships/hyperlink" Target="http://creativecommons.org/licenses/by-nc-sa/4.0/" TargetMode="External"/><Relationship Id="rId5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Relationship Id="rId3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eg"/><Relationship Id="rId3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Sincronización de vigas en paralelo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Sanjay and Arvind Seshan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23" t="17619" r="3095" b="25000"/>
          <a:stretch/>
        </p:blipFill>
        <p:spPr>
          <a:xfrm>
            <a:off x="3459013" y="4560129"/>
            <a:ext cx="2225974" cy="1382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63099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163" y="2133600"/>
            <a:ext cx="8574087" cy="3305175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s-ES" dirty="0" smtClean="0">
                <a:solidFill>
                  <a:srgbClr val="FF0000"/>
                </a:solidFill>
              </a:rPr>
              <a:t>¿Qué es el “problema de sincronización”?</a:t>
            </a:r>
            <a:br>
              <a:rPr lang="es-ES" dirty="0" smtClean="0">
                <a:solidFill>
                  <a:srgbClr val="FF0000"/>
                </a:solidFill>
              </a:rPr>
            </a:br>
            <a:r>
              <a:rPr lang="es-ES" dirty="0" smtClean="0"/>
              <a:t>Respuesta. Cuando escribes código con vigas paralelas, no sabes si uno de los dos lazos o vigas terminará antes que el otro. </a:t>
            </a:r>
          </a:p>
          <a:p>
            <a:pPr marL="457200" indent="-457200">
              <a:buFont typeface="+mj-lt"/>
              <a:buAutoNum type="arabicPeriod"/>
            </a:pPr>
            <a:r>
              <a:rPr lang="es-ES" dirty="0" smtClean="0">
                <a:solidFill>
                  <a:srgbClr val="FF0000"/>
                </a:solidFill>
              </a:rPr>
              <a:t>¿Cuáles son los 4 modos de resolver el problema?</a:t>
            </a:r>
            <a:br>
              <a:rPr lang="es-ES" dirty="0" smtClean="0">
                <a:solidFill>
                  <a:srgbClr val="FF0000"/>
                </a:solidFill>
              </a:rPr>
            </a:br>
            <a:r>
              <a:rPr lang="es-ES" dirty="0" smtClean="0"/>
              <a:t>Respuesta. Usando variables, cables de datos, bucles, o Mis Bloques para asegurar que ambas vigas terminan antes de pasar al siguiente bloque de código.</a:t>
            </a:r>
            <a:endParaRPr lang="es-E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2015 EV3Lessons.com, Last edit 4/21/2015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Guía de discusión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511873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162" y="1915912"/>
            <a:ext cx="8574087" cy="3581400"/>
          </a:xfrm>
        </p:spPr>
        <p:txBody>
          <a:bodyPr>
            <a:normAutofit/>
          </a:bodyPr>
          <a:lstStyle/>
          <a:p>
            <a:pPr marL="454025" lvl="1" indent="-454025">
              <a:spcBef>
                <a:spcPts val="2000"/>
              </a:spcBef>
              <a:buClr>
                <a:schemeClr val="bg1">
                  <a:lumMod val="65000"/>
                </a:schemeClr>
              </a:buClr>
            </a:pPr>
            <a:r>
              <a:rPr lang="es-ES" dirty="0" smtClean="0"/>
              <a:t>Este tutorial ha sido creado por </a:t>
            </a:r>
            <a:r>
              <a:rPr lang="es-ES" dirty="0" err="1" smtClean="0"/>
              <a:t>Sanjay</a:t>
            </a:r>
            <a:r>
              <a:rPr lang="es-ES" dirty="0" smtClean="0"/>
              <a:t> </a:t>
            </a:r>
            <a:r>
              <a:rPr lang="es-ES" dirty="0" err="1" smtClean="0"/>
              <a:t>Seshan</a:t>
            </a:r>
            <a:r>
              <a:rPr lang="es-ES" dirty="0" smtClean="0"/>
              <a:t> y </a:t>
            </a:r>
            <a:r>
              <a:rPr lang="es-ES" dirty="0" err="1" smtClean="0"/>
              <a:t>Arvind</a:t>
            </a:r>
            <a:r>
              <a:rPr lang="es-ES" dirty="0" smtClean="0"/>
              <a:t> </a:t>
            </a:r>
            <a:r>
              <a:rPr lang="es-ES" dirty="0" err="1" smtClean="0"/>
              <a:t>Seshan</a:t>
            </a:r>
            <a:r>
              <a:rPr lang="es-ES" dirty="0" smtClean="0"/>
              <a:t> de </a:t>
            </a:r>
            <a:r>
              <a:rPr lang="es-ES" dirty="0" err="1" smtClean="0"/>
              <a:t>Droids</a:t>
            </a:r>
            <a:r>
              <a:rPr lang="es-ES" dirty="0" smtClean="0"/>
              <a:t> </a:t>
            </a:r>
            <a:r>
              <a:rPr lang="es-ES" dirty="0" err="1" smtClean="0"/>
              <a:t>Robotics</a:t>
            </a:r>
            <a:r>
              <a:rPr lang="es-ES" dirty="0" smtClean="0"/>
              <a:t> (</a:t>
            </a:r>
            <a:r>
              <a:rPr lang="es-ES" dirty="0" smtClean="0">
                <a:hlinkClick r:id="rId3"/>
              </a:rPr>
              <a:t>team@droidsrobotics.org</a:t>
            </a:r>
            <a:r>
              <a:rPr lang="es-ES" dirty="0" smtClean="0"/>
              <a:t>).</a:t>
            </a:r>
          </a:p>
          <a:p>
            <a:pPr marL="454025" lvl="1" indent="-454025">
              <a:spcBef>
                <a:spcPts val="2000"/>
              </a:spcBef>
              <a:buClr>
                <a:schemeClr val="bg1">
                  <a:lumMod val="65000"/>
                </a:schemeClr>
              </a:buClr>
            </a:pPr>
            <a:r>
              <a:rPr lang="es-ES" dirty="0" smtClean="0"/>
              <a:t>El código </a:t>
            </a:r>
            <a:r>
              <a:rPr lang="es-ES" dirty="0" err="1" smtClean="0"/>
              <a:t>orgininar</a:t>
            </a:r>
            <a:r>
              <a:rPr lang="es-ES" dirty="0" smtClean="0"/>
              <a:t> </a:t>
            </a:r>
            <a:r>
              <a:rPr lang="es-ES" i="1" dirty="0" err="1" smtClean="0"/>
              <a:t>Gyro</a:t>
            </a:r>
            <a:r>
              <a:rPr lang="es-ES" i="1" dirty="0" smtClean="0"/>
              <a:t> </a:t>
            </a:r>
            <a:r>
              <a:rPr lang="es-ES" i="1" dirty="0" err="1" smtClean="0"/>
              <a:t>Turn</a:t>
            </a:r>
            <a:r>
              <a:rPr lang="es-ES" i="1" dirty="0" smtClean="0"/>
              <a:t> </a:t>
            </a:r>
            <a:r>
              <a:rPr lang="es-ES" dirty="0" smtClean="0"/>
              <a:t>ha sido proporcionado por </a:t>
            </a:r>
            <a:r>
              <a:rPr lang="es-ES" dirty="0" err="1" smtClean="0"/>
              <a:t>Construction</a:t>
            </a:r>
            <a:r>
              <a:rPr lang="es-ES" dirty="0" smtClean="0"/>
              <a:t> </a:t>
            </a:r>
            <a:r>
              <a:rPr lang="es-ES" dirty="0" err="1" smtClean="0"/>
              <a:t>Mavericks</a:t>
            </a:r>
            <a:r>
              <a:rPr lang="es-ES" smtClean="0"/>
              <a:t> </a:t>
            </a:r>
            <a:endParaRPr lang="es-ES" smtClean="0"/>
          </a:p>
          <a:p>
            <a:pPr marL="454025" lvl="1" indent="-454025">
              <a:spcBef>
                <a:spcPts val="2000"/>
              </a:spcBef>
              <a:buClr>
                <a:schemeClr val="bg1">
                  <a:lumMod val="65000"/>
                </a:schemeClr>
              </a:buClr>
            </a:pPr>
            <a:r>
              <a:rPr lang="es-ES" smtClean="0"/>
              <a:t>Traducción </a:t>
            </a:r>
            <a:r>
              <a:rPr lang="es-ES" dirty="0" smtClean="0"/>
              <a:t>realizada por Toni Soler de </a:t>
            </a:r>
            <a:r>
              <a:rPr lang="es-ES" dirty="0" err="1" smtClean="0"/>
              <a:t>Apps&amp;Lego</a:t>
            </a:r>
            <a:endParaRPr lang="es-ES" dirty="0" smtClean="0"/>
          </a:p>
          <a:p>
            <a:pPr marL="454025" lvl="1" indent="-454025">
              <a:spcBef>
                <a:spcPts val="2000"/>
              </a:spcBef>
              <a:buClr>
                <a:schemeClr val="bg1">
                  <a:lumMod val="65000"/>
                </a:schemeClr>
              </a:buClr>
            </a:pPr>
            <a:r>
              <a:rPr lang="es-ES" dirty="0" smtClean="0"/>
              <a:t>Más lecciones en www.ev3lessons.com</a:t>
            </a:r>
            <a:endParaRPr lang="es-E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2015 EV3Lessons.com, Last edit 4/21/2015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25000"/>
            </a:schemeClr>
          </a:solidFill>
        </p:spPr>
        <p:txBody>
          <a:bodyPr/>
          <a:lstStyle/>
          <a:p>
            <a:r>
              <a:rPr lang="es-ES" dirty="0" smtClean="0">
                <a:latin typeface="+mn-lt"/>
              </a:rPr>
              <a:t>Créditos</a:t>
            </a:r>
            <a:endParaRPr lang="es-ES" dirty="0">
              <a:latin typeface="+mn-lt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57199" y="5391957"/>
            <a:ext cx="7913347" cy="92333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s-E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Este trabajo está bajo licencia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 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Creative Commons Attribution-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NonCommercial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ShareAlike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 4.0 International License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6" name="Picture 2" descr="Creative Commons License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1386" y="4312845"/>
            <a:ext cx="2161449" cy="761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1110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" y="1940363"/>
            <a:ext cx="8506361" cy="3880773"/>
          </a:xfrm>
        </p:spPr>
        <p:txBody>
          <a:bodyPr>
            <a:norm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s-ES" dirty="0" smtClean="0"/>
              <a:t>Entender qué es un “problema de sincronización” cuando se usan Vigas (o lazos) Paralelas.</a:t>
            </a:r>
          </a:p>
          <a:p>
            <a:pPr marL="342900" indent="-342900">
              <a:buFont typeface="+mj-lt"/>
              <a:buAutoNum type="arabicPeriod"/>
            </a:pPr>
            <a:r>
              <a:rPr lang="es-ES" dirty="0" smtClean="0"/>
              <a:t>Aprender técnicas para asegurar que dos vigas terminan antes de pasar al siguiente bloque de programación (variables, cables de datos, bucles y </a:t>
            </a:r>
            <a:r>
              <a:rPr lang="es-ES" i="1" dirty="0" smtClean="0"/>
              <a:t>Mis Bloques</a:t>
            </a:r>
            <a:r>
              <a:rPr lang="es-ES" dirty="0" smtClean="0"/>
              <a:t>)</a:t>
            </a:r>
          </a:p>
          <a:p>
            <a:pPr marL="342900" indent="-342900">
              <a:buFont typeface="+mj-lt"/>
              <a:buAutoNum type="arabicPeriod"/>
            </a:pPr>
            <a:endParaRPr lang="es-ES" dirty="0" smtClean="0"/>
          </a:p>
          <a:p>
            <a:pPr marL="0" indent="0">
              <a:buNone/>
            </a:pPr>
            <a:r>
              <a:rPr lang="es-ES" dirty="0" smtClean="0"/>
              <a:t>Prerrequisitos: Lección Vigas Paralelas, Cables de datos, Variables, Mis Bloques con </a:t>
            </a:r>
            <a:r>
              <a:rPr lang="es-ES" i="1" dirty="0" smtClean="0"/>
              <a:t>Inputs</a:t>
            </a:r>
            <a:r>
              <a:rPr lang="es-ES" dirty="0" smtClean="0"/>
              <a:t> y </a:t>
            </a:r>
            <a:r>
              <a:rPr lang="es-ES" i="1" dirty="0" smtClean="0"/>
              <a:t>Outputs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2015 EV3Lessons.com, Last edit 4/21/2015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1265"/>
            <a:ext cx="9144000" cy="1169581"/>
          </a:xfrm>
          <a:solidFill>
            <a:schemeClr val="bg2">
              <a:lumMod val="25000"/>
            </a:schemeClr>
          </a:solidFill>
        </p:spPr>
        <p:txBody>
          <a:bodyPr>
            <a:noAutofit/>
          </a:bodyPr>
          <a:lstStyle/>
          <a:p>
            <a:r>
              <a:rPr lang="es-ES" sz="3600" smtClean="0"/>
              <a:t>Objetivos de la lección</a:t>
            </a:r>
            <a:endParaRPr lang="es-ES" sz="3600"/>
          </a:p>
        </p:txBody>
      </p:sp>
    </p:spTree>
    <p:extLst>
      <p:ext uri="{BB962C8B-B14F-4D97-AF65-F5344CB8AC3E}">
        <p14:creationId xmlns:p14="http://schemas.microsoft.com/office/powerpoint/2010/main" val="1008048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" y="1940363"/>
            <a:ext cx="8506361" cy="3880773"/>
          </a:xfrm>
        </p:spPr>
        <p:txBody>
          <a:bodyPr>
            <a:normAutofit/>
          </a:bodyPr>
          <a:lstStyle/>
          <a:p>
            <a:r>
              <a:rPr lang="es-ES" sz="1600" dirty="0" smtClean="0"/>
              <a:t>Las Vigas Paralelas son buenas para hacer dos cosas al mismo tiempo</a:t>
            </a:r>
          </a:p>
          <a:p>
            <a:pPr lvl="1"/>
            <a:r>
              <a:rPr lang="es-ES" sz="1600" dirty="0" smtClean="0"/>
              <a:t>A menudo se desea hacer otra cosa después de completar la Viga Paralela</a:t>
            </a:r>
          </a:p>
          <a:p>
            <a:pPr lvl="1"/>
            <a:r>
              <a:rPr lang="es-ES" sz="1600" dirty="0" smtClean="0"/>
              <a:t>Dificultad para saber qué viga terminará antes  </a:t>
            </a:r>
            <a:r>
              <a:rPr lang="es-ES" sz="1600" dirty="0" smtClean="0">
                <a:solidFill>
                  <a:srgbClr val="FF6600"/>
                </a:solidFill>
              </a:rPr>
              <a:t>(“problema de sincronización”)</a:t>
            </a:r>
          </a:p>
          <a:p>
            <a:r>
              <a:rPr lang="es-ES" sz="1600" dirty="0" smtClean="0"/>
              <a:t>Necesidad de sincronizar las vigas para asegurar que los bloques se ejecutan cuando se espera que lo hagan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2015 EV3Lessons.com, Last edit 4/21/2015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191194"/>
          </a:xfrm>
          <a:solidFill>
            <a:schemeClr val="bg2">
              <a:lumMod val="25000"/>
            </a:schemeClr>
          </a:solidFill>
        </p:spPr>
        <p:txBody>
          <a:bodyPr>
            <a:noAutofit/>
          </a:bodyPr>
          <a:lstStyle/>
          <a:p>
            <a:r>
              <a:rPr lang="es-ES" sz="3200" dirty="0" smtClean="0"/>
              <a:t>Utilización de </a:t>
            </a:r>
            <a:r>
              <a:rPr lang="es-ES" sz="3200" i="1" dirty="0" smtClean="0"/>
              <a:t>Lazos Paralelos </a:t>
            </a:r>
            <a:r>
              <a:rPr lang="es-ES" sz="3200" dirty="0" smtClean="0"/>
              <a:t>en los programas</a:t>
            </a:r>
            <a:endParaRPr lang="es-ES" sz="32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76772" y="4088898"/>
            <a:ext cx="1805187" cy="238561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7" name="Right Arrow 6"/>
          <p:cNvSpPr/>
          <p:nvPr/>
        </p:nvSpPr>
        <p:spPr>
          <a:xfrm>
            <a:off x="3612475" y="5065407"/>
            <a:ext cx="878305" cy="63767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914925" y="3421446"/>
            <a:ext cx="48796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s-ES" sz="1600" dirty="0" smtClean="0"/>
              <a:t>En la imagen de abajo, ¿empezará el giro después de que termine el motor A o antes? </a:t>
            </a:r>
            <a:endParaRPr lang="es-ES" sz="1600" dirty="0" smtClean="0">
              <a:solidFill>
                <a:srgbClr val="FF0000"/>
              </a:solidFill>
            </a:endParaRPr>
          </a:p>
          <a:p>
            <a:endParaRPr lang="es-ES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6232457" y="3904377"/>
            <a:ext cx="2593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rgbClr val="FF0000"/>
                </a:solidFill>
              </a:rPr>
              <a:t>Respuesta: No los sabes</a:t>
            </a:r>
            <a:endParaRPr lang="es-E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44266" y="4326874"/>
            <a:ext cx="3003249" cy="234203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330458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44603" y="1900376"/>
            <a:ext cx="4022451" cy="313683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0444" y="1900376"/>
            <a:ext cx="3774899" cy="4023360"/>
          </a:xfrm>
        </p:spPr>
        <p:txBody>
          <a:bodyPr>
            <a:normAutofit fontScale="77500" lnSpcReduction="20000"/>
          </a:bodyPr>
          <a:lstStyle/>
          <a:p>
            <a:r>
              <a:rPr lang="es-ES" dirty="0" smtClean="0">
                <a:solidFill>
                  <a:schemeClr val="tx1"/>
                </a:solidFill>
              </a:rPr>
              <a:t>En el ejemplo queremos que ambos bloques, movimiento de 720 grados (movimiento recto) y movimiento de motor mediano A, terminen antes que empiece el movimiento de giro (movimiento de 360 grados).</a:t>
            </a:r>
          </a:p>
          <a:p>
            <a:r>
              <a:rPr lang="es-ES" dirty="0" smtClean="0">
                <a:solidFill>
                  <a:srgbClr val="FF0000"/>
                </a:solidFill>
              </a:rPr>
              <a:t>Existen varias posibilidades para hacer esto:</a:t>
            </a:r>
          </a:p>
          <a:p>
            <a:pPr lvl="1"/>
            <a:r>
              <a:rPr lang="es-ES" dirty="0" smtClean="0">
                <a:solidFill>
                  <a:srgbClr val="FF0000"/>
                </a:solidFill>
              </a:rPr>
              <a:t>Variables</a:t>
            </a:r>
            <a:r>
              <a:rPr lang="es-ES" dirty="0" smtClean="0"/>
              <a:t> (ver diapositiva 4)</a:t>
            </a:r>
          </a:p>
          <a:p>
            <a:pPr lvl="1"/>
            <a:r>
              <a:rPr lang="es-ES" dirty="0" smtClean="0">
                <a:solidFill>
                  <a:srgbClr val="FF0000"/>
                </a:solidFill>
              </a:rPr>
              <a:t>Cables </a:t>
            </a:r>
            <a:r>
              <a:rPr lang="es-ES" dirty="0" smtClean="0"/>
              <a:t>(ver diapositiva 5)</a:t>
            </a:r>
          </a:p>
          <a:p>
            <a:pPr lvl="1"/>
            <a:r>
              <a:rPr lang="es-ES" dirty="0" smtClean="0">
                <a:solidFill>
                  <a:srgbClr val="FF0000"/>
                </a:solidFill>
              </a:rPr>
              <a:t>Bucles </a:t>
            </a:r>
            <a:r>
              <a:rPr lang="es-ES" dirty="0" smtClean="0"/>
              <a:t>(ver diapositiva 6)</a:t>
            </a:r>
          </a:p>
          <a:p>
            <a:pPr lvl="1"/>
            <a:r>
              <a:rPr lang="es-ES" dirty="0" smtClean="0">
                <a:solidFill>
                  <a:srgbClr val="FF0000"/>
                </a:solidFill>
              </a:rPr>
              <a:t>Mis bloques </a:t>
            </a:r>
            <a:r>
              <a:rPr lang="es-ES" dirty="0" smtClean="0"/>
              <a:t>(ver diapositiva 7)</a:t>
            </a:r>
          </a:p>
          <a:p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2015 EV3Lessons.com, Last edit 4/21/2015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89731"/>
          </a:xfrm>
          <a:solidFill>
            <a:schemeClr val="bg2">
              <a:lumMod val="25000"/>
            </a:schemeClr>
          </a:solidFill>
        </p:spPr>
        <p:txBody>
          <a:bodyPr>
            <a:noAutofit/>
          </a:bodyPr>
          <a:lstStyle/>
          <a:p>
            <a:r>
              <a:rPr lang="en-US" sz="3600" dirty="0" err="1" smtClean="0"/>
              <a:t>Asegurar</a:t>
            </a:r>
            <a:r>
              <a:rPr lang="en-US" sz="3600" dirty="0" smtClean="0"/>
              <a:t> ambos </a:t>
            </a:r>
            <a:r>
              <a:rPr lang="en-US" sz="3600" dirty="0" err="1" smtClean="0"/>
              <a:t>Lazos</a:t>
            </a:r>
            <a:r>
              <a:rPr lang="en-US" sz="3600" dirty="0" smtClean="0"/>
              <a:t> </a:t>
            </a:r>
            <a:r>
              <a:rPr lang="en-US" sz="3600" dirty="0" err="1" smtClean="0"/>
              <a:t>finalizados</a:t>
            </a:r>
            <a:endParaRPr lang="en-US" sz="3600" dirty="0"/>
          </a:p>
        </p:txBody>
      </p:sp>
      <p:sp>
        <p:nvSpPr>
          <p:cNvPr id="7" name="TextBox 6"/>
          <p:cNvSpPr txBox="1"/>
          <p:nvPr/>
        </p:nvSpPr>
        <p:spPr>
          <a:xfrm>
            <a:off x="4503420" y="5277137"/>
            <a:ext cx="3886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 smtClean="0"/>
              <a:t>Este programa está etiquetado como </a:t>
            </a:r>
            <a:r>
              <a:rPr lang="es-ES" sz="1600" i="1" dirty="0" smtClean="0"/>
              <a:t>“problema de sincronización</a:t>
            </a:r>
            <a:r>
              <a:rPr lang="es-ES" sz="1600" dirty="0" smtClean="0"/>
              <a:t>” en el correspondiente archivo EV3</a:t>
            </a:r>
            <a:endParaRPr lang="es-ES" sz="1600" dirty="0"/>
          </a:p>
        </p:txBody>
      </p:sp>
    </p:spTree>
    <p:extLst>
      <p:ext uri="{BB962C8B-B14F-4D97-AF65-F5344CB8AC3E}">
        <p14:creationId xmlns:p14="http://schemas.microsoft.com/office/powerpoint/2010/main" val="205320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087276" y="1845743"/>
            <a:ext cx="7013897" cy="3776114"/>
          </a:xfrm>
          <a:prstGeom prst="rect">
            <a:avLst/>
          </a:prstGeom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2015 EV3Lessons.com, Last edit 4/21/2015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25000"/>
            </a:schemeClr>
          </a:solidFill>
        </p:spPr>
        <p:txBody>
          <a:bodyPr>
            <a:normAutofit/>
          </a:bodyPr>
          <a:lstStyle/>
          <a:p>
            <a:r>
              <a:rPr lang="es-ES" dirty="0" smtClean="0"/>
              <a:t>Uso de Variables para Sincronizar</a:t>
            </a:r>
            <a:endParaRPr lang="es-ES" dirty="0"/>
          </a:p>
        </p:txBody>
      </p:sp>
      <p:sp>
        <p:nvSpPr>
          <p:cNvPr id="7" name="TextBox 6"/>
          <p:cNvSpPr txBox="1"/>
          <p:nvPr/>
        </p:nvSpPr>
        <p:spPr>
          <a:xfrm>
            <a:off x="484312" y="5745682"/>
            <a:ext cx="52360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Este programa está etiquetado como </a:t>
            </a:r>
            <a:r>
              <a:rPr lang="es-ES" i="1" dirty="0" smtClean="0"/>
              <a:t>“Variables</a:t>
            </a:r>
            <a:r>
              <a:rPr lang="es-ES" dirty="0" smtClean="0"/>
              <a:t>” en el correspondiente archivo EV3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00961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228726" y="1846263"/>
            <a:ext cx="6572084" cy="4122406"/>
          </a:xfrm>
          <a:prstGeom prst="rect">
            <a:avLst/>
          </a:prstGeom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2015 EV3Lessons.com, Last edit 4/21/2015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25000"/>
            </a:schemeClr>
          </a:solidFill>
        </p:spPr>
        <p:txBody>
          <a:bodyPr/>
          <a:lstStyle/>
          <a:p>
            <a:r>
              <a:rPr lang="es-ES" dirty="0" smtClean="0"/>
              <a:t>Uso de Cables para Sincronizar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859078" y="5569524"/>
            <a:ext cx="39991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Este programa está etiquetado como </a:t>
            </a:r>
            <a:r>
              <a:rPr lang="es-ES" i="1" dirty="0" smtClean="0"/>
              <a:t>“cables</a:t>
            </a:r>
            <a:r>
              <a:rPr lang="es-ES" dirty="0" smtClean="0"/>
              <a:t>” en el correspondiente archivo EV3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75766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79938" y="1952625"/>
            <a:ext cx="6409862" cy="4180345"/>
          </a:xfrm>
          <a:prstGeom prst="rect">
            <a:avLst/>
          </a:prstGeom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2015 EV3Lessons.com, Last edit 4/21/2015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25000"/>
            </a:schemeClr>
          </a:solidFill>
        </p:spPr>
        <p:txBody>
          <a:bodyPr/>
          <a:lstStyle/>
          <a:p>
            <a:r>
              <a:rPr lang="es-ES" dirty="0" smtClean="0"/>
              <a:t>Uso de Bucles para Sincronizar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050472" y="5569524"/>
            <a:ext cx="39991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Este programa está etiquetado como </a:t>
            </a:r>
            <a:r>
              <a:rPr lang="es-ES" i="1" dirty="0" smtClean="0"/>
              <a:t>“bucles</a:t>
            </a:r>
            <a:r>
              <a:rPr lang="es-ES" dirty="0" smtClean="0"/>
              <a:t>” en el correspondiente archivo EV3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40644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Footer Placeholder 2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2015 EV3Lessons.com, Last edit 4/21/2015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2725"/>
          </a:xfrm>
          <a:solidFill>
            <a:schemeClr val="bg2">
              <a:lumMod val="25000"/>
            </a:schemeClr>
          </a:solidFill>
        </p:spPr>
        <p:txBody>
          <a:bodyPr>
            <a:normAutofit/>
          </a:bodyPr>
          <a:lstStyle/>
          <a:p>
            <a:r>
              <a:rPr lang="es-ES" dirty="0" smtClean="0"/>
              <a:t>Uso de Mis Bloques para Sincronizar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4393076" y="3220544"/>
            <a:ext cx="4448175" cy="301081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551" y="2620193"/>
            <a:ext cx="3524250" cy="206858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21" name="Right Arrow 20"/>
          <p:cNvSpPr/>
          <p:nvPr/>
        </p:nvSpPr>
        <p:spPr>
          <a:xfrm rot="321927">
            <a:off x="2072496" y="5318007"/>
            <a:ext cx="3136317" cy="60139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mtClean="0"/>
              <a:t>Dentro de Mi Bloque</a:t>
            </a:r>
            <a:endParaRPr lang="es-ES"/>
          </a:p>
        </p:txBody>
      </p:sp>
      <p:sp>
        <p:nvSpPr>
          <p:cNvPr id="24" name="Right Arrow 23"/>
          <p:cNvSpPr/>
          <p:nvPr/>
        </p:nvSpPr>
        <p:spPr>
          <a:xfrm rot="2867212">
            <a:off x="1277648" y="4632547"/>
            <a:ext cx="997528" cy="37749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6"/>
          <p:cNvSpPr txBox="1"/>
          <p:nvPr/>
        </p:nvSpPr>
        <p:spPr>
          <a:xfrm>
            <a:off x="318322" y="1821475"/>
            <a:ext cx="3886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 smtClean="0"/>
              <a:t>Este programa está etiquetado como </a:t>
            </a:r>
            <a:r>
              <a:rPr lang="es-ES" sz="1600" i="1" dirty="0" smtClean="0"/>
              <a:t>“Mis Bloques</a:t>
            </a:r>
            <a:r>
              <a:rPr lang="es-ES" sz="1600" dirty="0" smtClean="0"/>
              <a:t>” en el correspondiente archivo EV3</a:t>
            </a:r>
            <a:endParaRPr lang="es-ES" sz="1600" dirty="0"/>
          </a:p>
        </p:txBody>
      </p:sp>
      <p:sp>
        <p:nvSpPr>
          <p:cNvPr id="12" name="TextBox 6"/>
          <p:cNvSpPr txBox="1"/>
          <p:nvPr/>
        </p:nvSpPr>
        <p:spPr>
          <a:xfrm>
            <a:off x="4586171" y="2204694"/>
            <a:ext cx="34624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 smtClean="0"/>
              <a:t>Este programa está etiquetado como </a:t>
            </a:r>
            <a:r>
              <a:rPr lang="es-ES" sz="1600" i="1" dirty="0" smtClean="0"/>
              <a:t>“</a:t>
            </a:r>
            <a:r>
              <a:rPr lang="es-ES" sz="1600" i="1" dirty="0" err="1" smtClean="0"/>
              <a:t>Vigas_Paralelas_Mis_Bloque</a:t>
            </a:r>
            <a:r>
              <a:rPr lang="es-ES" sz="1600" dirty="0" smtClean="0"/>
              <a:t>” en el correspondiente archivo EV3</a:t>
            </a:r>
            <a:endParaRPr lang="es-ES" sz="1600" dirty="0"/>
          </a:p>
        </p:txBody>
      </p:sp>
    </p:spTree>
    <p:extLst>
      <p:ext uri="{BB962C8B-B14F-4D97-AF65-F5344CB8AC3E}">
        <p14:creationId xmlns:p14="http://schemas.microsoft.com/office/powerpoint/2010/main" val="141473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8942" y="1924742"/>
            <a:ext cx="4514058" cy="4614129"/>
          </a:xfrm>
        </p:spPr>
        <p:txBody>
          <a:bodyPr>
            <a:normAutofit lnSpcReduction="10000"/>
          </a:bodyPr>
          <a:lstStyle/>
          <a:p>
            <a:r>
              <a:rPr lang="es-ES" dirty="0" smtClean="0"/>
              <a:t>La sincronización es importantísima cuando se desea cuadrar en una línea.</a:t>
            </a:r>
          </a:p>
          <a:p>
            <a:r>
              <a:rPr lang="es-ES" dirty="0" smtClean="0"/>
              <a:t>Como reto, completa la lección cuadrar en una línea.</a:t>
            </a:r>
          </a:p>
          <a:p>
            <a:r>
              <a:rPr lang="es-ES" dirty="0" smtClean="0"/>
              <a:t>Nota: Debes asegurar que ambas vigas hayan terminado antes de pasar al siguiente bloques</a:t>
            </a:r>
          </a:p>
          <a:p>
            <a:pPr lvl="1"/>
            <a:r>
              <a:rPr lang="es-ES" dirty="0" smtClean="0"/>
              <a:t>De lo contrario, el robot no estará recto en la línea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2015 EV3Lessons.com, Last edit 4/21/2015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25000"/>
            </a:schemeClr>
          </a:solidFill>
        </p:spPr>
        <p:txBody>
          <a:bodyPr/>
          <a:lstStyle/>
          <a:p>
            <a:r>
              <a:rPr lang="es-ES" dirty="0" smtClean="0"/>
              <a:t>Desafío: Cuadratura en una Línea</a:t>
            </a:r>
            <a:endParaRPr lang="es-E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132753" y="1888976"/>
            <a:ext cx="3550040" cy="306402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5516544" y="4953000"/>
            <a:ext cx="278991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Este ejemplo es de la lección Cuadratura en una línea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4413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dvanced">
  <a:themeElements>
    <a:clrScheme name="Spectrum">
      <a:dk1>
        <a:sysClr val="windowText" lastClr="000000"/>
      </a:dk1>
      <a:lt1>
        <a:sysClr val="window" lastClr="FFFFFF"/>
      </a:lt1>
      <a:dk2>
        <a:srgbClr val="252731"/>
      </a:dk2>
      <a:lt2>
        <a:srgbClr val="EAE7E4"/>
      </a:lt2>
      <a:accent1>
        <a:srgbClr val="990000"/>
      </a:accent1>
      <a:accent2>
        <a:srgbClr val="FF6600"/>
      </a:accent2>
      <a:accent3>
        <a:srgbClr val="FFBA00"/>
      </a:accent3>
      <a:accent4>
        <a:srgbClr val="99CC00"/>
      </a:accent4>
      <a:accent5>
        <a:srgbClr val="528A02"/>
      </a:accent5>
      <a:accent6>
        <a:srgbClr val="333333"/>
      </a:accent6>
      <a:hlink>
        <a:srgbClr val="660000"/>
      </a:hlink>
      <a:folHlink>
        <a:srgbClr val="CC330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pectrum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70000"/>
                <a:satMod val="150000"/>
              </a:schemeClr>
            </a:gs>
            <a:gs pos="100000">
              <a:schemeClr val="phClr">
                <a:tint val="9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95000"/>
                <a:shade val="70000"/>
                <a:satMod val="150000"/>
              </a:schemeClr>
            </a:gs>
            <a:gs pos="100000">
              <a:schemeClr val="phClr">
                <a:tint val="100000"/>
                <a:shade val="100000"/>
                <a:satMod val="150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6600000" sx="101000" sy="101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50800" dir="5400000" sx="105000" sy="105000" algn="ctr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4800000"/>
            </a:lightRig>
          </a:scene3d>
          <a:sp3d prstMaterial="matte">
            <a:bevelT w="63500" h="50800" prst="angle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advanced" id="{90896108-50DE-FE4A-B182-456CF756ABD8}" vid="{7A7CEA50-AD81-7D48-98DE-F95E5886FB3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advanced</Template>
  <TotalTime>3008</TotalTime>
  <Words>544</Words>
  <Application>Microsoft Macintosh PowerPoint</Application>
  <PresentationFormat>On-screen Show (4:3)</PresentationFormat>
  <Paragraphs>68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Calibri</vt:lpstr>
      <vt:lpstr>Helvetica Neue</vt:lpstr>
      <vt:lpstr>Wingdings</vt:lpstr>
      <vt:lpstr>Arial</vt:lpstr>
      <vt:lpstr>advanced</vt:lpstr>
      <vt:lpstr>Sincronización de vigas en paralelo</vt:lpstr>
      <vt:lpstr>Objetivos de la lección</vt:lpstr>
      <vt:lpstr>Utilización de Lazos Paralelos en los programas</vt:lpstr>
      <vt:lpstr>Asegurar ambos Lazos finalizados</vt:lpstr>
      <vt:lpstr>Uso de Variables para Sincronizar</vt:lpstr>
      <vt:lpstr>Uso de Cables para Sincronizar</vt:lpstr>
      <vt:lpstr>Uso de Bucles para Sincronizar</vt:lpstr>
      <vt:lpstr>Uso de Mis Bloques para Sincronizar</vt:lpstr>
      <vt:lpstr>Desafío: Cuadratura en una Línea</vt:lpstr>
      <vt:lpstr>Guía de discusión</vt:lpstr>
      <vt:lpstr>Créditos</vt:lpstr>
    </vt:vector>
  </TitlesOfParts>
  <Company/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Parallel Beam Synchronization</dc:title>
  <dc:creator>Sanjay Seshan</dc:creator>
  <cp:lastModifiedBy>Srinivasan Seshan</cp:lastModifiedBy>
  <cp:revision>30</cp:revision>
  <dcterms:created xsi:type="dcterms:W3CDTF">2014-10-28T21:59:38Z</dcterms:created>
  <dcterms:modified xsi:type="dcterms:W3CDTF">2017-02-11T15:25:26Z</dcterms:modified>
</cp:coreProperties>
</file>