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  <p:sldMasterId id="2147483750" r:id="rId3"/>
  </p:sldMasterIdLst>
  <p:notesMasterIdLst>
    <p:notesMasterId r:id="rId17"/>
  </p:notesMasterIdLst>
  <p:handoutMasterIdLst>
    <p:handoutMasterId r:id="rId18"/>
  </p:handoutMasterIdLst>
  <p:sldIdLst>
    <p:sldId id="424" r:id="rId4"/>
    <p:sldId id="418" r:id="rId5"/>
    <p:sldId id="414" r:id="rId6"/>
    <p:sldId id="415" r:id="rId7"/>
    <p:sldId id="421" r:id="rId8"/>
    <p:sldId id="411" r:id="rId9"/>
    <p:sldId id="412" r:id="rId10"/>
    <p:sldId id="419" r:id="rId11"/>
    <p:sldId id="420" r:id="rId12"/>
    <p:sldId id="422" r:id="rId13"/>
    <p:sldId id="423" r:id="rId14"/>
    <p:sldId id="413" r:id="rId15"/>
    <p:sldId id="42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CD1C"/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735" autoAdjust="0"/>
    <p:restoredTop sz="96271" autoAdjust="0"/>
  </p:normalViewPr>
  <p:slideViewPr>
    <p:cSldViewPr snapToGrid="0" snapToObjects="1">
      <p:cViewPr varScale="1">
        <p:scale>
          <a:sx n="65" d="100"/>
          <a:sy n="65" d="100"/>
        </p:scale>
        <p:origin x="72" y="9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42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DE491-4CE1-4C18-B873-5C95A8DB8619}" type="datetime1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8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B5257-04DD-4923-8B40-98AB47BDA19A}" type="datetime1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84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A33C1-11E1-46CC-A927-36CA22869647}" type="datetime1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7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77ECB-4DD0-46F0-AC49-4F6D53CD30F9}" type="datetime1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/>
              <a:t>BEGINNER PROGRAMMING LESSON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By Sanjay and Arvind </a:t>
            </a:r>
            <a:r>
              <a:rPr lang="en-US" dirty="0" err="1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705618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DF051-E496-463B-AF7E-8DD693E300DD}" type="datetime1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24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001B-70F7-4B6F-B781-07CA4952493F}" type="datetime1">
              <a:rPr lang="en-US" smtClean="0"/>
              <a:t>9/9/2017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</p:spTree>
    <p:extLst>
      <p:ext uri="{BB962C8B-B14F-4D97-AF65-F5344CB8AC3E}">
        <p14:creationId xmlns:p14="http://schemas.microsoft.com/office/powerpoint/2010/main" val="14319297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4DC4E-0AFC-4C36-AFA2-F42E88E7868F}" type="datetime1">
              <a:rPr lang="en-US" smtClean="0"/>
              <a:t>9/9/2017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8204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1978F-7DE5-4636-8A46-8FE4EBFA448F}" type="datetime1">
              <a:rPr lang="en-US" smtClean="0"/>
              <a:t>9/9/2017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2644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2D63-3AA6-43EC-A4EE-3FE7DA4099C6}" type="datetime1">
              <a:rPr lang="en-US" smtClean="0"/>
              <a:t>9/9/2017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782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03395-3AD4-4F35-A102-9AEC35631044}" type="datetime1">
              <a:rPr lang="en-US" smtClean="0"/>
              <a:t>9/9/2017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8985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C16C4-5325-478C-A013-68C5313408E2}" type="datetime1">
              <a:rPr lang="en-US" smtClean="0"/>
              <a:t>9/9/2017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1589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AB6C-A77A-4888-BF12-4D9E3D42E8EE}" type="datetime1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244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93C14-84B6-4A95-8D0F-20B6442CD818}" type="datetime1">
              <a:rPr lang="en-US" smtClean="0"/>
              <a:t>9/9/2017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5135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DEA9-0079-4313-B016-27265AAF8AF8}" type="datetime1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478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4F08-ECFE-49AE-849E-8DBB112A643D}" type="datetime1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7994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8F0C-F690-984D-97A5-2A1A1F38CA45}" type="datetime1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07/04/2016)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6781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D42F3-05E2-6E4D-B22F-A4B15202BAD6}" type="datetime1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07/04/2016)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766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96F11-32C1-0647-8775-D1AB0BA87447}" type="datetime1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07/04/2016)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3508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773A-9F6B-644E-8854-3F0DE6573F35}" type="datetime1">
              <a:rPr lang="en-US" smtClean="0"/>
              <a:t>9/9/2017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07/04/2016)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0662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87CE-B5F5-C846-B1D4-89864134B8B5}" type="datetime1">
              <a:rPr lang="en-US" smtClean="0"/>
              <a:t>9/9/2017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07/04/2016)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233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BC33B-711B-1844-9F3C-BCAB2B5BD778}" type="datetime1">
              <a:rPr lang="en-US" smtClean="0"/>
              <a:t>9/9/2017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07/04/2016)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0257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EC25-A7D8-AB48-8ED4-52E52BF98EDF}" type="datetime1">
              <a:rPr lang="en-US" smtClean="0"/>
              <a:t>9/9/2017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07/04/2016)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31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C66E7-2755-40D6-980C-7FD8811FCB1A}" type="datetime1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901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1FE6-FF84-C74B-94A0-0BF8B206D8E1}" type="datetime1">
              <a:rPr lang="en-US" smtClean="0"/>
              <a:t>9/9/2017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07/04/2016)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6210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7F84D-39EF-844E-BF6B-853328168FEF}" type="datetime1">
              <a:rPr lang="en-US" smtClean="0"/>
              <a:t>9/9/2017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07/04/2016)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52880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536E-A1EC-6044-B344-3C42F179AAC1}" type="datetime1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07/04/2016)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4482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E7DB-ADC3-2445-B7E9-F3B6CE7C531F}" type="datetime1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07/04/2016)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116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95BCC-3279-4B7B-8535-785589D6CBE2}" type="datetime1">
              <a:rPr lang="en-US" smtClean="0"/>
              <a:t>9/9/2017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80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AE254-64AE-435B-9678-F4351C6CE53D}" type="datetime1">
              <a:rPr lang="en-US" smtClean="0"/>
              <a:t>9/9/2017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4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C187-B37B-4CCE-8CC5-E461528B1EDE}" type="datetime1">
              <a:rPr lang="en-US" smtClean="0"/>
              <a:t>9/9/2017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9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7A736-D695-4511-B675-B8D47E331C1F}" type="datetime1">
              <a:rPr lang="en-US" smtClean="0"/>
              <a:t>9/9/2017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07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699FB-E814-4600-B465-9434E7C20A38}" type="datetime1">
              <a:rPr lang="en-US" smtClean="0"/>
              <a:t>9/9/2017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56F95-711E-4792-9F1F-9B3CEC236A26}" type="datetime1">
              <a:rPr lang="en-US" smtClean="0"/>
              <a:t>9/9/2017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7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074C0-B2B1-4643-BC58-35FEFF3BFC1A}" type="datetime1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F027750-CB8D-4D21-929E-3EE4011D33FC}" type="datetime1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Copyright © EV3Lessons.com 2016 (Last edit: 7/04/2016)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20435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2BB09-AD7A-F342-B78F-330E2C5B2E11}" type="datetime1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© EV3Lessons.com 2016 (Last edit: 07/04/2016)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672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://creativecommons.org/licenses/by-nc-sa/4.0/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9.tmp"/><Relationship Id="rId4" Type="http://schemas.openxmlformats.org/officeDocument/2006/relationships/image" Target="../media/image8.tm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tm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Bloque de sonido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" y="5775716"/>
            <a:ext cx="9144000" cy="602769"/>
          </a:xfrm>
        </p:spPr>
        <p:txBody>
          <a:bodyPr/>
          <a:lstStyle/>
          <a:p>
            <a:pPr algn="ctr"/>
            <a:r>
              <a:rPr lang="es-MX" sz="2400" dirty="0">
                <a:solidFill>
                  <a:srgbClr val="D1282E"/>
                </a:solidFill>
              </a:rPr>
              <a:t>Lección</a:t>
            </a:r>
            <a:r>
              <a:rPr lang="en-US" sz="2400" dirty="0">
                <a:solidFill>
                  <a:srgbClr val="D1282E"/>
                </a:solidFill>
              </a:rPr>
              <a:t> </a:t>
            </a:r>
            <a:r>
              <a:rPr lang="es-MX" sz="2400" dirty="0">
                <a:solidFill>
                  <a:srgbClr val="D1282E"/>
                </a:solidFill>
              </a:rPr>
              <a:t>de Programación PARA Principiantes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999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6272" y="861383"/>
            <a:ext cx="5689660" cy="53321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Solución de desafío 2: bonus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176271" y="3337560"/>
            <a:ext cx="1028655" cy="6492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/>
              <a:t>Mover con poder 10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865932" y="2500884"/>
            <a:ext cx="952837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/>
              <a:t>Repetir para siempre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0A2CAFC-620F-4725-B08D-D27414BDF18E}"/>
              </a:ext>
            </a:extLst>
          </p:cNvPr>
          <p:cNvSpPr/>
          <p:nvPr/>
        </p:nvSpPr>
        <p:spPr>
          <a:xfrm>
            <a:off x="3654476" y="1645920"/>
            <a:ext cx="847495" cy="6492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/>
              <a:t>Interruptor para medir el color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D9A7A61-CC2C-4456-91CE-3A77DCFFBEC1}"/>
              </a:ext>
            </a:extLst>
          </p:cNvPr>
          <p:cNvSpPr/>
          <p:nvPr/>
        </p:nvSpPr>
        <p:spPr>
          <a:xfrm>
            <a:off x="4733151" y="2500884"/>
            <a:ext cx="2055137" cy="2468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/>
              <a:t>Si negro, reproduce “black”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B26F837-DD14-40E5-86D8-B2F826EE374C}"/>
              </a:ext>
            </a:extLst>
          </p:cNvPr>
          <p:cNvSpPr/>
          <p:nvPr/>
        </p:nvSpPr>
        <p:spPr>
          <a:xfrm>
            <a:off x="4769364" y="4111393"/>
            <a:ext cx="1982709" cy="2468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/>
              <a:t>Si rojo, reproduce “Red”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EE2741D-66E7-441A-9D1B-FB5AEA54FB8F}"/>
              </a:ext>
            </a:extLst>
          </p:cNvPr>
          <p:cNvSpPr/>
          <p:nvPr/>
        </p:nvSpPr>
        <p:spPr>
          <a:xfrm>
            <a:off x="4861030" y="5719740"/>
            <a:ext cx="1799376" cy="2942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/>
              <a:t>Reproducir una nota para cualquier otro color</a:t>
            </a:r>
            <a:endParaRPr lang="en-US" sz="1100" dirty="0"/>
          </a:p>
        </p:txBody>
      </p:sp>
      <p:sp>
        <p:nvSpPr>
          <p:cNvPr id="24" name="Right Arrow 13">
            <a:extLst>
              <a:ext uri="{FF2B5EF4-FFF2-40B4-BE49-F238E27FC236}">
                <a16:creationId xmlns:a16="http://schemas.microsoft.com/office/drawing/2014/main" id="{37D12A3A-B3EC-4C1E-BDE7-BA11202DFD93}"/>
              </a:ext>
            </a:extLst>
          </p:cNvPr>
          <p:cNvSpPr/>
          <p:nvPr/>
        </p:nvSpPr>
        <p:spPr>
          <a:xfrm>
            <a:off x="3654476" y="4407358"/>
            <a:ext cx="1841068" cy="5004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/>
              <a:t>Establecer por defecto</a:t>
            </a:r>
          </a:p>
        </p:txBody>
      </p:sp>
    </p:spTree>
    <p:extLst>
      <p:ext uri="{BB962C8B-B14F-4D97-AF65-F5344CB8AC3E}">
        <p14:creationId xmlns:p14="http://schemas.microsoft.com/office/powerpoint/2010/main" val="150659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Desafíos adicionales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dirty="0"/>
              <a:t>Añada más colores al interruptor de modo que cuando el robot se mueva sobre colores adicionales, diga "verde", "azul", "amarillo", etc.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dirty="0"/>
              <a:t>Haga que el código se detenga después de que el robot detecte 5 colores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974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Guía de discusión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9520"/>
            <a:ext cx="8245474" cy="4886643"/>
          </a:xfrm>
        </p:spPr>
        <p:txBody>
          <a:bodyPr/>
          <a:lstStyle/>
          <a:p>
            <a:r>
              <a:rPr lang="es-MX" altLang="en-US" dirty="0"/>
              <a:t>¿Por qué quieres saber como utilizar el bloque de sonido?</a:t>
            </a:r>
          </a:p>
          <a:p>
            <a:pPr lvl="1"/>
            <a:endParaRPr lang="es-MX" altLang="en-US" dirty="0"/>
          </a:p>
          <a:p>
            <a:pPr lvl="1"/>
            <a:r>
              <a:rPr lang="es-MX" altLang="en-US" dirty="0"/>
              <a:t>Te gustaría saber en que parte del programa estas. Consulte Lección de depuración en nivel Intermedio.</a:t>
            </a:r>
          </a:p>
          <a:p>
            <a:pPr lvl="1"/>
            <a:r>
              <a:rPr lang="es-MX" altLang="en-US" dirty="0"/>
              <a:t>El bloque de sonido es una manera divertida de agregar emoción a tu robot</a:t>
            </a:r>
          </a:p>
          <a:p>
            <a:pPr lvl="1"/>
            <a:r>
              <a:rPr lang="es-MX" altLang="en-US" dirty="0"/>
              <a:t>Puede utilizar sonidos para interactuar con el usuario en un juego diciendo "Buen trabajo", "juego terminado", etc.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391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/>
              <a:t>CREDITS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886"/>
            <a:ext cx="8245474" cy="4553003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s-MX" sz="1800" dirty="0"/>
              <a:t>Este tutorial fue creado por </a:t>
            </a:r>
            <a:r>
              <a:rPr lang="es-MX" sz="1800" dirty="0" err="1"/>
              <a:t>Sanjay</a:t>
            </a:r>
            <a:r>
              <a:rPr lang="es-MX" sz="1800" dirty="0"/>
              <a:t> </a:t>
            </a:r>
            <a:r>
              <a:rPr lang="es-MX" sz="1800" dirty="0" err="1"/>
              <a:t>Seshan</a:t>
            </a:r>
            <a:r>
              <a:rPr lang="es-MX" sz="1800" dirty="0"/>
              <a:t> and </a:t>
            </a:r>
            <a:r>
              <a:rPr lang="es-MX" sz="1800" dirty="0" err="1"/>
              <a:t>Arvind</a:t>
            </a:r>
            <a:r>
              <a:rPr lang="es-MX" sz="1800" dirty="0"/>
              <a:t> </a:t>
            </a:r>
            <a:r>
              <a:rPr lang="es-MX" sz="1800" dirty="0" err="1"/>
              <a:t>Seshan</a:t>
            </a:r>
            <a:r>
              <a:rPr lang="es-MX" sz="1800" dirty="0"/>
              <a:t> </a:t>
            </a:r>
          </a:p>
          <a:p>
            <a:pPr marL="342900" indent="-342900">
              <a:buFont typeface="Arial"/>
              <a:buChar char="•"/>
            </a:pPr>
            <a:r>
              <a:rPr lang="es-MX" sz="1800" dirty="0"/>
              <a:t>Traducida por: Ian De La Garza </a:t>
            </a:r>
            <a:r>
              <a:rPr lang="es-MX" sz="1800" dirty="0" err="1"/>
              <a:t>Team</a:t>
            </a:r>
            <a:r>
              <a:rPr lang="es-MX" sz="1800" dirty="0"/>
              <a:t>: </a:t>
            </a:r>
            <a:r>
              <a:rPr lang="es-MX" sz="1800" dirty="0" err="1"/>
              <a:t>Voltec</a:t>
            </a:r>
            <a:r>
              <a:rPr lang="es-MX" sz="1800" dirty="0"/>
              <a:t> </a:t>
            </a:r>
            <a:r>
              <a:rPr lang="es-MX" sz="1800" dirty="0" err="1"/>
              <a:t>Robotics</a:t>
            </a:r>
            <a:r>
              <a:rPr lang="es-MX" sz="1800" dirty="0"/>
              <a:t> 6647</a:t>
            </a:r>
          </a:p>
          <a:p>
            <a:pPr marL="342900" indent="-342900">
              <a:buFont typeface="Arial"/>
              <a:buChar char="•"/>
            </a:pPr>
            <a:r>
              <a:rPr lang="es-MX" sz="1800" dirty="0"/>
              <a:t>Mas lecciones disponibles en www.ev3lessons.com</a:t>
            </a:r>
            <a:endParaRPr lang="en-US" sz="18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defTabSz="914400"/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lang="es-MX" altLang="en-US" sz="2000" dirty="0">
                <a:solidFill>
                  <a:srgbClr val="000000"/>
                </a:solidFill>
                <a:latin typeface="Helvetica Neue"/>
              </a:rPr>
              <a:t>                         Esta obra obtiene su licencia bajo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NonCommercial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ShareAlike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EV3Lessons.com, 2017 Last Update: (5/16/2017)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745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Objetivos de la lección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s-MX" dirty="0"/>
              <a:t>Aprender como usar el Bloque de Sonido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Entender porque el Bloque de Sonido es útil al programar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516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8E4C89C8-203C-47E6-8CA7-A3AF40EFA7B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000" t="15343" r="78871" b="59605"/>
          <a:stretch/>
        </p:blipFill>
        <p:spPr>
          <a:xfrm>
            <a:off x="4461081" y="1283110"/>
            <a:ext cx="3436129" cy="43507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Sound Block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822174"/>
            <a:ext cx="3776430" cy="4494938"/>
          </a:xfrm>
          <a:ln>
            <a:noFill/>
          </a:ln>
        </p:spPr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s-MX" b="0" dirty="0"/>
              <a:t>El Bloque de Sonido reproduce sonidos en el EV3</a:t>
            </a:r>
          </a:p>
          <a:p>
            <a:pPr marL="342900" indent="-342900">
              <a:buFont typeface="Arial"/>
              <a:buChar char="•"/>
            </a:pPr>
            <a:r>
              <a:rPr lang="es-MX" b="0" dirty="0"/>
              <a:t>Puedes reproducir archivos, tonos y notas</a:t>
            </a:r>
          </a:p>
          <a:p>
            <a:pPr marL="342900" indent="-342900">
              <a:buFont typeface="Arial"/>
              <a:buChar char="•"/>
            </a:pPr>
            <a:r>
              <a:rPr lang="es-MX" b="0" dirty="0"/>
              <a:t>Ubicado en la pestaña Verde</a:t>
            </a:r>
            <a:endParaRPr lang="en-US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EV3Lessons.com 2016 (Last edit: 7/04/2016)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 dirty="0"/>
          </a:p>
        </p:txBody>
      </p:sp>
      <p:pic>
        <p:nvPicPr>
          <p:cNvPr id="6" name="Picture 5" descr="Screen Shot 2014-08-07 at 12.29.41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92668" y="1399668"/>
            <a:ext cx="3310225" cy="411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232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altLang="en-US"/>
              <a:t>Mas sobre el bloque de sonido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199" y="1323474"/>
            <a:ext cx="5914104" cy="4802690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altLang="en-US" sz="2400" dirty="0"/>
              <a:t>Cuatro Modos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altLang="en-US" sz="2400" dirty="0"/>
              <a:t>Detener</a:t>
            </a:r>
          </a:p>
          <a:p>
            <a:pPr marL="800100" lvl="1" indent="-342900"/>
            <a:r>
              <a:rPr lang="es-MX" altLang="en-US" sz="2400" dirty="0"/>
              <a:t>Dejar de reproducir cualquier sonido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altLang="en-US" sz="2400" dirty="0"/>
              <a:t>Reproducir Archivo</a:t>
            </a:r>
          </a:p>
          <a:p>
            <a:pPr marL="800100" lvl="1" indent="-342900"/>
            <a:r>
              <a:rPr lang="es-MX" altLang="en-US" sz="2400" dirty="0"/>
              <a:t>Reproduce archivos de sonido .</a:t>
            </a:r>
            <a:r>
              <a:rPr lang="es-MX" altLang="en-US" sz="2400" dirty="0" err="1"/>
              <a:t>rsf</a:t>
            </a:r>
            <a:endParaRPr lang="es-MX" altLang="en-US" sz="2400" dirty="0"/>
          </a:p>
          <a:p>
            <a:pPr marL="800100" lvl="1" indent="-342900"/>
            <a:r>
              <a:rPr lang="es-MX" altLang="en-US" sz="2400" dirty="0"/>
              <a:t>Esto se usa para reproducir sonidos (ej. Hola)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altLang="en-US" sz="2400" dirty="0"/>
              <a:t>Reproducir Tono</a:t>
            </a:r>
          </a:p>
          <a:p>
            <a:pPr marL="800100" lvl="1" indent="-342900"/>
            <a:r>
              <a:rPr lang="es-MX" altLang="en-US" sz="2400" dirty="0"/>
              <a:t>Reproduce una frecuencia especifica</a:t>
            </a:r>
          </a:p>
          <a:p>
            <a:pPr marL="800100" lvl="1" indent="-342900"/>
            <a:r>
              <a:rPr lang="es-MX" altLang="en-US" sz="2400" dirty="0"/>
              <a:t>También reproduce frecuencias personalizadas a través del cable de datos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altLang="en-US" sz="2400" dirty="0"/>
              <a:t>Reproducir Nota</a:t>
            </a:r>
          </a:p>
          <a:p>
            <a:pPr marL="800100" lvl="1" indent="-342900"/>
            <a:r>
              <a:rPr lang="es-MX" altLang="en-US" sz="2400" dirty="0"/>
              <a:t>Reproduce cualquier nota musical (ej. D, D#)</a:t>
            </a:r>
          </a:p>
          <a:p>
            <a:pPr marL="800100" lvl="1" indent="-342900"/>
            <a:r>
              <a:rPr lang="es-MX" altLang="en-US" sz="2400" dirty="0"/>
              <a:t>Reproduce cualquier nota en un piano</a:t>
            </a:r>
          </a:p>
          <a:p>
            <a:pPr marL="800100" lvl="1" indent="-342900"/>
            <a:endParaRPr lang="es-MX" altLang="en-US" sz="24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8923" y="1591056"/>
            <a:ext cx="815411" cy="944962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8923" y="2723307"/>
            <a:ext cx="1379340" cy="937341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8923" y="4083510"/>
            <a:ext cx="1973751" cy="1104996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28923" y="5268087"/>
            <a:ext cx="1928027" cy="1028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890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entradas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4808" y="1233468"/>
            <a:ext cx="1379340" cy="937341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960120" y="2937056"/>
            <a:ext cx="68069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s-MX" dirty="0"/>
              <a:t>Volumen de sonido</a:t>
            </a:r>
          </a:p>
          <a:p>
            <a:pPr marL="342900" indent="-342900">
              <a:buFont typeface="+mj-lt"/>
              <a:buAutoNum type="alphaUcPeriod"/>
            </a:pPr>
            <a:r>
              <a:rPr lang="es-MX" dirty="0"/>
              <a:t>Espere a que el sonido termine antes de moverse</a:t>
            </a:r>
          </a:p>
          <a:p>
            <a:pPr marL="342900" indent="-342900">
              <a:buFont typeface="+mj-lt"/>
              <a:buAutoNum type="alphaUcPeriod"/>
            </a:pPr>
            <a:r>
              <a:rPr lang="es-MX" dirty="0"/>
              <a:t>Nombre del archivo de sonido</a:t>
            </a:r>
          </a:p>
          <a:p>
            <a:pPr marL="342900" indent="-342900">
              <a:buFont typeface="+mj-lt"/>
              <a:buAutoNum type="alphaUcPeriod"/>
            </a:pPr>
            <a:r>
              <a:rPr lang="es-MX" dirty="0"/>
              <a:t>Frecuencia / Nota de sonido</a:t>
            </a:r>
          </a:p>
          <a:p>
            <a:pPr marL="342900" indent="-342900">
              <a:buFont typeface="+mj-lt"/>
              <a:buAutoNum type="alphaUcPeriod"/>
            </a:pPr>
            <a:r>
              <a:rPr lang="es-MX" dirty="0"/>
              <a:t>Duración del sonido</a:t>
            </a:r>
          </a:p>
          <a:p>
            <a:pPr marL="342900" indent="-342900">
              <a:buFont typeface="+mj-lt"/>
              <a:buAutoNum type="alphaUcPeriod"/>
            </a:pPr>
            <a:r>
              <a:rPr lang="es-MX" dirty="0"/>
              <a:t>Nota de piano para reproducir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752744" y="1994339"/>
            <a:ext cx="274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67704" y="1994339"/>
            <a:ext cx="274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072928" y="935375"/>
            <a:ext cx="274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2877605" y="1149640"/>
            <a:ext cx="1973751" cy="1230478"/>
            <a:chOff x="2877605" y="1149640"/>
            <a:chExt cx="1973751" cy="1230478"/>
          </a:xfrm>
        </p:grpSpPr>
        <p:pic>
          <p:nvPicPr>
            <p:cNvPr id="7" name="Picture 6" descr="Screen Clippi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77605" y="1149640"/>
              <a:ext cx="1973751" cy="1104996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3370918" y="2010786"/>
              <a:ext cx="274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685878" y="2010786"/>
              <a:ext cx="274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959983" y="2005064"/>
              <a:ext cx="274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274943" y="2005064"/>
              <a:ext cx="274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047193" y="1200684"/>
            <a:ext cx="1928027" cy="1224380"/>
            <a:chOff x="5839057" y="1304707"/>
            <a:chExt cx="1928027" cy="1224380"/>
          </a:xfrm>
        </p:grpSpPr>
        <p:pic>
          <p:nvPicPr>
            <p:cNvPr id="8" name="Picture 7" descr="Screen Clippi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839057" y="1304707"/>
              <a:ext cx="1928027" cy="1028789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6303817" y="2159755"/>
              <a:ext cx="274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F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18777" y="2159755"/>
              <a:ext cx="274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892882" y="2154033"/>
              <a:ext cx="274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207842" y="2154033"/>
              <a:ext cx="274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05632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Desafío 1 del Bloque de sonido</a:t>
            </a:r>
            <a:endParaRPr lang="es-MX" altLang="en-US" dirty="0"/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altLang="en-US" dirty="0"/>
              <a:t>Has un programa que diga hola (</a:t>
            </a:r>
            <a:r>
              <a:rPr lang="es-MX" altLang="en-US" dirty="0" err="1"/>
              <a:t>hello</a:t>
            </a:r>
            <a:r>
              <a:rPr lang="es-MX" altLang="en-US" dirty="0"/>
              <a:t>) después de que presiones el sensor de tacto.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MX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altLang="en-US" dirty="0"/>
              <a:t>Consejos:</a:t>
            </a:r>
          </a:p>
          <a:p>
            <a:pPr marL="800100" lvl="1" indent="-342900"/>
            <a:r>
              <a:rPr lang="es-MX" altLang="en-US" dirty="0"/>
              <a:t>Tendrás que usar un bloque de espera</a:t>
            </a:r>
          </a:p>
          <a:p>
            <a:pPr marL="800100" lvl="1" indent="-342900"/>
            <a:r>
              <a:rPr lang="es-MX" altLang="en-US" dirty="0"/>
              <a:t>Tendrás que utilizar el bloque de sonido en el modo de reproducir archivo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203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349622" y="152718"/>
            <a:ext cx="8245475" cy="1371600"/>
          </a:xfrm>
        </p:spPr>
        <p:txBody>
          <a:bodyPr/>
          <a:lstStyle/>
          <a:p>
            <a:r>
              <a:rPr lang="es-MX" dirty="0"/>
              <a:t>Solución Desafío 1</a:t>
            </a:r>
            <a:endParaRPr lang="en-US" alt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695" y="1946104"/>
            <a:ext cx="6817009" cy="265332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69264" y="1426464"/>
            <a:ext cx="2185416" cy="612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/>
              <a:t>Espera para ser precionado</a:t>
            </a:r>
          </a:p>
        </p:txBody>
      </p:sp>
      <p:sp>
        <p:nvSpPr>
          <p:cNvPr id="7" name="Rectangle 6"/>
          <p:cNvSpPr/>
          <p:nvPr/>
        </p:nvSpPr>
        <p:spPr>
          <a:xfrm>
            <a:off x="4069080" y="1524318"/>
            <a:ext cx="2862072" cy="514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/>
              <a:t>Reproducir Hola</a:t>
            </a:r>
          </a:p>
        </p:txBody>
      </p:sp>
    </p:spTree>
    <p:extLst>
      <p:ext uri="{BB962C8B-B14F-4D97-AF65-F5344CB8AC3E}">
        <p14:creationId xmlns:p14="http://schemas.microsoft.com/office/powerpoint/2010/main" val="1320623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Desafío 1 del Bloque de sonido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dirty="0"/>
              <a:t>Levanta su robot y colócalo sobre diferentes colores. Checa si el sensor lee negro. Si es así, has que el robot diga “</a:t>
            </a:r>
            <a:r>
              <a:rPr lang="es-MX" dirty="0" err="1"/>
              <a:t>black</a:t>
            </a:r>
            <a:r>
              <a:rPr lang="es-MX" dirty="0"/>
              <a:t>” (negro). Si el robot detecta rojo, has que diga “red” (rojo).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dirty="0"/>
              <a:t>Para cualquier otro color, reproduzca una nota de tu elección por 0.01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dirty="0"/>
              <a:t>Asegúrate que los sonidos esperen para su terminación.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dirty="0"/>
              <a:t>Repite esto para siempre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MX" dirty="0"/>
          </a:p>
          <a:p>
            <a:endParaRPr lang="es-MX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dirty="0"/>
              <a:t>Desafío bonus: ¿Puedes hacer lo de arriba mientras que el robot avance? Has que el robot avance sobre diferentes colores para probar el programa.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445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Solución de desafío 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9</a:t>
            </a:fld>
            <a:endParaRPr lang="en-US"/>
          </a:p>
        </p:txBody>
      </p:sp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4054" y="662700"/>
            <a:ext cx="4640982" cy="5532599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557196" y="1645920"/>
            <a:ext cx="847495" cy="6492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/>
              <a:t>Interruptor para medir el color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66652" y="2450592"/>
            <a:ext cx="2055137" cy="2468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/>
              <a:t>Si negro, reproduce “black”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702867" y="4076057"/>
            <a:ext cx="1982709" cy="2468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/>
              <a:t>Si rojo, reproduce “Red”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2557197" y="4370300"/>
            <a:ext cx="1841068" cy="5004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/>
              <a:t>Establecer por defecto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94532" y="5701521"/>
            <a:ext cx="1799376" cy="2942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/>
              <a:t>Reproducir una nota para cualquier otro color</a:t>
            </a:r>
            <a:endParaRPr lang="en-US" sz="1100" dirty="0"/>
          </a:p>
        </p:txBody>
      </p:sp>
      <p:sp>
        <p:nvSpPr>
          <p:cNvPr id="16" name="Rectangle 15"/>
          <p:cNvSpPr/>
          <p:nvPr/>
        </p:nvSpPr>
        <p:spPr>
          <a:xfrm>
            <a:off x="6812682" y="2450592"/>
            <a:ext cx="1494952" cy="521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/>
              <a:t>Repetir para siempre</a:t>
            </a:r>
          </a:p>
        </p:txBody>
      </p:sp>
    </p:spTree>
    <p:extLst>
      <p:ext uri="{BB962C8B-B14F-4D97-AF65-F5344CB8AC3E}">
        <p14:creationId xmlns:p14="http://schemas.microsoft.com/office/powerpoint/2010/main" val="107826446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6706</TotalTime>
  <Words>704</Words>
  <Application>Microsoft Office PowerPoint</Application>
  <PresentationFormat>On-screen Show (4:3)</PresentationFormat>
  <Paragraphs>111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Arial Black</vt:lpstr>
      <vt:lpstr>Calibri</vt:lpstr>
      <vt:lpstr>Calibri Light</vt:lpstr>
      <vt:lpstr>Helvetica Neue</vt:lpstr>
      <vt:lpstr>Custom Design</vt:lpstr>
      <vt:lpstr>beginner</vt:lpstr>
      <vt:lpstr>1_Custom Design</vt:lpstr>
      <vt:lpstr>Lección de Programación PARA Principiantes</vt:lpstr>
      <vt:lpstr>Objetivos de la lección</vt:lpstr>
      <vt:lpstr>Sound Block</vt:lpstr>
      <vt:lpstr>Mas sobre el bloque de sonido</vt:lpstr>
      <vt:lpstr>entradas</vt:lpstr>
      <vt:lpstr>Desafío 1 del Bloque de sonido</vt:lpstr>
      <vt:lpstr>Solución Desafío 1</vt:lpstr>
      <vt:lpstr>Desafío 1 del Bloque de sonido</vt:lpstr>
      <vt:lpstr>Solución de desafío 2</vt:lpstr>
      <vt:lpstr>Solución de desafío 2: bonus</vt:lpstr>
      <vt:lpstr>Desafíos adicionales</vt:lpstr>
      <vt:lpstr>Guía de discusión</vt:lpstr>
      <vt:lpstr>CREDITS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cp:lastModifiedBy>Usuario</cp:lastModifiedBy>
  <cp:revision>42</cp:revision>
  <cp:lastPrinted>2016-07-04T19:55:42Z</cp:lastPrinted>
  <dcterms:created xsi:type="dcterms:W3CDTF">2014-08-07T02:19:13Z</dcterms:created>
  <dcterms:modified xsi:type="dcterms:W3CDTF">2017-09-10T04:29:48Z</dcterms:modified>
</cp:coreProperties>
</file>