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1"/>
    <p:sldMasterId id="2147483726" r:id="rId2"/>
  </p:sldMasterIdLst>
  <p:notesMasterIdLst>
    <p:notesMasterId r:id="rId10"/>
  </p:notesMasterIdLst>
  <p:handoutMasterIdLst>
    <p:handoutMasterId r:id="rId11"/>
  </p:handoutMasterIdLst>
  <p:sldIdLst>
    <p:sldId id="420" r:id="rId3"/>
    <p:sldId id="422" r:id="rId4"/>
    <p:sldId id="412" r:id="rId5"/>
    <p:sldId id="413" r:id="rId6"/>
    <p:sldId id="421" r:id="rId7"/>
    <p:sldId id="411" r:id="rId8"/>
    <p:sldId id="42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D7FF"/>
    <a:srgbClr val="00B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92" autoAdjust="0"/>
    <p:restoredTop sz="95680" autoAdjust="0"/>
  </p:normalViewPr>
  <p:slideViewPr>
    <p:cSldViewPr snapToGrid="0" snapToObjects="1">
      <p:cViewPr varScale="1">
        <p:scale>
          <a:sx n="66" d="100"/>
          <a:sy n="66" d="100"/>
        </p:scale>
        <p:origin x="84" y="948"/>
      </p:cViewPr>
      <p:guideLst>
        <p:guide orient="horz" pos="2160"/>
        <p:guide pos="2880"/>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158" d="100"/>
        <a:sy n="158" d="100"/>
      </p:scale>
      <p:origin x="0" y="-1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8/20/2017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8/20/2017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3</a:t>
            </a:fld>
            <a:endParaRPr lang="en-US"/>
          </a:p>
        </p:txBody>
      </p:sp>
    </p:spTree>
    <p:extLst>
      <p:ext uri="{BB962C8B-B14F-4D97-AF65-F5344CB8AC3E}">
        <p14:creationId xmlns:p14="http://schemas.microsoft.com/office/powerpoint/2010/main" val="206499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4</a:t>
            </a:fld>
            <a:endParaRPr lang="en-US"/>
          </a:p>
        </p:txBody>
      </p:sp>
    </p:spTree>
    <p:extLst>
      <p:ext uri="{BB962C8B-B14F-4D97-AF65-F5344CB8AC3E}">
        <p14:creationId xmlns:p14="http://schemas.microsoft.com/office/powerpoint/2010/main" val="153214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5</a:t>
            </a:fld>
            <a:endParaRPr lang="en-US"/>
          </a:p>
        </p:txBody>
      </p:sp>
    </p:spTree>
    <p:extLst>
      <p:ext uri="{BB962C8B-B14F-4D97-AF65-F5344CB8AC3E}">
        <p14:creationId xmlns:p14="http://schemas.microsoft.com/office/powerpoint/2010/main" val="2061122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AAE6372-842D-E548-98D4-1D49EB9AF3B5}" type="datetime1">
              <a:rPr lang="en-US" smtClean="0"/>
              <a:t>8/20/2017</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Copyright © EV3Lessons.com 2016 (Last edit: 02/10/2017)</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dirty="0"/>
          </a:p>
        </p:txBody>
      </p:sp>
      <p:sp>
        <p:nvSpPr>
          <p:cNvPr id="11" name="Rectangle 10"/>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0896" y="400415"/>
            <a:ext cx="7741243" cy="287532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dirty="0"/>
              <a:t>BEGINNER PROGRAMMING</a:t>
            </a:r>
            <a:r>
              <a:rPr lang="en-US" sz="4000" dirty="0"/>
              <a:t> </a:t>
            </a:r>
            <a:r>
              <a:rPr lang="en-US" sz="3200" dirty="0"/>
              <a:t>Lesson</a:t>
            </a:r>
          </a:p>
        </p:txBody>
      </p:sp>
      <p:sp>
        <p:nvSpPr>
          <p:cNvPr id="15" name="TextBox 14"/>
          <p:cNvSpPr txBox="1"/>
          <p:nvPr userDrawn="1"/>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C37104-3F86-3746-B412-E7DD26DDCA77}" type="datetime1">
              <a:rPr lang="en-US" smtClean="0"/>
              <a:t>8/20/2017</a:t>
            </a:fld>
            <a:endParaRPr lang="en-US"/>
          </a:p>
        </p:txBody>
      </p:sp>
      <p:sp>
        <p:nvSpPr>
          <p:cNvPr id="5" name="Footer Placeholder 4"/>
          <p:cNvSpPr>
            <a:spLocks noGrp="1"/>
          </p:cNvSpPr>
          <p:nvPr>
            <p:ph type="ftr" sz="quarter" idx="11"/>
          </p:nvPr>
        </p:nvSpPr>
        <p:spPr/>
        <p:txBody>
          <a:bodyPr/>
          <a:lstStyle/>
          <a:p>
            <a:r>
              <a:rPr lang="en-US"/>
              <a:t>Copyright © EV3Lessons.com 2016 (Last edit: 02/10/2017)</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681A0-BF8D-EF44-A35B-F692C81D3198}" type="datetime1">
              <a:rPr lang="en-US" smtClean="0"/>
              <a:t>8/20/2017</a:t>
            </a:fld>
            <a:endParaRPr lang="en-US"/>
          </a:p>
        </p:txBody>
      </p:sp>
      <p:sp>
        <p:nvSpPr>
          <p:cNvPr id="5" name="Footer Placeholder 4"/>
          <p:cNvSpPr>
            <a:spLocks noGrp="1"/>
          </p:cNvSpPr>
          <p:nvPr>
            <p:ph type="ftr" sz="quarter" idx="11"/>
          </p:nvPr>
        </p:nvSpPr>
        <p:spPr/>
        <p:txBody>
          <a:bodyPr/>
          <a:lstStyle/>
          <a:p>
            <a:r>
              <a:rPr lang="en-US"/>
              <a:t>Copyright © EV3Lessons.com 2016 (Last edit: 02/10/2017)</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14CFB5-9F99-CB48-B89A-FF012CE84A79}" type="datetime1">
              <a:rPr lang="en-US" smtClean="0"/>
              <a:t>8/20/2017</a:t>
            </a:fld>
            <a:endParaRPr lang="en-US"/>
          </a:p>
        </p:txBody>
      </p:sp>
      <p:sp>
        <p:nvSpPr>
          <p:cNvPr id="5" name="Footer Placeholder 4"/>
          <p:cNvSpPr>
            <a:spLocks noGrp="1"/>
          </p:cNvSpPr>
          <p:nvPr>
            <p:ph type="ftr" sz="quarter" idx="11"/>
          </p:nvPr>
        </p:nvSpPr>
        <p:spPr/>
        <p:txBody>
          <a:bodyPr/>
          <a:lstStyle/>
          <a:p>
            <a:r>
              <a:rPr lang="en-US"/>
              <a:t>Copyright © EV3Lessons.com 2016 (Last edit: 02/10/2017)</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53788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DCB78D-C429-4745-9A48-64FB026679FC}" type="datetime1">
              <a:rPr lang="en-US" smtClean="0"/>
              <a:t>8/20/2017</a:t>
            </a:fld>
            <a:endParaRPr lang="en-US"/>
          </a:p>
        </p:txBody>
      </p:sp>
      <p:sp>
        <p:nvSpPr>
          <p:cNvPr id="5" name="Footer Placeholder 4"/>
          <p:cNvSpPr>
            <a:spLocks noGrp="1"/>
          </p:cNvSpPr>
          <p:nvPr>
            <p:ph type="ftr" sz="quarter" idx="11"/>
          </p:nvPr>
        </p:nvSpPr>
        <p:spPr/>
        <p:txBody>
          <a:bodyPr/>
          <a:lstStyle/>
          <a:p>
            <a:r>
              <a:rPr lang="en-US"/>
              <a:t>Copyright © EV3Lessons.com 2016 (Last edit: 02/10/2017)</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09324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974984-FD00-C749-A5BB-A7DDD6377CAF}" type="datetime1">
              <a:rPr lang="en-US" smtClean="0"/>
              <a:t>8/20/2017</a:t>
            </a:fld>
            <a:endParaRPr lang="en-US"/>
          </a:p>
        </p:txBody>
      </p:sp>
      <p:sp>
        <p:nvSpPr>
          <p:cNvPr id="5" name="Footer Placeholder 4"/>
          <p:cNvSpPr>
            <a:spLocks noGrp="1"/>
          </p:cNvSpPr>
          <p:nvPr>
            <p:ph type="ftr" sz="quarter" idx="11"/>
          </p:nvPr>
        </p:nvSpPr>
        <p:spPr/>
        <p:txBody>
          <a:bodyPr/>
          <a:lstStyle/>
          <a:p>
            <a:r>
              <a:rPr lang="en-US"/>
              <a:t>Copyright © EV3Lessons.com 2016 (Last edit: 02/10/2017)</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18590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C28B7-BEC2-9D4C-9B26-121E8C7B3541}" type="datetime1">
              <a:rPr lang="en-US" smtClean="0"/>
              <a:t>8/20/2017</a:t>
            </a:fld>
            <a:endParaRPr lang="en-US"/>
          </a:p>
        </p:txBody>
      </p:sp>
      <p:sp>
        <p:nvSpPr>
          <p:cNvPr id="6" name="Footer Placeholder 5"/>
          <p:cNvSpPr>
            <a:spLocks noGrp="1"/>
          </p:cNvSpPr>
          <p:nvPr>
            <p:ph type="ftr" sz="quarter" idx="11"/>
          </p:nvPr>
        </p:nvSpPr>
        <p:spPr/>
        <p:txBody>
          <a:bodyPr/>
          <a:lstStyle/>
          <a:p>
            <a:r>
              <a:rPr lang="en-US"/>
              <a:t>Copyright © EV3Lessons.com 2016 (Last edit: 02/10/2017)</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912280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36B073-3A93-414B-B747-9C820318E9A7}" type="datetime1">
              <a:rPr lang="en-US" smtClean="0"/>
              <a:t>8/20/2017</a:t>
            </a:fld>
            <a:endParaRPr lang="en-US"/>
          </a:p>
        </p:txBody>
      </p:sp>
      <p:sp>
        <p:nvSpPr>
          <p:cNvPr id="8" name="Footer Placeholder 7"/>
          <p:cNvSpPr>
            <a:spLocks noGrp="1"/>
          </p:cNvSpPr>
          <p:nvPr>
            <p:ph type="ftr" sz="quarter" idx="11"/>
          </p:nvPr>
        </p:nvSpPr>
        <p:spPr/>
        <p:txBody>
          <a:bodyPr/>
          <a:lstStyle/>
          <a:p>
            <a:r>
              <a:rPr lang="en-US"/>
              <a:t>Copyright © EV3Lessons.com 2016 (Last edit: 02/10/2017)</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14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2E406C-6A7B-254C-8806-C5EF8EEF263B}" type="datetime1">
              <a:rPr lang="en-US" smtClean="0"/>
              <a:t>8/20/2017</a:t>
            </a:fld>
            <a:endParaRPr lang="en-US"/>
          </a:p>
        </p:txBody>
      </p:sp>
      <p:sp>
        <p:nvSpPr>
          <p:cNvPr id="4" name="Footer Placeholder 3"/>
          <p:cNvSpPr>
            <a:spLocks noGrp="1"/>
          </p:cNvSpPr>
          <p:nvPr>
            <p:ph type="ftr" sz="quarter" idx="11"/>
          </p:nvPr>
        </p:nvSpPr>
        <p:spPr/>
        <p:txBody>
          <a:bodyPr/>
          <a:lstStyle/>
          <a:p>
            <a:r>
              <a:rPr lang="en-US"/>
              <a:t>Copyright © EV3Lessons.com 2016 (Last edit: 02/10/2017)</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72539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526C2-FA04-414C-B198-5F93C9A58035}" type="datetime1">
              <a:rPr lang="en-US" smtClean="0"/>
              <a:t>8/20/2017</a:t>
            </a:fld>
            <a:endParaRPr lang="en-US"/>
          </a:p>
        </p:txBody>
      </p:sp>
      <p:sp>
        <p:nvSpPr>
          <p:cNvPr id="3" name="Footer Placeholder 2"/>
          <p:cNvSpPr>
            <a:spLocks noGrp="1"/>
          </p:cNvSpPr>
          <p:nvPr>
            <p:ph type="ftr" sz="quarter" idx="11"/>
          </p:nvPr>
        </p:nvSpPr>
        <p:spPr/>
        <p:txBody>
          <a:bodyPr/>
          <a:lstStyle/>
          <a:p>
            <a:r>
              <a:rPr lang="en-US"/>
              <a:t>Copyright © EV3Lessons.com 2016 (Last edit: 02/10/2017)</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059073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E6A3AD-3E4D-3045-8A3D-17CDCF629400}" type="datetime1">
              <a:rPr lang="en-US" smtClean="0"/>
              <a:t>8/20/2017</a:t>
            </a:fld>
            <a:endParaRPr lang="en-US"/>
          </a:p>
        </p:txBody>
      </p:sp>
      <p:sp>
        <p:nvSpPr>
          <p:cNvPr id="6" name="Footer Placeholder 5"/>
          <p:cNvSpPr>
            <a:spLocks noGrp="1"/>
          </p:cNvSpPr>
          <p:nvPr>
            <p:ph type="ftr" sz="quarter" idx="11"/>
          </p:nvPr>
        </p:nvSpPr>
        <p:spPr/>
        <p:txBody>
          <a:bodyPr/>
          <a:lstStyle/>
          <a:p>
            <a:r>
              <a:rPr lang="en-US"/>
              <a:t>Copyright © EV3Lessons.com 2016 (Last edit: 02/10/2017)</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3965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8C7C3-E71C-AF48-BC5B-2C06CDB4BDD4}" type="datetime1">
              <a:rPr lang="en-US" smtClean="0"/>
              <a:t>8/20/2017</a:t>
            </a:fld>
            <a:endParaRPr lang="en-US"/>
          </a:p>
        </p:txBody>
      </p:sp>
      <p:sp>
        <p:nvSpPr>
          <p:cNvPr id="5" name="Footer Placeholder 4"/>
          <p:cNvSpPr>
            <a:spLocks noGrp="1"/>
          </p:cNvSpPr>
          <p:nvPr>
            <p:ph type="ftr" sz="quarter" idx="11"/>
          </p:nvPr>
        </p:nvSpPr>
        <p:spPr/>
        <p:txBody>
          <a:bodyPr/>
          <a:lstStyle/>
          <a:p>
            <a:r>
              <a:rPr lang="en-US"/>
              <a:t>Copyright © EV3Lessons.com 2016 (Last edit: 02/10/2017)</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CAC388-E884-C34B-A666-3B111F661C56}" type="datetime1">
              <a:rPr lang="en-US" smtClean="0"/>
              <a:t>8/20/2017</a:t>
            </a:fld>
            <a:endParaRPr lang="en-US"/>
          </a:p>
        </p:txBody>
      </p:sp>
      <p:sp>
        <p:nvSpPr>
          <p:cNvPr id="6" name="Footer Placeholder 5"/>
          <p:cNvSpPr>
            <a:spLocks noGrp="1"/>
          </p:cNvSpPr>
          <p:nvPr>
            <p:ph type="ftr" sz="quarter" idx="11"/>
          </p:nvPr>
        </p:nvSpPr>
        <p:spPr/>
        <p:txBody>
          <a:bodyPr/>
          <a:lstStyle/>
          <a:p>
            <a:r>
              <a:rPr lang="en-US"/>
              <a:t>Copyright © EV3Lessons.com 2016 (Last edit: 02/10/2017)</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61275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4A32A-F032-4649-84D3-4758A152A4C6}" type="datetime1">
              <a:rPr lang="en-US" smtClean="0"/>
              <a:t>8/20/2017</a:t>
            </a:fld>
            <a:endParaRPr lang="en-US"/>
          </a:p>
        </p:txBody>
      </p:sp>
      <p:sp>
        <p:nvSpPr>
          <p:cNvPr id="5" name="Footer Placeholder 4"/>
          <p:cNvSpPr>
            <a:spLocks noGrp="1"/>
          </p:cNvSpPr>
          <p:nvPr>
            <p:ph type="ftr" sz="quarter" idx="11"/>
          </p:nvPr>
        </p:nvSpPr>
        <p:spPr/>
        <p:txBody>
          <a:bodyPr/>
          <a:lstStyle/>
          <a:p>
            <a:r>
              <a:rPr lang="en-US"/>
              <a:t>Copyright © EV3Lessons.com 2016 (Last edit: 02/10/2017)</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51884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C4F82-66F5-4C47-9F33-063C36A86E47}" type="datetime1">
              <a:rPr lang="en-US" smtClean="0"/>
              <a:t>8/20/2017</a:t>
            </a:fld>
            <a:endParaRPr lang="en-US"/>
          </a:p>
        </p:txBody>
      </p:sp>
      <p:sp>
        <p:nvSpPr>
          <p:cNvPr id="5" name="Footer Placeholder 4"/>
          <p:cNvSpPr>
            <a:spLocks noGrp="1"/>
          </p:cNvSpPr>
          <p:nvPr>
            <p:ph type="ftr" sz="quarter" idx="11"/>
          </p:nvPr>
        </p:nvSpPr>
        <p:spPr/>
        <p:txBody>
          <a:bodyPr/>
          <a:lstStyle/>
          <a:p>
            <a:r>
              <a:rPr lang="en-US"/>
              <a:t>Copyright © EV3Lessons.com 2016 (Last edit: 02/10/2017)</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2551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E932CDDC-55F7-E64C-BB83-7AABBFCD5C81}" type="datetime1">
              <a:rPr lang="en-US" smtClean="0"/>
              <a:t>8/20/2017</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Copyright © EV3Lessons.com 2016 (Last edit: 02/10/2017)</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127482D-0791-184B-A682-F22F037DDB06}" type="datetime1">
              <a:rPr lang="en-US" smtClean="0"/>
              <a:t>8/20/2017</a:t>
            </a:fld>
            <a:endParaRPr lang="en-US"/>
          </a:p>
        </p:txBody>
      </p:sp>
      <p:sp>
        <p:nvSpPr>
          <p:cNvPr id="6" name="Footer Placeholder 5"/>
          <p:cNvSpPr>
            <a:spLocks noGrp="1"/>
          </p:cNvSpPr>
          <p:nvPr>
            <p:ph type="ftr" sz="quarter" idx="11"/>
          </p:nvPr>
        </p:nvSpPr>
        <p:spPr/>
        <p:txBody>
          <a:bodyPr/>
          <a:lstStyle/>
          <a:p>
            <a:r>
              <a:rPr lang="en-US"/>
              <a:t>Copyright © EV3Lessons.com 2016 (Last edit: 02/10/2017)</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26F236-DBA9-C244-A21F-D391B2A21ADC}" type="datetime1">
              <a:rPr lang="en-US" smtClean="0"/>
              <a:t>8/20/2017</a:t>
            </a:fld>
            <a:endParaRPr lang="en-US"/>
          </a:p>
        </p:txBody>
      </p:sp>
      <p:sp>
        <p:nvSpPr>
          <p:cNvPr id="8" name="Footer Placeholder 7"/>
          <p:cNvSpPr>
            <a:spLocks noGrp="1"/>
          </p:cNvSpPr>
          <p:nvPr>
            <p:ph type="ftr" sz="quarter" idx="11"/>
          </p:nvPr>
        </p:nvSpPr>
        <p:spPr/>
        <p:txBody>
          <a:bodyPr/>
          <a:lstStyle/>
          <a:p>
            <a:r>
              <a:rPr lang="en-US"/>
              <a:t>Copyright © EV3Lessons.com 2016 (Last edit: 02/10/2017)</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A02D93-3CB0-8F4F-91AD-FC018D121442}" type="datetime1">
              <a:rPr lang="en-US" smtClean="0"/>
              <a:t>8/20/2017</a:t>
            </a:fld>
            <a:endParaRPr lang="en-US"/>
          </a:p>
        </p:txBody>
      </p:sp>
      <p:sp>
        <p:nvSpPr>
          <p:cNvPr id="4" name="Footer Placeholder 3"/>
          <p:cNvSpPr>
            <a:spLocks noGrp="1"/>
          </p:cNvSpPr>
          <p:nvPr>
            <p:ph type="ftr" sz="quarter" idx="11"/>
          </p:nvPr>
        </p:nvSpPr>
        <p:spPr/>
        <p:txBody>
          <a:bodyPr/>
          <a:lstStyle/>
          <a:p>
            <a:r>
              <a:rPr lang="en-US"/>
              <a:t>Copyright © EV3Lessons.com 2016 (Last edit: 02/10/2017)</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3DD93-542A-754D-A0EE-F39E657CEF04}" type="datetime1">
              <a:rPr lang="en-US" smtClean="0"/>
              <a:t>8/20/2017</a:t>
            </a:fld>
            <a:endParaRPr lang="en-US"/>
          </a:p>
        </p:txBody>
      </p:sp>
      <p:sp>
        <p:nvSpPr>
          <p:cNvPr id="3" name="Footer Placeholder 2"/>
          <p:cNvSpPr>
            <a:spLocks noGrp="1"/>
          </p:cNvSpPr>
          <p:nvPr>
            <p:ph type="ftr" sz="quarter" idx="11"/>
          </p:nvPr>
        </p:nvSpPr>
        <p:spPr/>
        <p:txBody>
          <a:bodyPr/>
          <a:lstStyle/>
          <a:p>
            <a:r>
              <a:rPr lang="en-US"/>
              <a:t>Copyright © EV3Lessons.com 2016 (Last edit: 02/10/2017)</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E77F90-D9F8-FD47-8D7E-72F44D39F088}" type="datetime1">
              <a:rPr lang="en-US" smtClean="0"/>
              <a:t>8/20/2017</a:t>
            </a:fld>
            <a:endParaRPr lang="en-US"/>
          </a:p>
        </p:txBody>
      </p:sp>
      <p:sp>
        <p:nvSpPr>
          <p:cNvPr id="6" name="Footer Placeholder 5"/>
          <p:cNvSpPr>
            <a:spLocks noGrp="1"/>
          </p:cNvSpPr>
          <p:nvPr>
            <p:ph type="ftr" sz="quarter" idx="11"/>
          </p:nvPr>
        </p:nvSpPr>
        <p:spPr/>
        <p:txBody>
          <a:bodyPr/>
          <a:lstStyle/>
          <a:p>
            <a:r>
              <a:rPr lang="en-US"/>
              <a:t>Copyright © EV3Lessons.com 2016 (Last edit: 02/10/2017)</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942575-9A26-F643-AFAA-B5EE52DC3AF3}" type="datetime1">
              <a:rPr lang="en-US" smtClean="0"/>
              <a:t>8/20/2017</a:t>
            </a:fld>
            <a:endParaRPr lang="en-US"/>
          </a:p>
        </p:txBody>
      </p:sp>
      <p:sp>
        <p:nvSpPr>
          <p:cNvPr id="6" name="Footer Placeholder 5"/>
          <p:cNvSpPr>
            <a:spLocks noGrp="1"/>
          </p:cNvSpPr>
          <p:nvPr>
            <p:ph type="ftr" sz="quarter" idx="11"/>
          </p:nvPr>
        </p:nvSpPr>
        <p:spPr/>
        <p:txBody>
          <a:bodyPr/>
          <a:lstStyle/>
          <a:p>
            <a:r>
              <a:rPr lang="en-US"/>
              <a:t>Copyright © EV3Lessons.com 2016 (Last edit: 02/10/2017)</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63DFC64-FE5C-A547-BC04-B32190EE05C0}" type="datetime1">
              <a:rPr lang="en-US" smtClean="0"/>
              <a:t>8/20/2017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Copyright © EV3Lessons.com 2016 (Last edit: 02/10/2017)</a:t>
            </a:r>
            <a:endParaRPr lang="en-US" dirty="0"/>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CA05E-3DCB-1F48-9CAC-6D34B714E471}" type="datetime1">
              <a:rPr lang="en-US" smtClean="0"/>
              <a:t>8/20/2017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EV3Lessons.com 2016 (Last edit: 02/10/2017)</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5564374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32517" y="3427224"/>
            <a:ext cx="6858000" cy="539865"/>
          </a:xfrm>
        </p:spPr>
        <p:txBody>
          <a:bodyPr>
            <a:noAutofit/>
          </a:bodyPr>
          <a:lstStyle/>
          <a:p>
            <a:r>
              <a:rPr lang="es-MX" sz="3200" dirty="0">
                <a:latin typeface="+mn-lt"/>
              </a:rPr>
              <a:t>Como usar EV3Lessons</a:t>
            </a:r>
          </a:p>
        </p:txBody>
      </p:sp>
      <p:sp>
        <p:nvSpPr>
          <p:cNvPr id="3" name="Title 2"/>
          <p:cNvSpPr>
            <a:spLocks noGrp="1"/>
          </p:cNvSpPr>
          <p:nvPr>
            <p:ph type="ctrTitle"/>
          </p:nvPr>
        </p:nvSpPr>
        <p:spPr>
          <a:xfrm>
            <a:off x="-225698" y="5763162"/>
            <a:ext cx="9369698" cy="695775"/>
          </a:xfrm>
        </p:spPr>
        <p:txBody>
          <a:bodyPr>
            <a:normAutofit/>
          </a:bodyPr>
          <a:lstStyle/>
          <a:p>
            <a:pPr algn="ctr"/>
            <a:r>
              <a:rPr lang="es-MX" sz="2400" dirty="0"/>
              <a:t>Lección</a:t>
            </a:r>
            <a:r>
              <a:rPr lang="en-US" sz="2400" dirty="0"/>
              <a:t> de PROGRAMACION </a:t>
            </a:r>
            <a:r>
              <a:rPr lang="en-US" sz="2400"/>
              <a:t>PARA PRINCIPIANTEs</a:t>
            </a:r>
            <a:endParaRPr lang="en-US"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23" t="17619" r="3095" b="25000"/>
          <a:stretch/>
        </p:blipFill>
        <p:spPr>
          <a:xfrm>
            <a:off x="3711108" y="4592409"/>
            <a:ext cx="1700816" cy="1056435"/>
          </a:xfrm>
          <a:prstGeom prst="rect">
            <a:avLst/>
          </a:prstGeom>
        </p:spPr>
      </p:pic>
    </p:spTree>
    <p:extLst>
      <p:ext uri="{BB962C8B-B14F-4D97-AF65-F5344CB8AC3E}">
        <p14:creationId xmlns:p14="http://schemas.microsoft.com/office/powerpoint/2010/main" val="86100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49" y="152718"/>
            <a:ext cx="8763753" cy="1371600"/>
          </a:xfrm>
        </p:spPr>
        <p:txBody>
          <a:bodyPr>
            <a:normAutofit/>
          </a:bodyPr>
          <a:lstStyle/>
          <a:p>
            <a:r>
              <a:rPr lang="es-MX" sz="3510" dirty="0"/>
              <a:t>Información general del sitio</a:t>
            </a:r>
          </a:p>
        </p:txBody>
      </p:sp>
      <p:sp>
        <p:nvSpPr>
          <p:cNvPr id="3" name="Content Placeholder 2"/>
          <p:cNvSpPr>
            <a:spLocks noGrp="1"/>
          </p:cNvSpPr>
          <p:nvPr>
            <p:ph idx="1"/>
          </p:nvPr>
        </p:nvSpPr>
        <p:spPr>
          <a:xfrm>
            <a:off x="457200" y="1125416"/>
            <a:ext cx="8245474" cy="5000748"/>
          </a:xfrm>
        </p:spPr>
        <p:txBody>
          <a:bodyPr>
            <a:normAutofit lnSpcReduction="10000"/>
          </a:bodyPr>
          <a:lstStyle/>
          <a:p>
            <a:pPr marL="342900" indent="-342900">
              <a:buFont typeface="Arial" charset="0"/>
              <a:buChar char="•"/>
            </a:pPr>
            <a:r>
              <a:rPr lang="es-MX" dirty="0"/>
              <a:t>EV3Lessons.com proporciona los elementos básicos para aprender con éxito a programar LEGO MINDSTORMS EV3</a:t>
            </a:r>
          </a:p>
          <a:p>
            <a:pPr marL="342900" indent="-342900">
              <a:buFont typeface="Arial" charset="0"/>
              <a:buChar char="•"/>
            </a:pPr>
            <a:r>
              <a:rPr lang="es-MX" dirty="0"/>
              <a:t>También proporcionamos recursos extensivos para equipos de robótica tales como herramientas de planificación, rincón para entrenadores y actividades de integración de equipos</a:t>
            </a:r>
          </a:p>
          <a:p>
            <a:pPr marL="342900" indent="-342900">
              <a:buFont typeface="Arial" charset="0"/>
              <a:buChar char="•"/>
            </a:pPr>
            <a:r>
              <a:rPr lang="es-MX" dirty="0"/>
              <a:t>Cualquier persona esta bienvenida para usar y modificar estas lecciones para fines educativos (sin fines de lucro)</a:t>
            </a:r>
          </a:p>
          <a:p>
            <a:pPr marL="800100" lvl="1" indent="-342900">
              <a:buFont typeface="Arial" charset="0"/>
              <a:buChar char="•"/>
            </a:pPr>
            <a:r>
              <a:rPr lang="es-MX" dirty="0"/>
              <a:t>Sin embargo, </a:t>
            </a:r>
            <a:r>
              <a:rPr lang="es-MX" dirty="0">
                <a:solidFill>
                  <a:srgbClr val="FF0000"/>
                </a:solidFill>
              </a:rPr>
              <a:t>debe dar crédito a EV3Lessons</a:t>
            </a:r>
            <a:r>
              <a:rPr lang="es-MX" dirty="0"/>
              <a:t> por los materiales y </a:t>
            </a:r>
            <a:r>
              <a:rPr lang="es-MX" dirty="0">
                <a:solidFill>
                  <a:srgbClr val="FF0000"/>
                </a:solidFill>
              </a:rPr>
              <a:t>proporcionar un enlace de vuelta</a:t>
            </a:r>
            <a:r>
              <a:rPr lang="es-MX" dirty="0"/>
              <a:t> si usted publica materiales en línea</a:t>
            </a:r>
          </a:p>
          <a:p>
            <a:pPr marL="800100" lvl="1" indent="-342900">
              <a:buFont typeface="Arial" charset="0"/>
              <a:buChar char="•"/>
            </a:pPr>
            <a:r>
              <a:rPr lang="es-MX" dirty="0"/>
              <a:t>Si utiliza materiales EV3Lessons en cualquier concurso de robótica (por ejemplo, FIRST, WRO), </a:t>
            </a:r>
            <a:r>
              <a:rPr lang="es-MX" dirty="0">
                <a:solidFill>
                  <a:srgbClr val="FF0000"/>
                </a:solidFill>
              </a:rPr>
              <a:t>debe citar sus fuentes en los materiales de su concurso</a:t>
            </a:r>
            <a:endParaRPr lang="es-MX" dirty="0"/>
          </a:p>
          <a:p>
            <a:pPr marL="800100" lvl="1" indent="-342900">
              <a:buFont typeface="Arial" charset="0"/>
              <a:buChar char="•"/>
            </a:pPr>
            <a:r>
              <a:rPr lang="es-MX" dirty="0"/>
              <a:t>Si hace un uso extensivo de nuestros materiales, </a:t>
            </a:r>
            <a:r>
              <a:rPr lang="es-MX" dirty="0">
                <a:solidFill>
                  <a:srgbClr val="FF0000"/>
                </a:solidFill>
              </a:rPr>
              <a:t>considere hacer una donación al sitio para apoyar nuestro trabajo</a:t>
            </a:r>
            <a:endParaRPr lang="en-US" dirty="0">
              <a:solidFill>
                <a:srgbClr val="FF0000"/>
              </a:solidFill>
            </a:endParaRPr>
          </a:p>
          <a:p>
            <a:endParaRPr lang="en-US" dirty="0"/>
          </a:p>
        </p:txBody>
      </p:sp>
      <p:sp>
        <p:nvSpPr>
          <p:cNvPr id="4" name="Footer Placeholder 3"/>
          <p:cNvSpPr>
            <a:spLocks noGrp="1"/>
          </p:cNvSpPr>
          <p:nvPr>
            <p:ph type="ftr" sz="quarter" idx="11"/>
          </p:nvPr>
        </p:nvSpPr>
        <p:spPr>
          <a:xfrm>
            <a:off x="457200" y="6569612"/>
            <a:ext cx="4002258" cy="207108"/>
          </a:xfrm>
        </p:spPr>
        <p:txBody>
          <a:bodyPr/>
          <a:lstStyle/>
          <a:p>
            <a:r>
              <a:rPr lang="en-US"/>
              <a:t>Copyright © EV3Lessons.com 2016 (Last edit: 02/10/2017)</a:t>
            </a:r>
          </a:p>
        </p:txBody>
      </p:sp>
    </p:spTree>
    <p:extLst>
      <p:ext uri="{BB962C8B-B14F-4D97-AF65-F5344CB8AC3E}">
        <p14:creationId xmlns:p14="http://schemas.microsoft.com/office/powerpoint/2010/main" val="129328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a:t>DESCRIPCIÓN DE LA LECCIÓN</a:t>
            </a:r>
          </a:p>
        </p:txBody>
      </p:sp>
      <p:sp>
        <p:nvSpPr>
          <p:cNvPr id="3" name="Content Placeholder 2"/>
          <p:cNvSpPr>
            <a:spLocks noGrp="1"/>
          </p:cNvSpPr>
          <p:nvPr>
            <p:ph idx="1"/>
          </p:nvPr>
        </p:nvSpPr>
        <p:spPr>
          <a:xfrm>
            <a:off x="457199" y="1189892"/>
            <a:ext cx="8245474" cy="5028028"/>
          </a:xfrm>
        </p:spPr>
        <p:txBody>
          <a:bodyPr>
            <a:normAutofit fontScale="77500" lnSpcReduction="20000"/>
          </a:bodyPr>
          <a:lstStyle/>
          <a:p>
            <a:pPr marL="457200" indent="-457200">
              <a:buFont typeface="Arial"/>
              <a:buChar char="•"/>
            </a:pPr>
            <a:r>
              <a:rPr lang="es-MX" u="sng" dirty="0"/>
              <a:t>Principiante</a:t>
            </a:r>
            <a:r>
              <a:rPr lang="es-MX" dirty="0"/>
              <a:t>: </a:t>
            </a:r>
            <a:r>
              <a:rPr lang="es-MX" b="0" dirty="0"/>
              <a:t>Estas lecciones le enseñaran a mover y girar el robot, usar los sensores y los bucles (</a:t>
            </a:r>
            <a:r>
              <a:rPr lang="es-MX" b="0" dirty="0" err="1"/>
              <a:t>loops</a:t>
            </a:r>
            <a:r>
              <a:rPr lang="es-MX" b="0" dirty="0"/>
              <a:t>) e interruptores (</a:t>
            </a:r>
            <a:r>
              <a:rPr lang="es-MX" b="0" dirty="0" err="1"/>
              <a:t>switches</a:t>
            </a:r>
            <a:r>
              <a:rPr lang="es-MX" b="0" dirty="0"/>
              <a:t>).</a:t>
            </a:r>
          </a:p>
          <a:p>
            <a:pPr marL="457200" indent="-457200">
              <a:buFont typeface="Arial"/>
              <a:buChar char="•"/>
            </a:pPr>
            <a:r>
              <a:rPr lang="es-MX" u="sng" dirty="0"/>
              <a:t>Intermedio</a:t>
            </a:r>
            <a:r>
              <a:rPr lang="es-MX" dirty="0"/>
              <a:t>: </a:t>
            </a:r>
            <a:r>
              <a:rPr lang="es-MX" b="0" dirty="0"/>
              <a:t>Estas lecciones introducen técnicas de programación más avanzadas como </a:t>
            </a:r>
            <a:r>
              <a:rPr lang="es-MX" b="0" dirty="0" err="1"/>
              <a:t>My</a:t>
            </a:r>
            <a:r>
              <a:rPr lang="es-MX" b="0" dirty="0"/>
              <a:t> Blocks, variables, vigas paralelas (</a:t>
            </a:r>
            <a:r>
              <a:rPr lang="es-MX" b="0" dirty="0" err="1"/>
              <a:t>Parallel</a:t>
            </a:r>
            <a:r>
              <a:rPr lang="es-MX" b="0" dirty="0"/>
              <a:t> </a:t>
            </a:r>
            <a:r>
              <a:rPr lang="es-MX" b="0" dirty="0" err="1"/>
              <a:t>beams</a:t>
            </a:r>
            <a:r>
              <a:rPr lang="es-MX" b="0" dirty="0"/>
              <a:t>), calibración y bloques matemáticos / lógicos.</a:t>
            </a:r>
          </a:p>
          <a:p>
            <a:pPr marL="457200" indent="-457200">
              <a:buFont typeface="Arial"/>
              <a:buChar char="•"/>
            </a:pPr>
            <a:r>
              <a:rPr lang="es-MX" u="sng" dirty="0"/>
              <a:t>Avanzado</a:t>
            </a:r>
            <a:r>
              <a:rPr lang="es-MX" dirty="0"/>
              <a:t>: </a:t>
            </a:r>
            <a:r>
              <a:rPr lang="es-MX" b="0" dirty="0"/>
              <a:t>Estas lecciones asume que ya está cómodo con todos los bloques en el entorno EV3. Las lecciones avanzadas le enseña programas más sofisticados tales como sistemas de menú, seguidores de línea proporcional, cuadratura en líneas y técnicas de detección de puestos.</a:t>
            </a:r>
          </a:p>
          <a:p>
            <a:pPr marL="457200" indent="-457200">
              <a:buFont typeface="Arial"/>
              <a:buChar char="•"/>
            </a:pPr>
            <a:r>
              <a:rPr lang="es-MX" u="sng" dirty="0" err="1"/>
              <a:t>Beyond</a:t>
            </a:r>
            <a:r>
              <a:rPr lang="es-MX" dirty="0"/>
              <a:t>: </a:t>
            </a:r>
            <a:r>
              <a:rPr lang="es-MX" b="0" dirty="0"/>
              <a:t>Estas lecciones son para estudiantes que han completado todas nuestras otras lecciones y están interesados en aprender sobre sensores de terceros y usar el EV3 con otras plataformas como el Raspberry Pi.</a:t>
            </a:r>
          </a:p>
          <a:p>
            <a:pPr marL="457200" indent="-457200">
              <a:buFont typeface="Arial"/>
              <a:buChar char="•"/>
            </a:pPr>
            <a:r>
              <a:rPr lang="es-MX" b="0" dirty="0"/>
              <a:t>Las lecciones para principiantes están diseñadas para ser hechas en orden. Las clases intermedias y avanzadas pueden realizarse fuera de orden. Las lecciones suelen mencionar pre-requisitos específicos cuando sea necesario.</a:t>
            </a:r>
          </a:p>
          <a:p>
            <a:pPr marL="457200" indent="-457200">
              <a:buFont typeface="Arial"/>
              <a:buChar char="•"/>
            </a:pPr>
            <a:r>
              <a:rPr lang="es-MX" b="0" dirty="0"/>
              <a:t>Si imprime las lecciones, asegúrese de volver al sitio con frecuencia para checar la fecha en la parte inferior de la página y asegurarse de que tiene la última versión de la lección.</a:t>
            </a:r>
          </a:p>
          <a:p>
            <a:pPr marL="457200" indent="-457200">
              <a:buFont typeface="Arial"/>
              <a:buChar char="•"/>
            </a:pPr>
            <a:r>
              <a:rPr lang="es-MX" b="0" dirty="0"/>
              <a:t>Para recibir notificaciones sobre las actualizaciones, regístrese en nuestra en la página de Contactos.</a:t>
            </a:r>
            <a:endParaRPr lang="es-MX" dirty="0"/>
          </a:p>
          <a:p>
            <a:pPr marL="457200" indent="-457200">
              <a:buFont typeface="+mj-lt"/>
              <a:buAutoNum type="arabicPeriod"/>
            </a:pPr>
            <a:endParaRPr lang="es-MX" dirty="0"/>
          </a:p>
          <a:p>
            <a:pPr marL="457200" indent="-457200">
              <a:buFont typeface="+mj-lt"/>
              <a:buAutoNum type="arabicPeriod"/>
            </a:pPr>
            <a:endParaRPr lang="es-MX" dirty="0"/>
          </a:p>
          <a:p>
            <a:pPr marL="342900" indent="-342900">
              <a:buFont typeface="Arial" panose="020B0604020202020204" pitchFamily="34" charset="0"/>
              <a:buChar char="•"/>
            </a:pPr>
            <a:endParaRPr lang="es-MX" dirty="0"/>
          </a:p>
        </p:txBody>
      </p:sp>
      <p:sp>
        <p:nvSpPr>
          <p:cNvPr id="4" name="Footer Placeholder 3"/>
          <p:cNvSpPr>
            <a:spLocks noGrp="1"/>
          </p:cNvSpPr>
          <p:nvPr>
            <p:ph type="ftr" sz="quarter" idx="11"/>
          </p:nvPr>
        </p:nvSpPr>
        <p:spPr>
          <a:xfrm>
            <a:off x="457200" y="6492875"/>
            <a:ext cx="3862552" cy="283845"/>
          </a:xfrm>
        </p:spPr>
        <p:txBody>
          <a:bodyPr/>
          <a:lstStyle/>
          <a:p>
            <a:r>
              <a:rPr lang="en-US"/>
              <a:t>Copyright © EV3Lessons.com 2016 (Last edit: 02/10/2017)</a:t>
            </a:r>
          </a:p>
        </p:txBody>
      </p:sp>
      <p:sp>
        <p:nvSpPr>
          <p:cNvPr id="5" name="Rectangle 4"/>
          <p:cNvSpPr/>
          <p:nvPr/>
        </p:nvSpPr>
        <p:spPr>
          <a:xfrm>
            <a:off x="457199" y="730271"/>
            <a:ext cx="3877985" cy="369332"/>
          </a:xfrm>
          <a:prstGeom prst="rect">
            <a:avLst/>
          </a:prstGeom>
        </p:spPr>
        <p:txBody>
          <a:bodyPr wrap="none">
            <a:spAutoFit/>
          </a:bodyPr>
          <a:lstStyle/>
          <a:p>
            <a:r>
              <a:rPr lang="en-US" dirty="0"/>
              <a:t>http://ev3lessons.com/</a:t>
            </a:r>
            <a:r>
              <a:rPr lang="en-US" dirty="0" err="1"/>
              <a:t>lessons.html</a:t>
            </a:r>
            <a:endParaRPr lang="en-US" dirty="0"/>
          </a:p>
        </p:txBody>
      </p:sp>
    </p:spTree>
    <p:extLst>
      <p:ext uri="{BB962C8B-B14F-4D97-AF65-F5344CB8AC3E}">
        <p14:creationId xmlns:p14="http://schemas.microsoft.com/office/powerpoint/2010/main" val="159417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PROGRAMMING LESSONS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20714042"/>
              </p:ext>
            </p:extLst>
          </p:nvPr>
        </p:nvGraphicFramePr>
        <p:xfrm>
          <a:off x="378639" y="853173"/>
          <a:ext cx="8245476" cy="5582796"/>
        </p:xfrm>
        <a:graphic>
          <a:graphicData uri="http://schemas.openxmlformats.org/drawingml/2006/table">
            <a:tbl>
              <a:tblPr firstRow="1" bandRow="1">
                <a:tableStyleId>{69CF1AB2-1976-4502-BF36-3FF5EA218861}</a:tableStyleId>
              </a:tblPr>
              <a:tblGrid>
                <a:gridCol w="2748492">
                  <a:extLst>
                    <a:ext uri="{9D8B030D-6E8A-4147-A177-3AD203B41FA5}">
                      <a16:colId xmlns:a16="http://schemas.microsoft.com/office/drawing/2014/main" val="20000"/>
                    </a:ext>
                  </a:extLst>
                </a:gridCol>
                <a:gridCol w="2748492">
                  <a:extLst>
                    <a:ext uri="{9D8B030D-6E8A-4147-A177-3AD203B41FA5}">
                      <a16:colId xmlns:a16="http://schemas.microsoft.com/office/drawing/2014/main" val="20001"/>
                    </a:ext>
                  </a:extLst>
                </a:gridCol>
                <a:gridCol w="2748492">
                  <a:extLst>
                    <a:ext uri="{9D8B030D-6E8A-4147-A177-3AD203B41FA5}">
                      <a16:colId xmlns:a16="http://schemas.microsoft.com/office/drawing/2014/main" val="20002"/>
                    </a:ext>
                  </a:extLst>
                </a:gridCol>
              </a:tblGrid>
              <a:tr h="1102236">
                <a:tc>
                  <a:txBody>
                    <a:bodyPr/>
                    <a:lstStyle/>
                    <a:p>
                      <a:pPr algn="ctr"/>
                      <a:r>
                        <a:rPr lang="en-US" sz="1600" dirty="0"/>
                        <a:t>Beginner</a:t>
                      </a:r>
                      <a:endParaRPr lang="en-US" sz="1600" dirty="0">
                        <a:solidFill>
                          <a:schemeClr val="tx1"/>
                        </a:solidFill>
                      </a:endParaRPr>
                    </a:p>
                  </a:txBody>
                  <a:tcPr>
                    <a:solidFill>
                      <a:schemeClr val="bg2">
                        <a:lumMod val="60000"/>
                        <a:lumOff val="40000"/>
                      </a:schemeClr>
                    </a:solidFill>
                  </a:tcPr>
                </a:tc>
                <a:tc>
                  <a:txBody>
                    <a:bodyPr/>
                    <a:lstStyle/>
                    <a:p>
                      <a:pPr algn="ctr"/>
                      <a:r>
                        <a:rPr lang="en-US" sz="1600" dirty="0"/>
                        <a:t>Intermediate</a:t>
                      </a:r>
                      <a:endParaRPr lang="en-US" sz="1600" dirty="0">
                        <a:solidFill>
                          <a:schemeClr val="tx1"/>
                        </a:solidFill>
                      </a:endParaRPr>
                    </a:p>
                  </a:txBody>
                  <a:tcPr>
                    <a:solidFill>
                      <a:schemeClr val="bg2">
                        <a:lumMod val="60000"/>
                        <a:lumOff val="40000"/>
                      </a:schemeClr>
                    </a:solidFill>
                  </a:tcPr>
                </a:tc>
                <a:tc>
                  <a:txBody>
                    <a:bodyPr/>
                    <a:lstStyle/>
                    <a:p>
                      <a:pPr algn="ctr"/>
                      <a:r>
                        <a:rPr lang="en-US" sz="1600" dirty="0"/>
                        <a:t>Advanced</a:t>
                      </a:r>
                      <a:endParaRPr lang="en-US" sz="16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val="10000"/>
                  </a:ext>
                </a:extLst>
              </a:tr>
              <a:tr h="0">
                <a:tc>
                  <a:txBody>
                    <a:bodyPr/>
                    <a:lstStyle/>
                    <a:p>
                      <a:pPr marL="285750" indent="-285750">
                        <a:buFont typeface="Arial"/>
                        <a:buChar char="•"/>
                      </a:pPr>
                      <a:r>
                        <a:rPr lang="es-MX" sz="1200" noProof="0" dirty="0"/>
                        <a:t>Como usar EV3Lessons</a:t>
                      </a:r>
                    </a:p>
                    <a:p>
                      <a:pPr marL="285750" indent="-285750">
                        <a:buFont typeface="Arial"/>
                        <a:buChar char="•"/>
                      </a:pPr>
                      <a:r>
                        <a:rPr lang="es-MX" sz="1200" noProof="0" dirty="0"/>
                        <a:t>Construir un robot base</a:t>
                      </a:r>
                    </a:p>
                    <a:p>
                      <a:pPr marL="285750" indent="-285750">
                        <a:buFont typeface="Arial"/>
                        <a:buChar char="•"/>
                      </a:pPr>
                      <a:r>
                        <a:rPr lang="es-MX" sz="1200" noProof="0" dirty="0"/>
                        <a:t>Actualizar software y firmware</a:t>
                      </a:r>
                    </a:p>
                    <a:p>
                      <a:pPr marL="285750" indent="-285750">
                        <a:buFont typeface="Arial"/>
                        <a:buChar char="•"/>
                      </a:pPr>
                      <a:r>
                        <a:rPr lang="es-MX" sz="1200" noProof="0" dirty="0"/>
                        <a:t>Introducción al Bloque/Software</a:t>
                      </a:r>
                    </a:p>
                    <a:p>
                      <a:pPr marL="285750" indent="-285750">
                        <a:buFont typeface="Arial"/>
                        <a:buChar char="•"/>
                      </a:pPr>
                      <a:r>
                        <a:rPr lang="es-MX" sz="1200" noProof="0" dirty="0"/>
                        <a:t>Moverse derecho</a:t>
                      </a:r>
                      <a:endParaRPr lang="es-MX" sz="1200" baseline="0" noProof="0" dirty="0"/>
                    </a:p>
                    <a:p>
                      <a:pPr marL="285750" indent="-285750">
                        <a:buFont typeface="Arial"/>
                        <a:buChar char="•"/>
                      </a:pPr>
                      <a:r>
                        <a:rPr lang="es-MX" sz="1200" baseline="0" noProof="0" dirty="0"/>
                        <a:t>Port </a:t>
                      </a:r>
                      <a:r>
                        <a:rPr lang="es-MX" sz="1200" baseline="0" noProof="0" dirty="0" err="1"/>
                        <a:t>view</a:t>
                      </a:r>
                      <a:endParaRPr lang="es-MX" sz="1200" baseline="0" noProof="0" dirty="0"/>
                    </a:p>
                    <a:p>
                      <a:pPr marL="285750" indent="-285750">
                        <a:buFont typeface="Arial"/>
                        <a:buChar char="•"/>
                      </a:pPr>
                      <a:r>
                        <a:rPr lang="es-MX" sz="1200" baseline="0" noProof="0" dirty="0"/>
                        <a:t>Pseudocódigo</a:t>
                      </a:r>
                    </a:p>
                    <a:p>
                      <a:pPr marL="285750" indent="-285750">
                        <a:buFont typeface="Arial"/>
                        <a:buChar char="•"/>
                      </a:pPr>
                      <a:r>
                        <a:rPr lang="es-MX" sz="1200" baseline="0" noProof="0" dirty="0"/>
                        <a:t>Usar Comentarios</a:t>
                      </a:r>
                    </a:p>
                    <a:p>
                      <a:pPr marL="285750" indent="-285750">
                        <a:buFont typeface="Arial"/>
                        <a:buChar char="•"/>
                      </a:pPr>
                      <a:r>
                        <a:rPr lang="es-MX" sz="1200" baseline="0" noProof="0" dirty="0"/>
                        <a:t>Giro básico</a:t>
                      </a:r>
                    </a:p>
                    <a:p>
                      <a:pPr marL="285750" indent="-285750">
                        <a:buFont typeface="Arial"/>
                        <a:buChar char="•"/>
                      </a:pPr>
                      <a:r>
                        <a:rPr lang="es-MX" sz="1200" baseline="0" noProof="0" dirty="0"/>
                        <a:t>Visualización de texto y gráficos</a:t>
                      </a:r>
                    </a:p>
                    <a:p>
                      <a:pPr marL="285750" indent="-285750">
                        <a:buFont typeface="Arial"/>
                        <a:buChar char="•"/>
                      </a:pPr>
                      <a:r>
                        <a:rPr lang="es-MX" sz="1200" baseline="0" noProof="0" dirty="0"/>
                        <a:t>Imágenes y sonidos personalizadas</a:t>
                      </a:r>
                    </a:p>
                    <a:p>
                      <a:pPr marL="285750" indent="-285750">
                        <a:buFont typeface="Arial"/>
                        <a:buChar char="•"/>
                      </a:pPr>
                      <a:r>
                        <a:rPr lang="es-MX" sz="1200" baseline="0" noProof="0" dirty="0"/>
                        <a:t>Introducción al sensor táctil</a:t>
                      </a:r>
                    </a:p>
                    <a:p>
                      <a:pPr marL="285750" indent="-285750">
                        <a:buFont typeface="Arial"/>
                        <a:buChar char="•"/>
                      </a:pPr>
                      <a:r>
                        <a:rPr lang="es-MX" sz="1200" baseline="0" noProof="0" dirty="0"/>
                        <a:t>Introducción al sensor de color</a:t>
                      </a:r>
                    </a:p>
                    <a:p>
                      <a:pPr marL="285750" indent="-285750">
                        <a:buFont typeface="Arial"/>
                        <a:buChar char="•"/>
                      </a:pPr>
                      <a:r>
                        <a:rPr lang="es-MX" sz="1200" baseline="0" noProof="0" dirty="0"/>
                        <a:t>Bucles</a:t>
                      </a:r>
                    </a:p>
                    <a:p>
                      <a:pPr marL="285750" indent="-285750">
                        <a:buFont typeface="Arial"/>
                        <a:buChar char="•"/>
                      </a:pPr>
                      <a:r>
                        <a:rPr lang="es-MX" sz="1200" baseline="0" noProof="0" dirty="0"/>
                        <a:t>Interruptores</a:t>
                      </a:r>
                    </a:p>
                    <a:p>
                      <a:pPr marL="285750" indent="-285750">
                        <a:buFont typeface="Arial"/>
                        <a:buChar char="•"/>
                      </a:pPr>
                      <a:r>
                        <a:rPr lang="es-MX" sz="1200" baseline="0" noProof="0" dirty="0"/>
                        <a:t>Importación de bloques LEGO adicionales</a:t>
                      </a:r>
                    </a:p>
                    <a:p>
                      <a:pPr marL="285750" indent="-285750">
                        <a:buFont typeface="Arial"/>
                        <a:buChar char="•"/>
                      </a:pPr>
                      <a:r>
                        <a:rPr lang="es-MX" sz="1200" baseline="0" noProof="0" dirty="0"/>
                        <a:t>Bloque de sonido</a:t>
                      </a:r>
                    </a:p>
                    <a:p>
                      <a:pPr marL="285750" indent="-285750">
                        <a:buFont typeface="Arial"/>
                        <a:buChar char="•"/>
                      </a:pPr>
                      <a:r>
                        <a:rPr lang="es-MX" sz="1200" baseline="0" noProof="0" dirty="0"/>
                        <a:t>Introducción al sensor de sonido</a:t>
                      </a:r>
                    </a:p>
                    <a:p>
                      <a:pPr marL="285750" indent="-285750">
                        <a:buFont typeface="Arial"/>
                        <a:buChar char="•"/>
                      </a:pPr>
                      <a:r>
                        <a:rPr lang="es-MX" sz="1200" baseline="0" noProof="0" dirty="0"/>
                        <a:t>Introducción al sensor ultrasónico</a:t>
                      </a:r>
                    </a:p>
                    <a:p>
                      <a:pPr marL="285750" indent="-285750">
                        <a:buFont typeface="Arial"/>
                        <a:buChar char="•"/>
                      </a:pPr>
                      <a:r>
                        <a:rPr lang="es-MX" sz="1200" baseline="0" noProof="0" dirty="0"/>
                        <a:t>Seguidor de línea básico</a:t>
                      </a:r>
                    </a:p>
                    <a:p>
                      <a:pPr marL="285750" indent="-285750">
                        <a:buFont typeface="Arial"/>
                        <a:buChar char="•"/>
                      </a:pPr>
                      <a:r>
                        <a:rPr lang="es-MX" sz="1200" baseline="0" noProof="0" dirty="0"/>
                        <a:t>Mover un objeto</a:t>
                      </a:r>
                    </a:p>
                    <a:p>
                      <a:pPr marL="285750" indent="-285750">
                        <a:buFont typeface="Arial"/>
                        <a:buChar char="•"/>
                      </a:pPr>
                      <a:r>
                        <a:rPr lang="es-MX" sz="1200" baseline="0" noProof="0" dirty="0"/>
                        <a:t>Desafío final</a:t>
                      </a:r>
                    </a:p>
                  </a:txBody>
                  <a:tcPr>
                    <a:solidFill>
                      <a:srgbClr val="FFFFFF"/>
                    </a:solidFill>
                  </a:tcPr>
                </a:tc>
                <a:tc>
                  <a:txBody>
                    <a:bodyPr/>
                    <a:lstStyle/>
                    <a:p>
                      <a:pPr marL="285750" indent="-285750">
                        <a:buFont typeface="Arial"/>
                        <a:buChar char="•"/>
                      </a:pPr>
                      <a:r>
                        <a:rPr lang="es-MX" sz="1200" noProof="0" dirty="0"/>
                        <a:t>Seguidor de pared básico con el sensor ultrasónico</a:t>
                      </a:r>
                    </a:p>
                    <a:p>
                      <a:pPr marL="285750" indent="-285750">
                        <a:buFont typeface="Arial"/>
                        <a:buChar char="•"/>
                      </a:pPr>
                      <a:r>
                        <a:rPr lang="es-MX" sz="1200" noProof="0" dirty="0"/>
                        <a:t>Botones del bloque como sensores</a:t>
                      </a:r>
                    </a:p>
                    <a:p>
                      <a:pPr marL="285750" indent="-285750">
                        <a:buFont typeface="Arial"/>
                        <a:buChar char="•"/>
                      </a:pPr>
                      <a:r>
                        <a:rPr lang="es-MX" sz="1200" noProof="0" dirty="0"/>
                        <a:t>Cables de datos (Data Wire)</a:t>
                      </a:r>
                    </a:p>
                    <a:p>
                      <a:pPr marL="285750" indent="-285750">
                        <a:buFont typeface="Arial"/>
                        <a:buChar char="•"/>
                      </a:pPr>
                      <a:r>
                        <a:rPr lang="es-MX" sz="1200" noProof="0" dirty="0" err="1"/>
                        <a:t>My</a:t>
                      </a:r>
                      <a:r>
                        <a:rPr lang="es-MX" sz="1200" noProof="0" dirty="0"/>
                        <a:t> Blocks con entradas y salidas</a:t>
                      </a:r>
                    </a:p>
                    <a:p>
                      <a:pPr marL="285750" indent="-285750">
                        <a:buFont typeface="Arial"/>
                        <a:buChar char="•"/>
                      </a:pPr>
                      <a:r>
                        <a:rPr lang="es-MX" sz="1200" noProof="0" dirty="0"/>
                        <a:t>Mover con </a:t>
                      </a:r>
                      <a:r>
                        <a:rPr lang="es-MX" sz="1200" noProof="0" dirty="0" err="1"/>
                        <a:t>My</a:t>
                      </a:r>
                      <a:r>
                        <a:rPr lang="es-MX" sz="1200" noProof="0" dirty="0"/>
                        <a:t> Blocks</a:t>
                      </a:r>
                    </a:p>
                    <a:p>
                      <a:pPr marL="285750" indent="-285750">
                        <a:buFont typeface="Arial"/>
                        <a:buChar char="•"/>
                      </a:pPr>
                      <a:r>
                        <a:rPr lang="es-MX" sz="1200" noProof="0" dirty="0"/>
                        <a:t>Girar con </a:t>
                      </a:r>
                      <a:r>
                        <a:rPr lang="es-MX" sz="1200" noProof="0" dirty="0" err="1"/>
                        <a:t>My</a:t>
                      </a:r>
                      <a:r>
                        <a:rPr lang="es-MX" sz="1200" noProof="0" dirty="0"/>
                        <a:t> Blocks</a:t>
                      </a:r>
                    </a:p>
                    <a:p>
                      <a:pPr marL="285750" indent="-285750">
                        <a:buFont typeface="Arial"/>
                        <a:buChar char="•"/>
                      </a:pPr>
                      <a:r>
                        <a:rPr lang="es-MX" sz="1200" noProof="0" dirty="0"/>
                        <a:t>Seguidor de línea de color usando </a:t>
                      </a:r>
                      <a:r>
                        <a:rPr lang="es-MX" sz="1200" noProof="0" dirty="0" err="1"/>
                        <a:t>My</a:t>
                      </a:r>
                      <a:r>
                        <a:rPr lang="es-MX" sz="1200" noProof="0" dirty="0"/>
                        <a:t> Blocks para distancia</a:t>
                      </a:r>
                    </a:p>
                    <a:p>
                      <a:pPr marL="285750" indent="-285750">
                        <a:buFont typeface="Arial"/>
                        <a:buChar char="•"/>
                      </a:pPr>
                      <a:r>
                        <a:rPr lang="es-MX" sz="1200" noProof="0" dirty="0"/>
                        <a:t>Seguidor de línea de color usando </a:t>
                      </a:r>
                      <a:r>
                        <a:rPr lang="es-MX" sz="1200" noProof="0" dirty="0" err="1"/>
                        <a:t>My</a:t>
                      </a:r>
                      <a:r>
                        <a:rPr lang="es-MX" sz="1200" noProof="0" dirty="0"/>
                        <a:t> Blocks para detenerse en Color</a:t>
                      </a:r>
                    </a:p>
                    <a:p>
                      <a:pPr marL="285750" indent="-285750">
                        <a:buFont typeface="Arial"/>
                        <a:buChar char="•"/>
                      </a:pPr>
                      <a:r>
                        <a:rPr lang="es-MX" sz="1200" noProof="0" dirty="0"/>
                        <a:t>Sensor Infrarrojo</a:t>
                      </a:r>
                    </a:p>
                    <a:p>
                      <a:pPr marL="285750" indent="-285750">
                        <a:buFont typeface="Arial"/>
                        <a:buChar char="•"/>
                      </a:pPr>
                      <a:r>
                        <a:rPr lang="es-MX" sz="1200" noProof="0" dirty="0"/>
                        <a:t>Técnicas de depuración</a:t>
                      </a:r>
                    </a:p>
                    <a:p>
                      <a:pPr marL="285750" indent="-285750">
                        <a:buFont typeface="Arial"/>
                        <a:buChar char="•"/>
                      </a:pPr>
                      <a:r>
                        <a:rPr lang="es-MX" sz="1200" noProof="0" dirty="0"/>
                        <a:t>Mover bloques</a:t>
                      </a:r>
                    </a:p>
                    <a:p>
                      <a:pPr marL="285750" indent="-285750">
                        <a:buFont typeface="Arial"/>
                        <a:buChar char="•"/>
                      </a:pPr>
                      <a:r>
                        <a:rPr lang="es-MX" sz="1200" noProof="0" dirty="0"/>
                        <a:t>Técnicas de Confiabilidad</a:t>
                      </a:r>
                    </a:p>
                    <a:p>
                      <a:pPr marL="285750" indent="-285750">
                        <a:buFont typeface="Arial"/>
                        <a:buChar char="•"/>
                      </a:pPr>
                      <a:r>
                        <a:rPr lang="es-MX" sz="1200" noProof="0" dirty="0"/>
                        <a:t>Calibración del sensor de color</a:t>
                      </a:r>
                    </a:p>
                    <a:p>
                      <a:pPr marL="285750" indent="-285750">
                        <a:buFont typeface="Arial"/>
                        <a:buChar char="•"/>
                      </a:pPr>
                      <a:r>
                        <a:rPr lang="es-MX" sz="1200" noProof="0" dirty="0"/>
                        <a:t>Variables</a:t>
                      </a:r>
                    </a:p>
                    <a:p>
                      <a:pPr marL="285750" indent="-285750">
                        <a:buFont typeface="Arial"/>
                        <a:buChar char="•"/>
                      </a:pPr>
                      <a:r>
                        <a:rPr lang="es-MX" sz="1200" noProof="0" dirty="0"/>
                        <a:t>Operaciones lógicas y toma de decisiones</a:t>
                      </a:r>
                    </a:p>
                    <a:p>
                      <a:pPr marL="285750" indent="-285750">
                        <a:buFont typeface="Arial"/>
                        <a:buChar char="•"/>
                      </a:pPr>
                      <a:r>
                        <a:rPr lang="es-MX" sz="1200" noProof="0" dirty="0"/>
                        <a:t>Introducción a vigas paralelas</a:t>
                      </a:r>
                    </a:p>
                  </a:txBody>
                  <a:tcPr>
                    <a:solidFill>
                      <a:srgbClr val="FFFFFF"/>
                    </a:solidFill>
                  </a:tcPr>
                </a:tc>
                <a:tc>
                  <a:txBody>
                    <a:bodyPr/>
                    <a:lstStyle/>
                    <a:p>
                      <a:pPr marL="285750" indent="-285750">
                        <a:buFont typeface="Arial"/>
                        <a:buChar char="•"/>
                      </a:pPr>
                      <a:r>
                        <a:rPr lang="es-MX" sz="1200" noProof="0" dirty="0"/>
                        <a:t>Sincronización de vigas paralelas</a:t>
                      </a:r>
                    </a:p>
                    <a:p>
                      <a:pPr marL="285750" indent="-285750">
                        <a:buFont typeface="Arial"/>
                        <a:buChar char="•"/>
                      </a:pPr>
                      <a:r>
                        <a:rPr lang="es-MX" sz="1200" noProof="0" dirty="0"/>
                        <a:t>Matrices</a:t>
                      </a:r>
                    </a:p>
                    <a:p>
                      <a:pPr marL="285750" indent="-285750">
                        <a:buFont typeface="Arial"/>
                        <a:buChar char="•"/>
                      </a:pPr>
                      <a:r>
                        <a:rPr lang="es-MX" sz="1200" noProof="0" dirty="0"/>
                        <a:t>Introducción al control proporcional</a:t>
                      </a:r>
                    </a:p>
                    <a:p>
                      <a:pPr marL="285750" indent="-285750">
                        <a:buFont typeface="Arial"/>
                        <a:buChar char="•"/>
                      </a:pPr>
                      <a:r>
                        <a:rPr lang="es-MX" sz="1200" noProof="0" dirty="0"/>
                        <a:t>Seguidor de línea proporcional</a:t>
                      </a:r>
                    </a:p>
                    <a:p>
                      <a:pPr marL="285750" indent="-285750">
                        <a:buFont typeface="Arial"/>
                        <a:buChar char="•"/>
                      </a:pPr>
                      <a:r>
                        <a:rPr lang="es-MX" sz="1200" noProof="0" dirty="0"/>
                        <a:t>Control proporcional con el Sensor de sonido</a:t>
                      </a:r>
                    </a:p>
                    <a:p>
                      <a:pPr marL="285750" indent="-285750">
                        <a:buFont typeface="Arial"/>
                        <a:buChar char="•"/>
                      </a:pPr>
                      <a:r>
                        <a:rPr lang="es-MX" sz="1200" noProof="0" dirty="0"/>
                        <a:t>Subiendo la velocidad</a:t>
                      </a:r>
                    </a:p>
                    <a:p>
                      <a:pPr marL="285750" indent="-285750">
                        <a:buFont typeface="Arial"/>
                        <a:buChar char="•"/>
                      </a:pPr>
                      <a:r>
                        <a:rPr lang="es-MX" sz="1200" noProof="0" dirty="0"/>
                        <a:t>Introducción al giroscopio</a:t>
                      </a:r>
                    </a:p>
                    <a:p>
                      <a:pPr marL="285750" indent="-285750">
                        <a:buFont typeface="Arial"/>
                        <a:buChar char="•"/>
                      </a:pPr>
                      <a:r>
                        <a:rPr lang="es-MX" sz="1200" noProof="0" dirty="0"/>
                        <a:t>Giroscopio gira</a:t>
                      </a:r>
                    </a:p>
                    <a:p>
                      <a:pPr marL="285750" indent="-285750">
                        <a:buFont typeface="Arial"/>
                        <a:buChar char="•"/>
                      </a:pPr>
                      <a:r>
                        <a:rPr lang="es-MX" sz="1200" noProof="0" dirty="0"/>
                        <a:t>Cuadratura en líneas</a:t>
                      </a:r>
                    </a:p>
                    <a:p>
                      <a:pPr marL="285750" indent="-285750">
                        <a:buFont typeface="Arial"/>
                        <a:buChar char="•"/>
                      </a:pPr>
                      <a:r>
                        <a:rPr lang="es-MX" sz="1200" noProof="0" dirty="0"/>
                        <a:t>Detección de bloqueo</a:t>
                      </a:r>
                    </a:p>
                    <a:p>
                      <a:pPr marL="285750" indent="-285750">
                        <a:buFont typeface="Arial"/>
                        <a:buChar char="•"/>
                      </a:pPr>
                      <a:r>
                        <a:rPr lang="es-MX" sz="1200" noProof="0" dirty="0"/>
                        <a:t>Sistema de menús</a:t>
                      </a:r>
                    </a:p>
                    <a:p>
                      <a:pPr marL="285750" indent="-285750">
                        <a:buFont typeface="Arial"/>
                        <a:buChar char="•"/>
                      </a:pPr>
                      <a:r>
                        <a:rPr lang="es-MX" sz="1200" noProof="0" dirty="0"/>
                        <a:t>Registro de datos para experimentos científicos</a:t>
                      </a:r>
                    </a:p>
                    <a:p>
                      <a:pPr marL="285750" indent="-285750">
                        <a:buFont typeface="Arial"/>
                        <a:buChar char="•"/>
                      </a:pPr>
                      <a:r>
                        <a:rPr lang="es-MX" sz="1200" noProof="0" dirty="0"/>
                        <a:t>Registro de datos con bloques de programación</a:t>
                      </a:r>
                    </a:p>
                    <a:p>
                      <a:pPr marL="285750" indent="-285750">
                        <a:buFont typeface="Arial"/>
                        <a:buChar char="•"/>
                      </a:pPr>
                      <a:r>
                        <a:rPr lang="es-MX" sz="1200" noProof="0" dirty="0"/>
                        <a:t>Bluetooth</a:t>
                      </a:r>
                    </a:p>
                    <a:p>
                      <a:pPr marL="285750" indent="-285750">
                        <a:buFont typeface="Arial"/>
                        <a:buChar char="•"/>
                      </a:pPr>
                      <a:r>
                        <a:rPr lang="es-MX" sz="1200" noProof="0" dirty="0"/>
                        <a:t>Bloque aleatorio</a:t>
                      </a:r>
                    </a:p>
                    <a:p>
                      <a:pPr marL="285750" indent="-285750">
                        <a:buFont typeface="Arial"/>
                        <a:buChar char="•"/>
                      </a:pPr>
                      <a:r>
                        <a:rPr lang="es-MX" sz="1200" noProof="0" dirty="0"/>
                        <a:t>Descarga y carga de archivos</a:t>
                      </a:r>
                    </a:p>
                  </a:txBody>
                  <a:tcPr>
                    <a:solidFill>
                      <a:srgbClr val="FFFFFF"/>
                    </a:solidFill>
                  </a:tcPr>
                </a:tc>
                <a:extLst>
                  <a:ext uri="{0D108BD9-81ED-4DB2-BD59-A6C34878D82A}">
                    <a16:rowId xmlns:a16="http://schemas.microsoft.com/office/drawing/2014/main" val="10001"/>
                  </a:ext>
                </a:extLst>
              </a:tr>
            </a:tbl>
          </a:graphicData>
        </a:graphic>
      </p:graphicFrame>
      <p:sp>
        <p:nvSpPr>
          <p:cNvPr id="4" name="Footer Placeholder 3"/>
          <p:cNvSpPr>
            <a:spLocks noGrp="1"/>
          </p:cNvSpPr>
          <p:nvPr>
            <p:ph type="ftr" sz="quarter" idx="11"/>
          </p:nvPr>
        </p:nvSpPr>
        <p:spPr>
          <a:xfrm>
            <a:off x="457199" y="6492875"/>
            <a:ext cx="3894083" cy="283845"/>
          </a:xfrm>
        </p:spPr>
        <p:txBody>
          <a:bodyPr/>
          <a:lstStyle/>
          <a:p>
            <a:r>
              <a:rPr lang="en-US"/>
              <a:t>Copyright © EV3Lessons.com 2016 (Last edit: 02/10/2017)</a:t>
            </a:r>
          </a:p>
        </p:txBody>
      </p:sp>
      <p:pic>
        <p:nvPicPr>
          <p:cNvPr id="7" name="Picture 6"/>
          <p:cNvPicPr>
            <a:picLocks noChangeAspect="1"/>
          </p:cNvPicPr>
          <p:nvPr/>
        </p:nvPicPr>
        <p:blipFill>
          <a:blip r:embed="rId3"/>
          <a:stretch>
            <a:fillRect/>
          </a:stretch>
        </p:blipFill>
        <p:spPr>
          <a:xfrm>
            <a:off x="4339076" y="1219806"/>
            <a:ext cx="305650" cy="619910"/>
          </a:xfrm>
          <a:prstGeom prst="rect">
            <a:avLst/>
          </a:prstGeom>
        </p:spPr>
      </p:pic>
      <p:pic>
        <p:nvPicPr>
          <p:cNvPr id="10" name="Picture 9"/>
          <p:cNvPicPr>
            <a:picLocks noChangeAspect="1"/>
          </p:cNvPicPr>
          <p:nvPr/>
        </p:nvPicPr>
        <p:blipFill>
          <a:blip r:embed="rId4"/>
          <a:stretch>
            <a:fillRect/>
          </a:stretch>
        </p:blipFill>
        <p:spPr>
          <a:xfrm>
            <a:off x="7138401" y="1219806"/>
            <a:ext cx="301345" cy="637130"/>
          </a:xfrm>
          <a:prstGeom prst="rect">
            <a:avLst/>
          </a:prstGeom>
        </p:spPr>
      </p:pic>
      <p:pic>
        <p:nvPicPr>
          <p:cNvPr id="11" name="Picture 10"/>
          <p:cNvPicPr>
            <a:picLocks noChangeAspect="1"/>
          </p:cNvPicPr>
          <p:nvPr/>
        </p:nvPicPr>
        <p:blipFill>
          <a:blip r:embed="rId5"/>
          <a:stretch>
            <a:fillRect/>
          </a:stretch>
        </p:blipFill>
        <p:spPr>
          <a:xfrm>
            <a:off x="1628775" y="1219806"/>
            <a:ext cx="305650" cy="619910"/>
          </a:xfrm>
          <a:prstGeom prst="rect">
            <a:avLst/>
          </a:prstGeom>
        </p:spPr>
      </p:pic>
    </p:spTree>
    <p:extLst>
      <p:ext uri="{BB962C8B-B14F-4D97-AF65-F5344CB8AC3E}">
        <p14:creationId xmlns:p14="http://schemas.microsoft.com/office/powerpoint/2010/main" val="4175683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Lecciones Extras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7004189"/>
              </p:ext>
            </p:extLst>
          </p:nvPr>
        </p:nvGraphicFramePr>
        <p:xfrm>
          <a:off x="607293" y="1373678"/>
          <a:ext cx="4963513" cy="3627120"/>
        </p:xfrm>
        <a:graphic>
          <a:graphicData uri="http://schemas.openxmlformats.org/drawingml/2006/table">
            <a:tbl>
              <a:tblPr firstRow="1" bandRow="1">
                <a:tableStyleId>{69CF1AB2-1976-4502-BF36-3FF5EA218861}</a:tableStyleId>
              </a:tblPr>
              <a:tblGrid>
                <a:gridCol w="4963513">
                  <a:extLst>
                    <a:ext uri="{9D8B030D-6E8A-4147-A177-3AD203B41FA5}">
                      <a16:colId xmlns:a16="http://schemas.microsoft.com/office/drawing/2014/main" val="20000"/>
                    </a:ext>
                  </a:extLst>
                </a:gridCol>
              </a:tblGrid>
              <a:tr h="307366">
                <a:tc>
                  <a:txBody>
                    <a:bodyPr/>
                    <a:lstStyle/>
                    <a:p>
                      <a:pPr algn="ctr"/>
                      <a:r>
                        <a:rPr lang="en-US" sz="1600" dirty="0"/>
                        <a:t>Beyond</a:t>
                      </a:r>
                      <a:endParaRPr lang="en-US" sz="1600" dirty="0">
                        <a:solidFill>
                          <a:schemeClr val="tx1"/>
                        </a:solidFill>
                      </a:endParaRPr>
                    </a:p>
                  </a:txBody>
                  <a:tcPr>
                    <a:solidFill>
                      <a:schemeClr val="bg2">
                        <a:lumMod val="60000"/>
                        <a:lumOff val="40000"/>
                      </a:schemeClr>
                    </a:solidFill>
                  </a:tcPr>
                </a:tc>
                <a:extLst>
                  <a:ext uri="{0D108BD9-81ED-4DB2-BD59-A6C34878D82A}">
                    <a16:rowId xmlns:a16="http://schemas.microsoft.com/office/drawing/2014/main" val="10000"/>
                  </a:ext>
                </a:extLst>
              </a:tr>
              <a:tr h="2862821">
                <a:tc>
                  <a:txBody>
                    <a:bodyPr/>
                    <a:lstStyle/>
                    <a:p>
                      <a:pPr marL="285750" indent="-285750">
                        <a:buFont typeface="Arial"/>
                        <a:buChar char="•"/>
                      </a:pPr>
                      <a:r>
                        <a:rPr lang="en-US" sz="1400" dirty="0" err="1"/>
                        <a:t>Importación</a:t>
                      </a:r>
                      <a:r>
                        <a:rPr lang="en-US" sz="1400" dirty="0"/>
                        <a:t> de </a:t>
                      </a:r>
                      <a:r>
                        <a:rPr lang="en-US" sz="1400" dirty="0" err="1"/>
                        <a:t>bloques</a:t>
                      </a:r>
                      <a:r>
                        <a:rPr lang="en-US" sz="1400" dirty="0"/>
                        <a:t> de </a:t>
                      </a:r>
                      <a:r>
                        <a:rPr lang="en-US" sz="1400" dirty="0" err="1"/>
                        <a:t>terceros</a:t>
                      </a:r>
                      <a:endParaRPr lang="en-US" sz="1400" dirty="0"/>
                    </a:p>
                    <a:p>
                      <a:pPr marL="285750" indent="-285750">
                        <a:buFont typeface="Arial"/>
                        <a:buChar char="•"/>
                      </a:pPr>
                      <a:r>
                        <a:rPr lang="en-US" sz="1400" dirty="0" err="1"/>
                        <a:t>PixyCam</a:t>
                      </a:r>
                      <a:r>
                        <a:rPr lang="en-US" sz="1400" dirty="0"/>
                        <a:t> para MINDSTORMS: </a:t>
                      </a:r>
                      <a:r>
                        <a:rPr lang="en-US" sz="1400" dirty="0" err="1"/>
                        <a:t>Introducción</a:t>
                      </a:r>
                      <a:endParaRPr lang="en-US" sz="1400" dirty="0"/>
                    </a:p>
                    <a:p>
                      <a:pPr marL="285750" indent="-285750">
                        <a:buFont typeface="Arial"/>
                        <a:buChar char="•"/>
                      </a:pPr>
                      <a:r>
                        <a:rPr lang="en-US" sz="1400" dirty="0" err="1"/>
                        <a:t>PixyCam</a:t>
                      </a:r>
                      <a:r>
                        <a:rPr lang="en-US" sz="1400" dirty="0"/>
                        <a:t> para MINDSTORMS: </a:t>
                      </a:r>
                      <a:r>
                        <a:rPr lang="en-US" sz="1400" dirty="0" err="1"/>
                        <a:t>Identificador</a:t>
                      </a:r>
                      <a:r>
                        <a:rPr lang="en-US" sz="1400" dirty="0"/>
                        <a:t> de color</a:t>
                      </a:r>
                    </a:p>
                    <a:p>
                      <a:pPr marL="285750" indent="-285750">
                        <a:buFont typeface="Arial"/>
                        <a:buChar char="•"/>
                      </a:pPr>
                      <a:r>
                        <a:rPr lang="en-US" sz="1400" dirty="0" err="1"/>
                        <a:t>PixyCam</a:t>
                      </a:r>
                      <a:r>
                        <a:rPr lang="en-US" sz="1400" dirty="0"/>
                        <a:t> para MINDSTORMS: </a:t>
                      </a:r>
                      <a:r>
                        <a:rPr lang="en-US" sz="1400" dirty="0" err="1"/>
                        <a:t>Uso</a:t>
                      </a:r>
                      <a:r>
                        <a:rPr lang="en-US" sz="1400" dirty="0"/>
                        <a:t> de </a:t>
                      </a:r>
                      <a:r>
                        <a:rPr lang="en-US" sz="1400" dirty="0" err="1"/>
                        <a:t>códigos</a:t>
                      </a:r>
                      <a:r>
                        <a:rPr lang="en-US" sz="1400" dirty="0"/>
                        <a:t> de color</a:t>
                      </a:r>
                    </a:p>
                    <a:p>
                      <a:pPr marL="285750" indent="-285750">
                        <a:buFont typeface="Arial"/>
                        <a:buChar char="•"/>
                      </a:pPr>
                      <a:r>
                        <a:rPr lang="en-US" sz="1400" dirty="0" err="1"/>
                        <a:t>Mindsensors</a:t>
                      </a:r>
                      <a:r>
                        <a:rPr lang="en-US" sz="1400" dirty="0"/>
                        <a:t> PSP-</a:t>
                      </a:r>
                      <a:r>
                        <a:rPr lang="en-US" sz="1400" dirty="0" err="1"/>
                        <a:t>Nx</a:t>
                      </a:r>
                      <a:r>
                        <a:rPr lang="en-US" sz="1400" dirty="0"/>
                        <a:t> Controller: </a:t>
                      </a:r>
                      <a:r>
                        <a:rPr lang="en-US" sz="1400" dirty="0" err="1"/>
                        <a:t>Introducción</a:t>
                      </a:r>
                      <a:endParaRPr lang="en-US" sz="1400" dirty="0"/>
                    </a:p>
                    <a:p>
                      <a:pPr marL="285750" indent="-285750">
                        <a:buFont typeface="Arial"/>
                        <a:buChar char="•"/>
                      </a:pPr>
                      <a:r>
                        <a:rPr lang="en-US" sz="1400" dirty="0" err="1"/>
                        <a:t>Mindsensors</a:t>
                      </a:r>
                      <a:r>
                        <a:rPr lang="en-US" sz="1400" dirty="0"/>
                        <a:t> PSP-</a:t>
                      </a:r>
                      <a:r>
                        <a:rPr lang="en-US" sz="1400" dirty="0" err="1"/>
                        <a:t>Nx</a:t>
                      </a:r>
                      <a:r>
                        <a:rPr lang="en-US" sz="1400" dirty="0"/>
                        <a:t> Controller: Simon </a:t>
                      </a:r>
                      <a:r>
                        <a:rPr lang="en-US" sz="1400" dirty="0" err="1"/>
                        <a:t>Juego</a:t>
                      </a:r>
                      <a:endParaRPr lang="en-US" sz="1400" dirty="0"/>
                    </a:p>
                    <a:p>
                      <a:pPr marL="285750" indent="-285750">
                        <a:buFont typeface="Arial"/>
                        <a:buChar char="•"/>
                      </a:pPr>
                      <a:r>
                        <a:rPr lang="en-US" sz="1400" dirty="0" err="1"/>
                        <a:t>Comunicador</a:t>
                      </a:r>
                      <a:r>
                        <a:rPr lang="en-US" sz="1400" dirty="0"/>
                        <a:t> EV3 </a:t>
                      </a:r>
                      <a:r>
                        <a:rPr lang="en-US" sz="1400" dirty="0" err="1"/>
                        <a:t>Rasberry</a:t>
                      </a:r>
                      <a:r>
                        <a:rPr lang="en-US" sz="1400" dirty="0"/>
                        <a:t>-Pi </a:t>
                      </a:r>
                    </a:p>
                    <a:p>
                      <a:pPr marL="285750" indent="-285750">
                        <a:buFont typeface="Arial"/>
                        <a:buChar char="•"/>
                      </a:pPr>
                      <a:r>
                        <a:rPr lang="en-US" sz="1400" dirty="0"/>
                        <a:t>Control de </a:t>
                      </a:r>
                      <a:r>
                        <a:rPr lang="en-US" sz="1400" dirty="0" err="1"/>
                        <a:t>luces</a:t>
                      </a:r>
                      <a:r>
                        <a:rPr lang="en-US" sz="1400" dirty="0"/>
                        <a:t> con un EV3</a:t>
                      </a:r>
                    </a:p>
                    <a:p>
                      <a:pPr marL="285750" indent="-285750">
                        <a:buFont typeface="Arial"/>
                        <a:buChar char="•"/>
                      </a:pPr>
                      <a:r>
                        <a:rPr lang="en-US" sz="1400" dirty="0" err="1"/>
                        <a:t>Introducción</a:t>
                      </a:r>
                      <a:r>
                        <a:rPr lang="en-US" sz="1400" dirty="0"/>
                        <a:t> a ev3dev</a:t>
                      </a:r>
                    </a:p>
                    <a:p>
                      <a:pPr marL="285750" indent="-285750">
                        <a:buFont typeface="Arial"/>
                        <a:buChar char="•"/>
                      </a:pPr>
                      <a:r>
                        <a:rPr lang="en-US" sz="1400" dirty="0"/>
                        <a:t>Raspberry Pi y </a:t>
                      </a:r>
                      <a:r>
                        <a:rPr lang="en-US" sz="1400" dirty="0" err="1"/>
                        <a:t>Communicador</a:t>
                      </a:r>
                      <a:r>
                        <a:rPr lang="en-US" sz="1400" dirty="0"/>
                        <a:t> ev3dev</a:t>
                      </a:r>
                    </a:p>
                    <a:p>
                      <a:pPr marL="285750" indent="-285750">
                        <a:buFont typeface="Arial"/>
                        <a:buChar char="•"/>
                      </a:pPr>
                      <a:r>
                        <a:rPr lang="en-US" sz="1400" dirty="0"/>
                        <a:t>Control de </a:t>
                      </a:r>
                      <a:r>
                        <a:rPr lang="en-US" sz="1400" dirty="0" err="1"/>
                        <a:t>luces</a:t>
                      </a:r>
                      <a:r>
                        <a:rPr lang="en-US" sz="1400" dirty="0"/>
                        <a:t> </a:t>
                      </a:r>
                      <a:r>
                        <a:rPr lang="en-US" sz="1400" dirty="0" err="1"/>
                        <a:t>utilizando</a:t>
                      </a:r>
                      <a:r>
                        <a:rPr lang="en-US" sz="1400" dirty="0"/>
                        <a:t> ev3dev y Raspberry Pi</a:t>
                      </a:r>
                    </a:p>
                    <a:p>
                      <a:pPr marL="285750" indent="-285750">
                        <a:buFont typeface="Arial"/>
                        <a:buChar char="•"/>
                      </a:pPr>
                      <a:r>
                        <a:rPr lang="en-US" sz="1400" dirty="0" err="1"/>
                        <a:t>Sensores</a:t>
                      </a:r>
                      <a:r>
                        <a:rPr lang="en-US" sz="1400" dirty="0"/>
                        <a:t> de luz NXT </a:t>
                      </a:r>
                      <a:r>
                        <a:rPr lang="en-US" sz="1400" dirty="0" err="1"/>
                        <a:t>en</a:t>
                      </a:r>
                      <a:r>
                        <a:rPr lang="en-US" sz="1400" dirty="0"/>
                        <a:t> EV3</a:t>
                      </a:r>
                    </a:p>
                    <a:p>
                      <a:pPr marL="285750" indent="-285750">
                        <a:buFont typeface="Arial"/>
                        <a:buChar char="•"/>
                      </a:pPr>
                      <a:r>
                        <a:rPr lang="en-US" sz="1400" dirty="0"/>
                        <a:t>Bytecode y VM: Error de </a:t>
                      </a:r>
                      <a:r>
                        <a:rPr lang="en-US" sz="1400" dirty="0" err="1"/>
                        <a:t>ramificación</a:t>
                      </a:r>
                      <a:endParaRPr lang="en-US" sz="1400" dirty="0"/>
                    </a:p>
                    <a:p>
                      <a:pPr marL="285750" indent="-285750">
                        <a:buFont typeface="Arial"/>
                        <a:buChar char="•"/>
                      </a:pPr>
                      <a:r>
                        <a:rPr lang="en-US" sz="1400" dirty="0" err="1"/>
                        <a:t>Luces</a:t>
                      </a:r>
                      <a:r>
                        <a:rPr lang="en-US" sz="1400" dirty="0"/>
                        <a:t> </a:t>
                      </a:r>
                      <a:r>
                        <a:rPr lang="en-US" sz="1400" dirty="0" err="1"/>
                        <a:t>sincronizadas</a:t>
                      </a:r>
                      <a:endParaRPr lang="en-US" sz="1400" dirty="0"/>
                    </a:p>
                    <a:p>
                      <a:pPr marL="285750" indent="-285750">
                        <a:buFont typeface="Arial"/>
                        <a:buChar char="•"/>
                      </a:pPr>
                      <a:endParaRPr lang="en-US" sz="1400" baseline="0" dirty="0"/>
                    </a:p>
                  </a:txBody>
                  <a:tcPr>
                    <a:solidFill>
                      <a:srgbClr val="FFFFFF"/>
                    </a:solidFill>
                  </a:tcPr>
                </a:tc>
                <a:extLst>
                  <a:ext uri="{0D108BD9-81ED-4DB2-BD59-A6C34878D82A}">
                    <a16:rowId xmlns:a16="http://schemas.microsoft.com/office/drawing/2014/main" val="10001"/>
                  </a:ext>
                </a:extLst>
              </a:tr>
            </a:tbl>
          </a:graphicData>
        </a:graphic>
      </p:graphicFrame>
      <p:sp>
        <p:nvSpPr>
          <p:cNvPr id="4" name="Footer Placeholder 3"/>
          <p:cNvSpPr>
            <a:spLocks noGrp="1"/>
          </p:cNvSpPr>
          <p:nvPr>
            <p:ph type="ftr" sz="quarter" idx="11"/>
          </p:nvPr>
        </p:nvSpPr>
        <p:spPr>
          <a:xfrm>
            <a:off x="457199" y="6492875"/>
            <a:ext cx="3894083" cy="283845"/>
          </a:xfrm>
        </p:spPr>
        <p:txBody>
          <a:bodyPr/>
          <a:lstStyle/>
          <a:p>
            <a:r>
              <a:rPr lang="en-US"/>
              <a:t>Copyright © EV3Lessons.com 2016 (Last edit: 02/10/2017)</a:t>
            </a:r>
          </a:p>
        </p:txBody>
      </p:sp>
      <p:pic>
        <p:nvPicPr>
          <p:cNvPr id="3" name="Picture 2"/>
          <p:cNvPicPr>
            <a:picLocks noChangeAspect="1"/>
          </p:cNvPicPr>
          <p:nvPr/>
        </p:nvPicPr>
        <p:blipFill>
          <a:blip r:embed="rId3"/>
          <a:stretch>
            <a:fillRect/>
          </a:stretch>
        </p:blipFill>
        <p:spPr>
          <a:xfrm>
            <a:off x="6127254" y="3807389"/>
            <a:ext cx="2428326" cy="2035660"/>
          </a:xfrm>
          <a:prstGeom prst="rect">
            <a:avLst/>
          </a:prstGeom>
        </p:spPr>
      </p:pic>
      <p:pic>
        <p:nvPicPr>
          <p:cNvPr id="5" name="Picture 4"/>
          <p:cNvPicPr>
            <a:picLocks noChangeAspect="1"/>
          </p:cNvPicPr>
          <p:nvPr/>
        </p:nvPicPr>
        <p:blipFill>
          <a:blip r:embed="rId4"/>
          <a:stretch>
            <a:fillRect/>
          </a:stretch>
        </p:blipFill>
        <p:spPr>
          <a:xfrm>
            <a:off x="6127254" y="1373678"/>
            <a:ext cx="2428326" cy="2035660"/>
          </a:xfrm>
          <a:prstGeom prst="rect">
            <a:avLst/>
          </a:prstGeom>
        </p:spPr>
      </p:pic>
    </p:spTree>
    <p:extLst>
      <p:ext uri="{BB962C8B-B14F-4D97-AF65-F5344CB8AC3E}">
        <p14:creationId xmlns:p14="http://schemas.microsoft.com/office/powerpoint/2010/main" val="162833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73" y="197644"/>
            <a:ext cx="8572045" cy="1371600"/>
          </a:xfrm>
        </p:spPr>
        <p:txBody>
          <a:bodyPr/>
          <a:lstStyle/>
          <a:p>
            <a:r>
              <a:rPr lang="es-MX" dirty="0"/>
              <a:t>Estructura de las lecciones</a:t>
            </a:r>
          </a:p>
        </p:txBody>
      </p:sp>
      <p:sp>
        <p:nvSpPr>
          <p:cNvPr id="3" name="Content Placeholder 2"/>
          <p:cNvSpPr>
            <a:spLocks noGrp="1"/>
          </p:cNvSpPr>
          <p:nvPr>
            <p:ph idx="1"/>
          </p:nvPr>
        </p:nvSpPr>
        <p:spPr/>
        <p:txBody>
          <a:bodyPr/>
          <a:lstStyle/>
          <a:p>
            <a:pPr marL="457200" indent="-457200">
              <a:buFont typeface="+mj-lt"/>
              <a:buAutoNum type="arabicPeriod"/>
            </a:pPr>
            <a:r>
              <a:rPr lang="es-MX" dirty="0"/>
              <a:t>Todas las lecciones empiezan con una lista de objetivos y terminan con un reto.</a:t>
            </a:r>
          </a:p>
          <a:p>
            <a:pPr marL="457200" indent="-457200">
              <a:buFont typeface="+mj-lt"/>
              <a:buAutoNum type="arabicPeriod"/>
            </a:pPr>
            <a:r>
              <a:rPr lang="es-MX" dirty="0"/>
              <a:t>En la mayoría de las clases, proporcionamos pistas en formas de Pseudocódigo. Los estudiantes que necesitan una pista pueden mirar el Pseudocódigo.</a:t>
            </a:r>
          </a:p>
          <a:p>
            <a:pPr marL="457200" indent="-457200">
              <a:buFont typeface="+mj-lt"/>
              <a:buAutoNum type="arabicPeriod"/>
            </a:pPr>
            <a:r>
              <a:rPr lang="es-MX" dirty="0"/>
              <a:t>También ofrecemos una solución del reto, pero queremos que los estudiantes completen el desafío por su cuenta antes de revisar la solución.</a:t>
            </a:r>
          </a:p>
          <a:p>
            <a:pPr marL="457200" indent="-457200">
              <a:buFont typeface="+mj-lt"/>
              <a:buAutoNum type="arabicPeriod"/>
            </a:pPr>
            <a:r>
              <a:rPr lang="es-MX" dirty="0"/>
              <a:t>Una guía de discusión se incluye después de cada desafío que ayudará a entender los objetivos principales.</a:t>
            </a:r>
          </a:p>
          <a:p>
            <a:pPr marL="457200" indent="-457200">
              <a:buFont typeface="+mj-lt"/>
              <a:buAutoNum type="arabicPeriod"/>
            </a:pPr>
            <a:r>
              <a:rPr lang="es-MX" dirty="0"/>
              <a:t>Algunas lecciones tienen hojas de trabajo complementarias para los estudiantes. Se agregará más con el tiempo.</a:t>
            </a:r>
          </a:p>
        </p:txBody>
      </p:sp>
      <p:sp>
        <p:nvSpPr>
          <p:cNvPr id="4" name="Footer Placeholder 3"/>
          <p:cNvSpPr>
            <a:spLocks noGrp="1"/>
          </p:cNvSpPr>
          <p:nvPr>
            <p:ph type="ftr" sz="quarter" idx="11"/>
          </p:nvPr>
        </p:nvSpPr>
        <p:spPr>
          <a:xfrm>
            <a:off x="457199" y="6492875"/>
            <a:ext cx="4009697" cy="283845"/>
          </a:xfrm>
        </p:spPr>
        <p:txBody>
          <a:bodyPr/>
          <a:lstStyle/>
          <a:p>
            <a:r>
              <a:rPr lang="en-US"/>
              <a:t>Copyright © EV3Lessons.com 2016 (Last edit: 02/10/2017)</a:t>
            </a:r>
            <a:endParaRPr lang="en-US" dirty="0"/>
          </a:p>
        </p:txBody>
      </p:sp>
    </p:spTree>
    <p:extLst>
      <p:ext uri="{BB962C8B-B14F-4D97-AF65-F5344CB8AC3E}">
        <p14:creationId xmlns:p14="http://schemas.microsoft.com/office/powerpoint/2010/main" val="282043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Creditos</a:t>
            </a:r>
          </a:p>
        </p:txBody>
      </p:sp>
      <p:sp>
        <p:nvSpPr>
          <p:cNvPr id="3" name="Content Placeholder 2"/>
          <p:cNvSpPr>
            <a:spLocks noGrp="1"/>
          </p:cNvSpPr>
          <p:nvPr>
            <p:ph idx="1"/>
          </p:nvPr>
        </p:nvSpPr>
        <p:spPr>
          <a:xfrm>
            <a:off x="457200" y="1317983"/>
            <a:ext cx="8245474" cy="1145345"/>
          </a:xfrm>
        </p:spPr>
        <p:txBody>
          <a:bodyPr>
            <a:normAutofit fontScale="92500" lnSpcReduction="10000"/>
          </a:bodyPr>
          <a:lstStyle/>
          <a:p>
            <a:r>
              <a:rPr lang="es-MX" dirty="0"/>
              <a:t>Autor: </a:t>
            </a:r>
            <a:r>
              <a:rPr lang="es-MX" dirty="0" err="1"/>
              <a:t>Sanjay</a:t>
            </a:r>
            <a:r>
              <a:rPr lang="es-MX" dirty="0"/>
              <a:t> and </a:t>
            </a:r>
            <a:r>
              <a:rPr lang="es-MX" dirty="0" err="1"/>
              <a:t>Arvind</a:t>
            </a:r>
            <a:r>
              <a:rPr lang="es-MX" dirty="0"/>
              <a:t> </a:t>
            </a:r>
            <a:r>
              <a:rPr lang="es-MX" dirty="0" err="1"/>
              <a:t>Seshan</a:t>
            </a:r>
            <a:endParaRPr lang="es-MX" dirty="0"/>
          </a:p>
          <a:p>
            <a:r>
              <a:rPr lang="es-MX" dirty="0"/>
              <a:t>Traducida por: Ian De La Garza </a:t>
            </a:r>
            <a:r>
              <a:rPr lang="es-MX" dirty="0" err="1"/>
              <a:t>Team</a:t>
            </a:r>
            <a:r>
              <a:rPr lang="es-MX" dirty="0"/>
              <a:t>: </a:t>
            </a:r>
            <a:r>
              <a:rPr lang="es-MX" dirty="0" err="1"/>
              <a:t>Voltec</a:t>
            </a:r>
            <a:r>
              <a:rPr lang="es-MX" dirty="0"/>
              <a:t> </a:t>
            </a:r>
            <a:r>
              <a:rPr lang="es-MX" dirty="0" err="1"/>
              <a:t>Robotics</a:t>
            </a:r>
            <a:r>
              <a:rPr lang="es-MX" dirty="0"/>
              <a:t> 6647</a:t>
            </a:r>
          </a:p>
          <a:p>
            <a:r>
              <a:rPr lang="es-MX" dirty="0"/>
              <a:t>Mas lecciones disponibles en www.ev3lessons.com</a:t>
            </a:r>
          </a:p>
        </p:txBody>
      </p:sp>
      <p:sp>
        <p:nvSpPr>
          <p:cNvPr id="4" name="Footer Placeholder 3"/>
          <p:cNvSpPr>
            <a:spLocks noGrp="1"/>
          </p:cNvSpPr>
          <p:nvPr>
            <p:ph type="ftr" sz="quarter" idx="11"/>
          </p:nvPr>
        </p:nvSpPr>
        <p:spPr/>
        <p:txBody>
          <a:bodyPr/>
          <a:lstStyle/>
          <a:p>
            <a:r>
              <a:rPr lang="en-US"/>
              <a:t>Copyright © EV3Lessons.com 2016 (Last edit: 02/10/2017)</a:t>
            </a:r>
          </a:p>
        </p:txBody>
      </p:sp>
      <p:sp>
        <p:nvSpPr>
          <p:cNvPr id="5" name="Rectangle 4"/>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lang="es-MX" altLang="en-US" sz="2000">
                <a:solidFill>
                  <a:srgbClr val="000000"/>
                </a:solidFill>
                <a:latin typeface="Helvetica Neue"/>
              </a:rPr>
              <a:t>Esta obra obtiene su licencia bajo</a:t>
            </a:r>
            <a:r>
              <a:rPr kumimoji="0" lang="en-US" altLang="en-US" sz="2000" b="0" i="0" u="none" strike="noStrike" cap="none" normalizeH="0" baseline="0" dirty="0">
                <a:ln>
                  <a:noFill/>
                </a:ln>
                <a:solidFill>
                  <a:srgbClr val="000000"/>
                </a:solidFill>
                <a:effectLst/>
                <a:latin typeface="Helvetica Neue"/>
              </a:rPr>
              <a:t> </a:t>
            </a:r>
            <a:r>
              <a:rPr kumimoji="0" lang="en-US" altLang="en-US" sz="2000" b="0" i="0" u="none" strike="noStrike" cap="none" normalizeH="0" baseline="0" dirty="0">
                <a:ln>
                  <a:noFill/>
                </a:ln>
                <a:solidFill>
                  <a:srgbClr val="4374B7"/>
                </a:solidFill>
                <a:effectLst/>
                <a:latin typeface="Helvetica Neue"/>
                <a:hlinkClick r:id="rId2"/>
              </a:rPr>
              <a:t>Creative Commons Attribution-</a:t>
            </a:r>
            <a:r>
              <a:rPr kumimoji="0" lang="en-US" altLang="en-US" sz="2000" b="0" i="0" u="none" strike="noStrike" cap="none" normalizeH="0" baseline="0" dirty="0" err="1">
                <a:ln>
                  <a:noFill/>
                </a:ln>
                <a:solidFill>
                  <a:srgbClr val="4374B7"/>
                </a:solidFill>
                <a:effectLst/>
                <a:latin typeface="Helvetica Neue"/>
                <a:hlinkClick r:id="rId2"/>
              </a:rPr>
              <a:t>NonCommercial</a:t>
            </a:r>
            <a:r>
              <a:rPr kumimoji="0" lang="en-US" altLang="en-US" sz="2000" b="0" i="0" u="none" strike="noStrike" cap="none" normalizeH="0" baseline="0" dirty="0">
                <a:ln>
                  <a:noFill/>
                </a:ln>
                <a:solidFill>
                  <a:srgbClr val="4374B7"/>
                </a:solidFill>
                <a:effectLst/>
                <a:latin typeface="Helvetica Neue"/>
                <a:hlinkClick r:id="rId2"/>
              </a:rPr>
              <a:t>-</a:t>
            </a:r>
            <a:r>
              <a:rPr kumimoji="0" lang="en-US" altLang="en-US" sz="2000" b="0" i="0" u="none" strike="noStrike" cap="none" normalizeH="0" baseline="0" dirty="0" err="1">
                <a:ln>
                  <a:noFill/>
                </a:ln>
                <a:solidFill>
                  <a:srgbClr val="4374B7"/>
                </a:solidFill>
                <a:effectLst/>
                <a:latin typeface="Helvetica Neue"/>
                <a:hlinkClick r:id="rId2"/>
              </a:rPr>
              <a:t>ShareAlike</a:t>
            </a:r>
            <a:r>
              <a:rPr kumimoji="0" lang="en-US" altLang="en-US" sz="2000" b="0" i="0" u="none" strike="noStrike" cap="none" normalizeH="0" baseline="0" dirty="0">
                <a:ln>
                  <a:noFill/>
                </a:ln>
                <a:solidFill>
                  <a:srgbClr val="4374B7"/>
                </a:solidFill>
                <a:effectLst/>
                <a:latin typeface="Helvetica Neue"/>
                <a:hlinkClick r:id="rId2"/>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5"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211" y="3247882"/>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37234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6569</TotalTime>
  <Words>878</Words>
  <Application>Microsoft Office PowerPoint</Application>
  <PresentationFormat>On-screen Show (4:3)</PresentationFormat>
  <Paragraphs>113</Paragraphs>
  <Slides>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Arial Black</vt:lpstr>
      <vt:lpstr>Calibri</vt:lpstr>
      <vt:lpstr>Calibri Light</vt:lpstr>
      <vt:lpstr>Helvetica Neue</vt:lpstr>
      <vt:lpstr>Essential</vt:lpstr>
      <vt:lpstr>Custom Design</vt:lpstr>
      <vt:lpstr>Lección de PROGRAMACION PARA PRINCIPIANTEs</vt:lpstr>
      <vt:lpstr>Información general del sitio</vt:lpstr>
      <vt:lpstr>DESCRIPCIÓN DE LA LECCIÓN</vt:lpstr>
      <vt:lpstr>CORE PROGRAMMING LESSONS</vt:lpstr>
      <vt:lpstr>Lecciones Extras</vt:lpstr>
      <vt:lpstr>Estructura de las lecciones</vt:lpstr>
      <vt:lpstr>Creditos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dc:creator>
  <cp:lastModifiedBy>Usuario</cp:lastModifiedBy>
  <cp:revision>48</cp:revision>
  <dcterms:created xsi:type="dcterms:W3CDTF">2014-08-07T02:19:13Z</dcterms:created>
  <dcterms:modified xsi:type="dcterms:W3CDTF">2017-08-20T18:42:46Z</dcterms:modified>
</cp:coreProperties>
</file>