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tmp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  <p:sldMasterId id="2147483847" r:id="rId2"/>
  </p:sldMasterIdLst>
  <p:notesMasterIdLst>
    <p:notesMasterId r:id="rId15"/>
  </p:notesMasterIdLst>
  <p:handoutMasterIdLst>
    <p:handoutMasterId r:id="rId16"/>
  </p:handoutMasterIdLst>
  <p:sldIdLst>
    <p:sldId id="289" r:id="rId3"/>
    <p:sldId id="283" r:id="rId4"/>
    <p:sldId id="275" r:id="rId5"/>
    <p:sldId id="285" r:id="rId6"/>
    <p:sldId id="277" r:id="rId7"/>
    <p:sldId id="278" r:id="rId8"/>
    <p:sldId id="279" r:id="rId9"/>
    <p:sldId id="280" r:id="rId10"/>
    <p:sldId id="288" r:id="rId11"/>
    <p:sldId id="284" r:id="rId12"/>
    <p:sldId id="287" r:id="rId13"/>
    <p:sldId id="27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703" autoAdjust="0"/>
    <p:restoredTop sz="94640"/>
  </p:normalViewPr>
  <p:slideViewPr>
    <p:cSldViewPr snapToGrid="0" snapToObjects="1">
      <p:cViewPr varScale="1">
        <p:scale>
          <a:sx n="28" d="100"/>
          <a:sy n="28" d="100"/>
        </p:scale>
        <p:origin x="176" y="17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69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0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3553" y="471740"/>
            <a:ext cx="4857665" cy="2001435"/>
          </a:xfrm>
          <a:ln>
            <a:noFill/>
          </a:ln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7D8F-1D39-844A-98F9-1F8FEC5E95E9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 userDrawn="1"/>
        </p:nvSpPr>
        <p:spPr>
          <a:xfrm>
            <a:off x="1481621" y="5931894"/>
            <a:ext cx="239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</a:t>
            </a:r>
            <a:r>
              <a:rPr lang="en-US"/>
              <a:t>Droids Robotics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36" y="4938756"/>
            <a:ext cx="1317585" cy="1260490"/>
          </a:xfrm>
          <a:prstGeom prst="rect">
            <a:avLst/>
          </a:prstGeom>
        </p:spPr>
      </p:pic>
      <p:pic>
        <p:nvPicPr>
          <p:cNvPr id="15" name="Picture 14" descr="EV3Lessons.com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05" y="409394"/>
            <a:ext cx="3487140" cy="12952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9960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C84E-80CD-0142-B847-E962554713B6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61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48A5-EEB0-C548-A393-2C0DE6EB8DC6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391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6279" y="154094"/>
            <a:ext cx="3853207" cy="1870649"/>
          </a:xfrm>
          <a:ln>
            <a:noFill/>
          </a:ln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994FA-CFCB-BB4C-A421-CF3326C0CEFF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363695" y="3959525"/>
            <a:ext cx="437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By</a:t>
            </a:r>
            <a:r>
              <a:rPr lang="en-US" baseline="0" dirty="0">
                <a:latin typeface="+mj-lt"/>
              </a:rPr>
              <a:t> Sanjay and Arvind Seshan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687" y="139554"/>
            <a:ext cx="5075507" cy="188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95901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F33C3-2540-8B49-B8BA-6EC6CA10B4F4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5806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E905D-2317-7946-AD46-75209F9C3417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1958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2AEB-114A-9741-B52B-50C533E37095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596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5901-F10F-B74E-BAE0-B559708989C2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7175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59AE2-52E1-144A-86A3-14E9818A79A6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2365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44511-5A26-5F49-9272-03E93C7EE54A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632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ACD74F50-91F0-7748-8CDC-8D4DEDE0BCFC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563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9D204-D5FB-2B43-BDA3-63C5B2FC8BEA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22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59E8F-1CB7-C648-B1A4-A87B8758C6A9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937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4086B-E7BC-E84D-8ECF-55A1C9EB132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6413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802E-8367-E44F-89D5-76243D80D12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721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A9C57-DC22-6B4F-A42C-BDC3F0F1557F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8923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841A-313E-164E-A9B9-21F692EBB0B2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063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A0CDF-5696-9948-BFB5-A81AF243A8C2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002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8F562-728D-6A43-83A1-CD1D430C5D27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418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25D7D-B2CA-1544-9DE3-F8F80196DB9E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121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8E248D88-CAB6-AC4E-B42F-E5CFDD231205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668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035E-4F8F-2E44-9AD5-8D4D2849A43C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42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0F1E2AF-A7B1-E14F-B361-45C5115B80B5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50033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58D7A99-3C2B-C146-907A-12AFA83A8870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66557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4" Type="http://schemas.openxmlformats.org/officeDocument/2006/relationships/hyperlink" Target="http://creativecommons.org/licenses/by-nc-sa/4.0/" TargetMode="External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8.tm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9.tmp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LECCIONES DE </a:t>
            </a:r>
            <a:br>
              <a:rPr lang="en-US" dirty="0"/>
            </a:br>
            <a:r>
              <a:rPr lang="en-US" dirty="0"/>
              <a:t>PROGRAMACION</a:t>
            </a:r>
            <a:br>
              <a:rPr lang="en-US" dirty="0"/>
            </a:br>
            <a:r>
              <a:rPr lang="en-US" dirty="0"/>
              <a:t>INTERMEDIAS</a:t>
            </a:r>
            <a:endParaRPr lang="es-MX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Sensor </a:t>
            </a:r>
            <a:r>
              <a:rPr lang="es-MX" dirty="0" err="1" smtClean="0"/>
              <a:t>Infrarojo</a:t>
            </a:r>
            <a:endParaRPr lang="es-MX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127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Guía de Debate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¿Cuales son los modos del Sensor Infrarrojo?</a:t>
            </a:r>
          </a:p>
          <a:p>
            <a:pPr lvl="1"/>
            <a:r>
              <a:rPr lang="es-MX" dirty="0" smtClean="0"/>
              <a:t>R: Proximidad, Baliza y Remoto</a:t>
            </a:r>
          </a:p>
          <a:p>
            <a:r>
              <a:rPr lang="es-MX" dirty="0" smtClean="0"/>
              <a:t>¿Puede el sensor infrarrojo medir distancia?</a:t>
            </a:r>
          </a:p>
          <a:p>
            <a:pPr lvl="1"/>
            <a:r>
              <a:rPr lang="es-MX" dirty="0" smtClean="0"/>
              <a:t>S</a:t>
            </a:r>
            <a:r>
              <a:rPr lang="es-MX" dirty="0"/>
              <a:t>í</a:t>
            </a:r>
            <a:r>
              <a:rPr lang="es-MX" dirty="0" smtClean="0"/>
              <a:t>, pero sin precisión, pues se basa en la reflexión de la luz infrarroja y el material que la reflecte.</a:t>
            </a:r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44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Siguientes Pasos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Consulte la lección Avanzada del Sensor Infrarrojo.</a:t>
            </a:r>
          </a:p>
          <a:p>
            <a:r>
              <a:rPr lang="es-MX" dirty="0"/>
              <a:t>Consulte la lección Avanzada </a:t>
            </a:r>
            <a:r>
              <a:rPr lang="es-MX" dirty="0" smtClean="0"/>
              <a:t>de Control Proporcional.</a:t>
            </a:r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9101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Créditos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Este tutorial fue creado por Sanjay Seshan y Arvind Seshan</a:t>
            </a:r>
          </a:p>
          <a:p>
            <a:r>
              <a:rPr lang="es-MX" dirty="0"/>
              <a:t>Mas lecciones disponibles en </a:t>
            </a:r>
            <a:r>
              <a:rPr lang="es-MX" dirty="0">
                <a:hlinkClick r:id="rId3"/>
              </a:rPr>
              <a:t>www.ev3lessons.com</a:t>
            </a:r>
            <a:endParaRPr lang="es-MX" dirty="0"/>
          </a:p>
          <a:p>
            <a:endParaRPr lang="es-MX" dirty="0"/>
          </a:p>
          <a:p>
            <a:r>
              <a:rPr lang="es-MX" dirty="0"/>
              <a:t>Traducido por David Daniel Galván Medrano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4168" y="4649680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x-none" altLang="en-US" sz="2000">
                <a:solidFill>
                  <a:srgbClr val="000000"/>
                </a:solidFill>
                <a:latin typeface="Helvetica Neue"/>
              </a:rPr>
              <a:t> Este trabajo tiene licencia bajo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9456" y="3570568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110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Objetivos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MX" dirty="0" smtClean="0"/>
              <a:t>Aprenda a usar el Sensor Infrarrojo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 smtClean="0"/>
              <a:t>Aprenda a hacer un sistema de control remoto y un programa que siga la baliza.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 smtClean="0"/>
              <a:t>Aprenda a usar </a:t>
            </a:r>
            <a:r>
              <a:rPr lang="es-MX" dirty="0"/>
              <a:t>el Sensor </a:t>
            </a:r>
            <a:r>
              <a:rPr lang="es-MX" dirty="0" smtClean="0"/>
              <a:t>Infrarrojo en sus tres principales modos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 smtClean="0"/>
              <a:t>Conozca las limitaciones del Sensor Infrarrojo</a:t>
            </a:r>
          </a:p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Prerrequisitos: Bloque Interruptor, Bucle, Comparar y Matemáticas</a:t>
            </a:r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35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¿Qué hace el Sensor Infrarrojo?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505616"/>
            <a:ext cx="5943727" cy="4654528"/>
          </a:xfrm>
        </p:spPr>
        <p:txBody>
          <a:bodyPr/>
          <a:lstStyle/>
          <a:p>
            <a:r>
              <a:rPr lang="es-MX" dirty="0" smtClean="0"/>
              <a:t>Mide la proximidad de la baliza o algún objeto</a:t>
            </a:r>
          </a:p>
          <a:p>
            <a:r>
              <a:rPr lang="es-MX" dirty="0" smtClean="0"/>
              <a:t>Mide el ángulo de la baliza con respecto al sensor</a:t>
            </a:r>
          </a:p>
          <a:p>
            <a:r>
              <a:rPr lang="es-MX" dirty="0" smtClean="0"/>
              <a:t>Mide que botón es presionado en el control remoto.</a:t>
            </a:r>
          </a:p>
          <a:p>
            <a:r>
              <a:rPr lang="es-MX" dirty="0" smtClean="0"/>
              <a:t>La Baliza/Remoto se puede poner en 1 de sus 4 canales. El Sensor Infrarrojo se debe programar en el mismo canal. Esto permite usar múltiples remotos en la misma habitación </a:t>
            </a:r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pic>
        <p:nvPicPr>
          <p:cNvPr id="7" name="Picture 6" descr="http://storage.technicbricks.com/Media/2013/TBs_20130108_1/TBs_20130108_1_1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569" y="4038708"/>
            <a:ext cx="1583067" cy="1879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://cache.lego.com/e/dynamic/is/image/LEGO/45509?$main$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437" y="1756017"/>
            <a:ext cx="2075332" cy="1556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723392" y="3355056"/>
            <a:ext cx="2075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Sensor Infrarrojo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82918" y="5616741"/>
            <a:ext cx="2075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Baliza/Remoto</a:t>
            </a:r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3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Tres Modos de Uso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Funciona hasta 70 cm (expresadas como 100 unidades)</a:t>
            </a:r>
          </a:p>
          <a:p>
            <a:r>
              <a:rPr lang="es-MX" dirty="0" smtClean="0"/>
              <a:t>Modo de Proximidad</a:t>
            </a:r>
          </a:p>
          <a:p>
            <a:pPr lvl="1"/>
            <a:r>
              <a:rPr lang="es-MX" dirty="0" smtClean="0"/>
              <a:t>Entrega un tipo de unidad indefinido llamado Proximidad (no pulgadas ni centímetros)</a:t>
            </a:r>
          </a:p>
          <a:p>
            <a:r>
              <a:rPr lang="es-MX" dirty="0" smtClean="0"/>
              <a:t>Modo Baliza</a:t>
            </a:r>
          </a:p>
          <a:p>
            <a:pPr lvl="1"/>
            <a:r>
              <a:rPr lang="es-MX" dirty="0" smtClean="0"/>
              <a:t>Entrega la posición (ángulo) y distancia de la Baliza.</a:t>
            </a:r>
            <a:br>
              <a:rPr lang="es-MX" dirty="0" smtClean="0"/>
            </a:br>
            <a:r>
              <a:rPr lang="es-MX" dirty="0" smtClean="0"/>
              <a:t>La posición no es en grados.</a:t>
            </a:r>
          </a:p>
          <a:p>
            <a:r>
              <a:rPr lang="es-MX" dirty="0" smtClean="0"/>
              <a:t>Modo Remoto</a:t>
            </a:r>
          </a:p>
          <a:p>
            <a:pPr lvl="1"/>
            <a:r>
              <a:rPr lang="es-MX" dirty="0" smtClean="0"/>
              <a:t>Detecta que botón es presionado en el control.</a:t>
            </a:r>
          </a:p>
          <a:p>
            <a:r>
              <a:rPr lang="es-MX" dirty="0" smtClean="0"/>
              <a:t>Usaremos los tres modos en esta lección.</a:t>
            </a:r>
          </a:p>
          <a:p>
            <a:r>
              <a:rPr lang="es-MX" dirty="0" smtClean="0"/>
              <a:t>El bloque del Sensor Infrarrojo se encuentra en la pestaña amarilla</a:t>
            </a:r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3320" y="2997509"/>
            <a:ext cx="2777974" cy="172851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090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Desafíos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Para aprender a usar el Sensor Infrarrojo deberá completar tres desafíos:</a:t>
            </a:r>
          </a:p>
          <a:p>
            <a:pPr lvl="1"/>
            <a:r>
              <a:rPr lang="es-MX" dirty="0" smtClean="0"/>
              <a:t>Desafío 1: Crea </a:t>
            </a:r>
            <a:r>
              <a:rPr lang="es-MX" dirty="0"/>
              <a:t>un control </a:t>
            </a:r>
            <a:r>
              <a:rPr lang="es-MX" dirty="0" smtClean="0"/>
              <a:t>remoto para que el robot realice diferentes acciones dependiendo del botón que presione en el control remoto</a:t>
            </a:r>
          </a:p>
          <a:p>
            <a:pPr lvl="1"/>
            <a:r>
              <a:rPr lang="es-MX" dirty="0" smtClean="0"/>
              <a:t>Desafío 2: Seguidor de Baliza proporcional: El robot deberá moverse a donde sea que la Baliza se encuentre, usando proximidad y posición</a:t>
            </a:r>
          </a:p>
          <a:p>
            <a:pPr lvl="1"/>
            <a:r>
              <a:rPr lang="es-MX" dirty="0" smtClean="0"/>
              <a:t>Desafío 3: Compruebe la precisión del Sensor Infrarrojo al medir distancias</a:t>
            </a:r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221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s-MX" dirty="0" smtClean="0"/>
              <a:t>Pseudocódigo/Pistas</a:t>
            </a:r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71802"/>
              </p:ext>
            </p:extLst>
          </p:nvPr>
        </p:nvGraphicFramePr>
        <p:xfrm>
          <a:off x="602340" y="2087843"/>
          <a:ext cx="8013339" cy="3662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82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4850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MX" b="1" noProof="0" dirty="0" err="1" smtClean="0"/>
                        <a:t>Desafio</a:t>
                      </a:r>
                      <a:endParaRPr lang="es-MX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20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b="1" dirty="0" smtClean="0"/>
                        <a:t>Pseudocódigo/Pistas</a:t>
                      </a:r>
                      <a:endParaRPr lang="es-MX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20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b="1" noProof="0" dirty="0" smtClean="0"/>
                        <a:t>Control Remoto</a:t>
                      </a:r>
                      <a:endParaRPr lang="es-MX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noProof="0" dirty="0" smtClean="0"/>
                        <a:t>Ejecute diferentes acciones</a:t>
                      </a:r>
                      <a:r>
                        <a:rPr lang="es-MX" baseline="0" noProof="0" dirty="0" smtClean="0"/>
                        <a:t> dependiendo que botón sea presionado usando el canal 1</a:t>
                      </a:r>
                      <a:endParaRPr lang="es-MX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b="1" noProof="0" dirty="0" smtClean="0"/>
                        <a:t>Seguido de Baliza Proporcional</a:t>
                      </a:r>
                      <a:endParaRPr lang="es-MX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Si el robot</a:t>
                      </a:r>
                      <a:r>
                        <a:rPr lang="es-MX" baseline="0" noProof="0" dirty="0" smtClean="0"/>
                        <a:t> esta a &lt;15 de proximidad de la Baliza, retroceda</a:t>
                      </a:r>
                    </a:p>
                    <a:p>
                      <a:r>
                        <a:rPr lang="es-MX" noProof="0" dirty="0" smtClean="0"/>
                        <a:t>Si el robot</a:t>
                      </a:r>
                      <a:r>
                        <a:rPr lang="es-MX" baseline="0" noProof="0" dirty="0" smtClean="0"/>
                        <a:t> esta a &gt;15 de proximidad de la Baliza, avance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baseline="0" noProof="0" dirty="0" smtClean="0"/>
                        <a:t>Utilice control proporcional para ajustar la dirección respecto a la posición de la Baliza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i="1" baseline="0" noProof="0" dirty="0" smtClean="0">
                          <a:solidFill>
                            <a:srgbClr val="FF0000"/>
                          </a:solidFill>
                        </a:rPr>
                        <a:t>Nota: Control Proporcional se encuentra en las lecciones Avanzadas de EV3Lessons.com</a:t>
                      </a:r>
                      <a:endParaRPr lang="es-MX" i="1" noProof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b="1" noProof="0" dirty="0" smtClean="0"/>
                        <a:t>Precisión de Proximidad</a:t>
                      </a:r>
                      <a:endParaRPr lang="es-MX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baseline="0" noProof="0" dirty="0" smtClean="0"/>
                        <a:t>Mida distancia con Ultrasónico y proximidad con Infrarrojo (use la aplicación Port View de su bloque EV3). Compare medidas de diferentes distancias en diferentes materiales.</a:t>
                      </a:r>
                      <a:endParaRPr lang="es-MX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391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s-MX" dirty="0" smtClean="0"/>
              <a:t>Solución: </a:t>
            </a:r>
            <a:r>
              <a:rPr lang="es-MX" dirty="0"/>
              <a:t>Control </a:t>
            </a:r>
            <a:r>
              <a:rPr lang="es-MX" dirty="0" smtClean="0"/>
              <a:t>Remoto</a:t>
            </a:r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74" y="1524770"/>
            <a:ext cx="8859837" cy="439589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84740" y="1721532"/>
            <a:ext cx="28467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Asegúrese de poner su control remoto en el canal 1 usando el interruptor de su remoto</a:t>
            </a:r>
            <a:endParaRPr lang="es-MX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79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s-MX" dirty="0" smtClean="0"/>
              <a:t>Solución: Seguidor de Baliza</a:t>
            </a:r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5" y="1444886"/>
            <a:ext cx="8858250" cy="4499429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480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Desafío 3: Comparación de Sensores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4734" y="1637501"/>
            <a:ext cx="3006090" cy="3992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MX" sz="1600" b="1" u="sng" dirty="0" smtClean="0"/>
              <a:t>Instrucciones:</a:t>
            </a:r>
          </a:p>
          <a:p>
            <a:pPr marL="457200" indent="-457200">
              <a:buAutoNum type="arabicParenR"/>
            </a:pPr>
            <a:r>
              <a:rPr lang="es-MX" sz="1600" dirty="0" smtClean="0"/>
              <a:t>Sostenga cada sensor 10CM separados del material y revise las lecturas de Port View</a:t>
            </a:r>
          </a:p>
          <a:p>
            <a:pPr marL="457200" indent="-457200">
              <a:buAutoNum type="arabicParenR"/>
            </a:pPr>
            <a:r>
              <a:rPr lang="es-MX" sz="1600" dirty="0" smtClean="0"/>
              <a:t>Intenta en superficies reflectantes y no reflectantes</a:t>
            </a:r>
          </a:p>
          <a:p>
            <a:pPr marL="0" indent="0">
              <a:buNone/>
            </a:pPr>
            <a:r>
              <a:rPr lang="es-MX" sz="1600" b="1" u="sng" dirty="0" smtClean="0"/>
              <a:t>Lección: </a:t>
            </a:r>
          </a:p>
          <a:p>
            <a:pPr marL="0" indent="0">
              <a:buNone/>
            </a:pPr>
            <a:r>
              <a:rPr lang="es-MX" sz="1600" dirty="0" smtClean="0"/>
              <a:t>Las lecturas del Sensor Infrarrojo se basan en la luz reflejada. No será tan preciso para determinar la distancia de un objeto como el Sensor Ultrasónico. </a:t>
            </a:r>
            <a:endParaRPr lang="es-MX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881489"/>
              </p:ext>
            </p:extLst>
          </p:nvPr>
        </p:nvGraphicFramePr>
        <p:xfrm>
          <a:off x="355365" y="1482179"/>
          <a:ext cx="4818547" cy="4501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46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601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2690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2690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14392">
                <a:tc>
                  <a:txBody>
                    <a:bodyPr/>
                    <a:lstStyle/>
                    <a:p>
                      <a:r>
                        <a:rPr lang="es-MX" sz="1400" noProof="0" dirty="0" smtClean="0"/>
                        <a:t>Superficie</a:t>
                      </a:r>
                      <a:endParaRPr lang="es-MX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noProof="0" dirty="0" smtClean="0"/>
                        <a:t>Distancia desde</a:t>
                      </a:r>
                      <a:r>
                        <a:rPr lang="es-MX" sz="1400" baseline="0" noProof="0" dirty="0" smtClean="0"/>
                        <a:t> la superficie</a:t>
                      </a:r>
                      <a:endParaRPr lang="es-MX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noProof="0" dirty="0" smtClean="0"/>
                        <a:t>Medida Ultrasónica</a:t>
                      </a:r>
                      <a:endParaRPr lang="es-MX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noProof="0" dirty="0" smtClean="0"/>
                        <a:t>Medida Infrarroja</a:t>
                      </a:r>
                      <a:endParaRPr lang="es-MX" sz="1400" noProof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80781"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Aluminio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10CM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43028"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Madera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10CM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00075"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Papel Negro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10 CM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4324"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Vidrio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10 CM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0067"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Papel Blanco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10 CM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05568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intermediatev2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mediatev2" id="{63F5E447-E8B5-4335-8726-12777BA731C5}" vid="{7C754D33-5435-4000-AB94-F54A58B2A98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6924</TotalTime>
  <Words>637</Words>
  <Application>Microsoft Macintosh PowerPoint</Application>
  <PresentationFormat>On-screen Show (4:3)</PresentationFormat>
  <Paragraphs>105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Calibri Light</vt:lpstr>
      <vt:lpstr>Helvetica Neue</vt:lpstr>
      <vt:lpstr>Arial</vt:lpstr>
      <vt:lpstr>Retrospect</vt:lpstr>
      <vt:lpstr>intermediatev2</vt:lpstr>
      <vt:lpstr>LECCIONES DE  PROGRAMACION INTERMEDIAS</vt:lpstr>
      <vt:lpstr>Objetivos</vt:lpstr>
      <vt:lpstr>¿Qué hace el Sensor Infrarrojo?</vt:lpstr>
      <vt:lpstr>Tres Modos de Uso</vt:lpstr>
      <vt:lpstr>Desafíos</vt:lpstr>
      <vt:lpstr>Pseudocódigo/Pistas</vt:lpstr>
      <vt:lpstr>Solución: Control Remoto</vt:lpstr>
      <vt:lpstr>Solución: Seguidor de Baliza</vt:lpstr>
      <vt:lpstr>Desafío 3: Comparación de Sensores</vt:lpstr>
      <vt:lpstr>Guía de Debate</vt:lpstr>
      <vt:lpstr>Siguientes Pasos</vt:lpstr>
      <vt:lpstr>Créditos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Proportional Control</dc:title>
  <dc:creator>Sanjay Seshan</dc:creator>
  <cp:lastModifiedBy>Srinivasan Seshan</cp:lastModifiedBy>
  <cp:revision>58</cp:revision>
  <cp:lastPrinted>2016-07-20T03:35:26Z</cp:lastPrinted>
  <dcterms:created xsi:type="dcterms:W3CDTF">2014-10-28T21:59:38Z</dcterms:created>
  <dcterms:modified xsi:type="dcterms:W3CDTF">2017-02-11T13:36:07Z</dcterms:modified>
</cp:coreProperties>
</file>