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7" r:id="rId2"/>
  </p:sldMasterIdLst>
  <p:notesMasterIdLst>
    <p:notesMasterId r:id="rId11"/>
  </p:notesMasterIdLst>
  <p:handoutMasterIdLst>
    <p:handoutMasterId r:id="rId12"/>
  </p:handoutMasterIdLst>
  <p:sldIdLst>
    <p:sldId id="304" r:id="rId3"/>
    <p:sldId id="289" r:id="rId4"/>
    <p:sldId id="299" r:id="rId5"/>
    <p:sldId id="300" r:id="rId6"/>
    <p:sldId id="305" r:id="rId7"/>
    <p:sldId id="301" r:id="rId8"/>
    <p:sldId id="303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9" autoAdjust="0"/>
    <p:restoredTop sz="94640"/>
  </p:normalViewPr>
  <p:slideViewPr>
    <p:cSldViewPr snapToGrid="0" snapToObjects="1">
      <p:cViewPr varScale="1">
        <p:scale>
          <a:sx n="102" d="100"/>
          <a:sy n="102" d="100"/>
        </p:scale>
        <p:origin x="5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488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7655A-972C-4ADD-A359-CD7138476CD6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504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01CF3-3F56-4425-B34E-9919B97CE9C3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12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2EADC-2CF8-4A28-89FA-8B94D7EB09F2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64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9D490-95C3-422C-8A01-E76F93352806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5655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19108-FA28-497E-8ACA-D412A75292BC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817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C8ECE-B4B3-4AD4-8BD3-C3C6842438DA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5528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35937-94A7-4549-9080-55C34ED5875E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3353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9D38-E997-44FC-AEF0-3109BC63E118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077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0897-DA55-4428-99C0-109204D8D2ED}" type="datetime1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0158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BF58-7A0B-49F0-83A0-D73F7E0164C5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717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6A92D04-4031-4298-8D8C-2E3F3F6ACBE9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878DF-05A2-4DBC-A82F-5F1493A6F47F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15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37B0E-E90C-4C6F-93A3-7EEF9F4FA8CA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330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D17F2-809B-43E4-90CE-AA8EF027F020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03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E397D-DEE5-40D5-BA70-CABE086C39F8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2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3AF3F-1AF1-4B80-A8C8-CEC197C7ED23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72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9FBE-0174-419E-86C8-BEDDDE758562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93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2CB2-3720-4F04-A199-B8532FC11122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240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21D85-CF50-4C15-94D8-82D0BE54EF2C}" type="datetime1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6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FF0871-2B3A-40DD-8B4D-B76A88C04EF4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20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52A8922-46DD-4358-BEBD-8031E9C3C1EB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12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B0FD-9433-4D97-9380-7DCDE467408D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42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8BE5155-AD86-4629-B7CF-507D9A80118B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5622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7137136-F692-4B11-AD3A-6D0692C552C3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1090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8" r:id="rId1"/>
    <p:sldLayoutId id="2147483849" r:id="rId2"/>
    <p:sldLayoutId id="2147483850" r:id="rId3"/>
    <p:sldLayoutId id="2147483851" r:id="rId4"/>
    <p:sldLayoutId id="2147483852" r:id="rId5"/>
    <p:sldLayoutId id="2147483853" r:id="rId6"/>
    <p:sldLayoutId id="2147483854" r:id="rId7"/>
    <p:sldLayoutId id="2147483855" r:id="rId8"/>
    <p:sldLayoutId id="2147483856" r:id="rId9"/>
    <p:sldLayoutId id="2147483857" r:id="rId10"/>
    <p:sldLayoutId id="214748385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f"/><Relationship Id="rId4" Type="http://schemas.openxmlformats.org/officeDocument/2006/relationships/image" Target="../media/image11.tiff"/><Relationship Id="rId5" Type="http://schemas.openxmlformats.org/officeDocument/2006/relationships/image" Target="../media/image12.tiff"/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tif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LECCIONES DE </a:t>
            </a:r>
            <a:br>
              <a:rPr lang="en-US" dirty="0"/>
            </a:br>
            <a:r>
              <a:rPr lang="en-US" dirty="0"/>
              <a:t>PROGRAMACION</a:t>
            </a:r>
            <a:br>
              <a:rPr lang="en-US" dirty="0"/>
            </a:br>
            <a:r>
              <a:rPr lang="en-US" dirty="0"/>
              <a:t>INTERMEDIAS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MX" dirty="0" smtClean="0"/>
              <a:t>Operaciones lógicas y toma de decisiones</a:t>
            </a:r>
            <a:endParaRPr lang="es-MX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672788" y="4341966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376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</a:t>
            </a:r>
            <a:endParaRPr lang="es-MX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Comprenda el funcionamiento de el Bloque Operaciones Lógicas</a:t>
            </a:r>
          </a:p>
          <a:p>
            <a:r>
              <a:rPr lang="es-MX" dirty="0" smtClean="0"/>
              <a:t>Aprenda a usar el </a:t>
            </a:r>
            <a:r>
              <a:rPr lang="es-MX" dirty="0"/>
              <a:t>Bloque Operaciones Lógicas</a:t>
            </a:r>
          </a:p>
          <a:p>
            <a:endParaRPr lang="es-MX" dirty="0" smtClean="0"/>
          </a:p>
          <a:p>
            <a:r>
              <a:rPr lang="es-MX" dirty="0" smtClean="0"/>
              <a:t>Prerrequisitos: Cables de Datos, Sensores</a:t>
            </a:r>
            <a:endParaRPr lang="es-MX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8732" y="420677"/>
            <a:ext cx="780659" cy="7806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Bloque </a:t>
            </a:r>
            <a:r>
              <a:rPr lang="es-MX" dirty="0"/>
              <a:t>Operaciones Lógicas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 Bloque </a:t>
            </a:r>
            <a:r>
              <a:rPr lang="es-MX" dirty="0"/>
              <a:t>Operaciones </a:t>
            </a:r>
            <a:r>
              <a:rPr lang="es-MX" dirty="0" smtClean="0"/>
              <a:t>Lógicas realiza operaciones con sus entradas, y arroja un resultado tipo lógico</a:t>
            </a:r>
          </a:p>
          <a:p>
            <a:r>
              <a:rPr lang="es-MX" dirty="0"/>
              <a:t>El Bloque Operaciones </a:t>
            </a:r>
            <a:r>
              <a:rPr lang="es-MX" dirty="0" smtClean="0"/>
              <a:t>Lógicas toma dos valores lógicos (Verdadero o Falso), </a:t>
            </a:r>
            <a:r>
              <a:rPr lang="es-MX" dirty="0"/>
              <a:t>y arroja un resultado tipo </a:t>
            </a:r>
            <a:r>
              <a:rPr lang="es-MX" dirty="0" smtClean="0"/>
              <a:t>lógico (Verdadero o Falso)</a:t>
            </a:r>
            <a:endParaRPr lang="es-MX" dirty="0"/>
          </a:p>
          <a:p>
            <a:pPr marL="0" indent="0">
              <a:buNone/>
            </a:pPr>
            <a:r>
              <a:rPr lang="es-MX" dirty="0"/>
              <a:t> </a:t>
            </a:r>
            <a:r>
              <a:rPr lang="es-MX" dirty="0" smtClean="0"/>
              <a:t>Los valores tipo lógicos pueden ser usados en las </a:t>
            </a:r>
            <a:br>
              <a:rPr lang="es-MX" dirty="0" smtClean="0"/>
            </a:br>
            <a:r>
              <a:rPr lang="es-MX" dirty="0" smtClean="0"/>
              <a:t> condiciones de Interruptores y Bucles </a:t>
            </a:r>
          </a:p>
          <a:p>
            <a:r>
              <a:rPr lang="es-MX" dirty="0" smtClean="0"/>
              <a:t>Se ubica en la pestaña roja</a:t>
            </a:r>
            <a:endParaRPr lang="es-MX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278105" y="4137809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err="1" smtClean="0"/>
              <a:t>Modeo</a:t>
            </a:r>
            <a:endParaRPr lang="es-MX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085" y="4764621"/>
            <a:ext cx="7344229" cy="118334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2576" y="2723770"/>
            <a:ext cx="2247900" cy="1231900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3062514" y="5144071"/>
            <a:ext cx="711200" cy="803891"/>
          </a:xfrm>
          <a:prstGeom prst="roundRect">
            <a:avLst/>
          </a:prstGeom>
          <a:noFill/>
          <a:ln w="76200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6578892" y="3822948"/>
            <a:ext cx="0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879680" y="3822948"/>
            <a:ext cx="1643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Entradas</a:t>
            </a:r>
            <a:endParaRPr lang="es-MX" dirty="0"/>
          </a:p>
        </p:txBody>
      </p:sp>
      <p:sp>
        <p:nvSpPr>
          <p:cNvPr id="14" name="TextBox 13"/>
          <p:cNvSpPr txBox="1"/>
          <p:nvPr/>
        </p:nvSpPr>
        <p:spPr>
          <a:xfrm>
            <a:off x="7286058" y="4150301"/>
            <a:ext cx="18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Salida/Resultado</a:t>
            </a:r>
            <a:endParaRPr lang="es-MX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7908506" y="3808434"/>
            <a:ext cx="0" cy="4447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0545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Modos del Bloque Lógico </a:t>
            </a:r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1691465"/>
              </p:ext>
            </p:extLst>
          </p:nvPr>
        </p:nvGraphicFramePr>
        <p:xfrm>
          <a:off x="356735" y="1770743"/>
          <a:ext cx="8574088" cy="3845487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11947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47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650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9195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5135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Icono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Modo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Entradas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Salida/Resultado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AND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A, 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Verdadero si A y B son Verdaderas,</a:t>
                      </a:r>
                      <a:r>
                        <a:rPr lang="es-MX" dirty="0" smtClean="0"/>
                        <a:t/>
                      </a:r>
                      <a:br>
                        <a:rPr lang="es-MX" dirty="0" smtClean="0"/>
                      </a:b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 no, Falso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4755"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OR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A, 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Verdadero si A o B (o ambas) son Verdaderas,</a:t>
                      </a:r>
                      <a:r>
                        <a:rPr lang="es-MX" dirty="0" smtClean="0"/>
                        <a:t/>
                      </a:r>
                      <a:br>
                        <a:rPr lang="es-MX" dirty="0" smtClean="0"/>
                      </a:b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Falso si A y B son Falsas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04389"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XOR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A, 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Verdadero si solo A o solo B son Verdaderas,</a:t>
                      </a:r>
                      <a:r>
                        <a:rPr lang="es-MX" dirty="0" smtClean="0"/>
                        <a:t/>
                      </a:r>
                      <a:br>
                        <a:rPr lang="es-MX" dirty="0" smtClean="0"/>
                      </a:b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Falso si A y B son Verdaderas,</a:t>
                      </a:r>
                      <a:r>
                        <a:rPr lang="es-MX" dirty="0" smtClean="0"/>
                        <a:t/>
                      </a:r>
                      <a:br>
                        <a:rPr lang="es-MX" dirty="0" smtClean="0"/>
                      </a:b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Falso si A y B son Falsas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6453">
                <a:tc>
                  <a:txBody>
                    <a:bodyPr/>
                    <a:lstStyle/>
                    <a:p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NOT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charset="0"/>
                        <a:buChar char="•"/>
                      </a:pP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Verdadero si A es Falsa,</a:t>
                      </a:r>
                      <a:r>
                        <a:rPr lang="es-MX" dirty="0" smtClean="0"/>
                        <a:t/>
                      </a:r>
                      <a:br>
                        <a:rPr lang="es-MX" dirty="0" smtClean="0"/>
                      </a:br>
                      <a:r>
                        <a:rPr lang="es-MX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Falso si A es Verdadera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965" y="2250322"/>
            <a:ext cx="715847" cy="44948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965" y="2952385"/>
            <a:ext cx="715847" cy="4494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965" y="3828342"/>
            <a:ext cx="715847" cy="44948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965" y="4842787"/>
            <a:ext cx="715847" cy="449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504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Tabla de Funciones Lógicas</a:t>
            </a:r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2016 EV3Lessons.com, Last edit 7/06/2016</a:t>
            </a:r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876066"/>
              </p:ext>
            </p:extLst>
          </p:nvPr>
        </p:nvGraphicFramePr>
        <p:xfrm>
          <a:off x="923909" y="1937982"/>
          <a:ext cx="3047589" cy="1828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1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41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23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7847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Salida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6929">
                <a:tc>
                  <a:txBody>
                    <a:bodyPr/>
                    <a:lstStyle/>
                    <a:p>
                      <a:pPr algn="ctr"/>
                      <a:r>
                        <a:rPr lang="es-MX" baseline="0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659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174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0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338371"/>
              </p:ext>
            </p:extLst>
          </p:nvPr>
        </p:nvGraphicFramePr>
        <p:xfrm>
          <a:off x="4857947" y="1953905"/>
          <a:ext cx="3047589" cy="1828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1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41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23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7847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Salida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6929">
                <a:tc>
                  <a:txBody>
                    <a:bodyPr/>
                    <a:lstStyle/>
                    <a:p>
                      <a:pPr algn="ctr"/>
                      <a:r>
                        <a:rPr lang="es-MX" baseline="0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659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388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174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11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168580"/>
              </p:ext>
            </p:extLst>
          </p:nvPr>
        </p:nvGraphicFramePr>
        <p:xfrm>
          <a:off x="1237807" y="4667534"/>
          <a:ext cx="2223404" cy="109728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1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823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286149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Salida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6929">
                <a:tc>
                  <a:txBody>
                    <a:bodyPr/>
                    <a:lstStyle/>
                    <a:p>
                      <a:pPr algn="ctr"/>
                      <a:r>
                        <a:rPr lang="es-MX" baseline="0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659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2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3405359"/>
              </p:ext>
            </p:extLst>
          </p:nvPr>
        </p:nvGraphicFramePr>
        <p:xfrm>
          <a:off x="4857947" y="4317243"/>
          <a:ext cx="3047589" cy="182880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8410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41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823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37847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B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Salida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6929">
                <a:tc>
                  <a:txBody>
                    <a:bodyPr/>
                    <a:lstStyle/>
                    <a:p>
                      <a:pPr algn="ctr"/>
                      <a:r>
                        <a:rPr lang="es-MX" baseline="0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29659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32388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4174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V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F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1898696" y="1414762"/>
            <a:ext cx="8659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FF0000"/>
                </a:solidFill>
              </a:rPr>
              <a:t>AND</a:t>
            </a:r>
            <a:endParaRPr lang="es-MX" sz="28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6067393" y="1414762"/>
            <a:ext cx="6286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FF0000"/>
                </a:solidFill>
              </a:rPr>
              <a:t>OR</a:t>
            </a:r>
            <a:endParaRPr lang="es-MX" sz="28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1898695" y="4130612"/>
            <a:ext cx="834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FF0000"/>
                </a:solidFill>
              </a:rPr>
              <a:t>NOT</a:t>
            </a:r>
            <a:endParaRPr lang="es-MX" sz="28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5925682" y="3794023"/>
            <a:ext cx="8136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>
                <a:solidFill>
                  <a:srgbClr val="FF0000"/>
                </a:solidFill>
              </a:rPr>
              <a:t>XOR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75759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591" t="31735" r="11568" b="34155"/>
          <a:stretch/>
        </p:blipFill>
        <p:spPr>
          <a:xfrm>
            <a:off x="6214382" y="3911211"/>
            <a:ext cx="2421924" cy="11244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Bloque Lógico en tres simples pasos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DESAFIO: </a:t>
            </a:r>
            <a:r>
              <a:rPr lang="es-MX" dirty="0" smtClean="0"/>
              <a:t>Conduzca un robot hacia delante hasta que el Sensor Táctil sea presionado o el Sensor de Color detecte color Negro.</a:t>
            </a:r>
          </a:p>
          <a:p>
            <a:r>
              <a:rPr lang="es-MX" b="1" dirty="0" smtClean="0"/>
              <a:t>PASO 1:</a:t>
            </a:r>
            <a:r>
              <a:rPr lang="es-MX" dirty="0" smtClean="0"/>
              <a:t> Encienda los motores</a:t>
            </a:r>
          </a:p>
          <a:p>
            <a:r>
              <a:rPr lang="es-MX" b="1" dirty="0" smtClean="0"/>
              <a:t>PASO 2: </a:t>
            </a:r>
            <a:r>
              <a:rPr lang="es-MX" dirty="0" smtClean="0"/>
              <a:t>Agregue los bloques Lógico y de Sensor</a:t>
            </a:r>
          </a:p>
          <a:p>
            <a:pPr lvl="1"/>
            <a:r>
              <a:rPr lang="es-MX" dirty="0" smtClean="0"/>
              <a:t>A. Configure el Bloque Lógico en modo OR</a:t>
            </a:r>
          </a:p>
          <a:p>
            <a:pPr lvl="1"/>
            <a:r>
              <a:rPr lang="es-MX" dirty="0" smtClean="0"/>
              <a:t>B. Conecte las entradas: Ponga </a:t>
            </a:r>
            <a:r>
              <a:rPr lang="es-MX" dirty="0"/>
              <a:t>un sensor </a:t>
            </a:r>
            <a:r>
              <a:rPr lang="es-MX" dirty="0" smtClean="0"/>
              <a:t>de color y un sensor táctil y conéctelos en las entradas del Bloque de Operaciones Lógicas</a:t>
            </a:r>
          </a:p>
          <a:p>
            <a:r>
              <a:rPr lang="es-MX" b="1" dirty="0" smtClean="0"/>
              <a:t>PASO 3: </a:t>
            </a:r>
            <a:r>
              <a:rPr lang="es-MX" dirty="0" smtClean="0"/>
              <a:t>Agregue un Bucle: </a:t>
            </a:r>
          </a:p>
          <a:p>
            <a:pPr lvl="1"/>
            <a:r>
              <a:rPr lang="es-MX" dirty="0" smtClean="0"/>
              <a:t>Coloque los bloques Lógico y de Sensor en un Bucle</a:t>
            </a:r>
          </a:p>
          <a:p>
            <a:pPr lvl="1"/>
            <a:r>
              <a:rPr lang="es-MX" dirty="0" smtClean="0"/>
              <a:t>Seleccione la condición Lógica para el bucle. Conecte </a:t>
            </a:r>
            <a:br>
              <a:rPr lang="es-MX" dirty="0" smtClean="0"/>
            </a:br>
            <a:r>
              <a:rPr lang="es-MX" dirty="0" smtClean="0"/>
              <a:t>la salida del bloque Lógico a la condición</a:t>
            </a:r>
          </a:p>
          <a:p>
            <a:pPr lvl="1"/>
            <a:r>
              <a:rPr lang="es-MX" dirty="0" smtClean="0"/>
              <a:t>Si el resultado del </a:t>
            </a:r>
            <a:r>
              <a:rPr lang="es-MX" b="1" dirty="0"/>
              <a:t>PASO </a:t>
            </a:r>
            <a:r>
              <a:rPr lang="es-MX" b="1" dirty="0" smtClean="0"/>
              <a:t>2 </a:t>
            </a:r>
            <a:r>
              <a:rPr lang="es-MX" dirty="0" smtClean="0"/>
              <a:t>es Verdadero , el bucle deberá terminar y detendrá los motores</a:t>
            </a:r>
          </a:p>
          <a:p>
            <a:endParaRPr lang="es-MX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525265" y="4633782"/>
            <a:ext cx="45719" cy="617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4" name="Rounded Rectangle 13"/>
          <p:cNvSpPr/>
          <p:nvPr/>
        </p:nvSpPr>
        <p:spPr>
          <a:xfrm>
            <a:off x="7288632" y="4386646"/>
            <a:ext cx="1262244" cy="58724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Solución del Desafío </a:t>
            </a:r>
            <a:endParaRPr lang="es-MX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74" y="1845321"/>
            <a:ext cx="8699157" cy="329661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68411" y="1550131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PASO 1</a:t>
            </a:r>
            <a:endParaRPr lang="es-MX" dirty="0"/>
          </a:p>
        </p:txBody>
      </p:sp>
      <p:sp>
        <p:nvSpPr>
          <p:cNvPr id="10" name="TextBox 9"/>
          <p:cNvSpPr txBox="1"/>
          <p:nvPr/>
        </p:nvSpPr>
        <p:spPr>
          <a:xfrm>
            <a:off x="4279151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PASO 2</a:t>
            </a:r>
            <a:endParaRPr lang="es-MX" dirty="0"/>
          </a:p>
        </p:txBody>
      </p:sp>
      <p:sp>
        <p:nvSpPr>
          <p:cNvPr id="11" name="TextBox 10"/>
          <p:cNvSpPr txBox="1"/>
          <p:nvPr/>
        </p:nvSpPr>
        <p:spPr>
          <a:xfrm>
            <a:off x="6744327" y="2606870"/>
            <a:ext cx="97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PASO 3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06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8820592" cy="4654528"/>
          </a:xfrm>
        </p:spPr>
        <p:txBody>
          <a:bodyPr/>
          <a:lstStyle/>
          <a:p>
            <a:r>
              <a:rPr lang="es-MX" dirty="0"/>
              <a:t>Este tutorial fue creado por Sanjay Seshan y Arvind Seshan</a:t>
            </a:r>
          </a:p>
          <a:p>
            <a:r>
              <a:rPr lang="es-MX" dirty="0"/>
              <a:t>Mas lecciones disponibles en </a:t>
            </a:r>
            <a:r>
              <a:rPr lang="es-MX" dirty="0" smtClean="0">
                <a:hlinkClick r:id="rId3"/>
              </a:rPr>
              <a:t>www.ev3lessons.com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  <a:p>
            <a:pPr marL="0" indent="0">
              <a:buNone/>
            </a:pPr>
            <a:r>
              <a:rPr lang="es-MX" dirty="0" smtClean="0"/>
              <a:t>  Traducido </a:t>
            </a:r>
            <a:r>
              <a:rPr lang="es-MX" dirty="0"/>
              <a:t>por David Daniel Galván </a:t>
            </a:r>
            <a:r>
              <a:rPr lang="es-MX" dirty="0" smtClean="0"/>
              <a:t>Medrano</a:t>
            </a:r>
          </a:p>
          <a:p>
            <a:pPr marL="0" indent="0">
              <a:buNone/>
            </a:pP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  Las Tablas de Funciones Lógicas fueron añadidas </a:t>
            </a:r>
            <a:r>
              <a:rPr lang="es-MX" dirty="0"/>
              <a:t>por David Daniel Galván </a:t>
            </a:r>
            <a:r>
              <a:rPr lang="es-MX" dirty="0" smtClean="0"/>
              <a:t>Medrano</a:t>
            </a:r>
            <a:br>
              <a:rPr lang="es-MX" dirty="0" smtClean="0"/>
            </a:br>
            <a:r>
              <a:rPr lang="es-MX" dirty="0" smtClean="0"/>
              <a:t>  como un complemento y requiere revisión de los Autores de </a:t>
            </a:r>
            <a:r>
              <a:rPr lang="es-MX" dirty="0" smtClean="0">
                <a:hlinkClick r:id="rId3"/>
              </a:rPr>
              <a:t>Ev3lessons</a:t>
            </a:r>
            <a:endParaRPr lang="es-MX" dirty="0" smtClean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69605" y="506985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803" y="4158607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8295</TotalTime>
  <Words>392</Words>
  <Application>Microsoft Macintosh PowerPoint</Application>
  <PresentationFormat>On-screen Show (4:3)</PresentationFormat>
  <Paragraphs>124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Helvetica Neue</vt:lpstr>
      <vt:lpstr>Arial</vt:lpstr>
      <vt:lpstr>Retrospect</vt:lpstr>
      <vt:lpstr>intermediatev2</vt:lpstr>
      <vt:lpstr>LECCIONES DE  PROGRAMACION INTERMEDIAS</vt:lpstr>
      <vt:lpstr>Objetivos</vt:lpstr>
      <vt:lpstr>Bloque Operaciones Lógicas</vt:lpstr>
      <vt:lpstr>Modos del Bloque Lógico </vt:lpstr>
      <vt:lpstr>Tabla de Funciones Lógicas</vt:lpstr>
      <vt:lpstr>Bloque Lógico en tres simples pasos</vt:lpstr>
      <vt:lpstr>Solución del Desafío 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Ramping Up Speed</dc:title>
  <dc:creator>Sanjay Seshan</dc:creator>
  <cp:lastModifiedBy>Srinivasan Seshan</cp:lastModifiedBy>
  <cp:revision>87</cp:revision>
  <dcterms:created xsi:type="dcterms:W3CDTF">2014-10-28T21:59:38Z</dcterms:created>
  <dcterms:modified xsi:type="dcterms:W3CDTF">2017-02-10T22:53:13Z</dcterms:modified>
</cp:coreProperties>
</file>