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6" r:id="rId1"/>
    <p:sldMasterId id="2147483738" r:id="rId2"/>
  </p:sldMasterIdLst>
  <p:notesMasterIdLst>
    <p:notesMasterId r:id="rId10"/>
  </p:notesMasterIdLst>
  <p:handoutMasterIdLst>
    <p:handoutMasterId r:id="rId11"/>
  </p:handoutMasterIdLst>
  <p:sldIdLst>
    <p:sldId id="408" r:id="rId3"/>
    <p:sldId id="407" r:id="rId4"/>
    <p:sldId id="278" r:id="rId5"/>
    <p:sldId id="306" r:id="rId6"/>
    <p:sldId id="405" r:id="rId7"/>
    <p:sldId id="406" r:id="rId8"/>
    <p:sldId id="40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D7FF"/>
    <a:srgbClr val="00B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03447BB-5D67-496B-8E87-E561075AD55C}" styleName="Dark Style 1 - Acc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79"/>
    <p:restoredTop sz="96224" autoAdjust="0"/>
  </p:normalViewPr>
  <p:slideViewPr>
    <p:cSldViewPr snapToGrid="0" snapToObjects="1">
      <p:cViewPr varScale="1">
        <p:scale>
          <a:sx n="115" d="100"/>
          <a:sy n="115" d="100"/>
        </p:scale>
        <p:origin x="1464" y="20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58" d="100"/>
        <a:sy n="158" d="100"/>
      </p:scale>
      <p:origin x="0" y="2729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D9B3D7-15CB-9343-AA49-EFB5A8F33F18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D9BD6B-3536-BC44-B54A-7079C6CEB9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030327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3EFF1E-85A1-6640-AFB9-C38833E80A84}" type="datetimeFigureOut">
              <a:rPr lang="en-US" smtClean="0"/>
              <a:t>4/7/18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3967457-1E83-1040-AFF7-8D09C473DB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9184269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806209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3967457-1E83-1040-AFF7-8D09C473DBD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196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2517" y="3427224"/>
            <a:ext cx="6858000" cy="914400"/>
          </a:xfrm>
        </p:spPr>
        <p:txBody>
          <a:bodyPr/>
          <a:lstStyle>
            <a:lvl1pPr marL="0" indent="0" algn="ctr">
              <a:buNone/>
              <a:defRPr b="0" cap="none" spc="12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EF27D-8752-DA47-8D7E-2F48280CEEB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492875"/>
            <a:ext cx="3945988" cy="282095"/>
          </a:xfrm>
        </p:spPr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84242" y="6341733"/>
            <a:ext cx="58831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0" name="Picture 2" descr="EV3Lessons.com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0896" y="400415"/>
            <a:ext cx="7741243" cy="28753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itle 1"/>
          <p:cNvSpPr>
            <a:spLocks noGrp="1"/>
          </p:cNvSpPr>
          <p:nvPr>
            <p:ph type="ctrTitle" hasCustomPrompt="1"/>
          </p:nvPr>
        </p:nvSpPr>
        <p:spPr>
          <a:xfrm>
            <a:off x="502903" y="5741850"/>
            <a:ext cx="8117227" cy="602769"/>
          </a:xfrm>
        </p:spPr>
        <p:txBody>
          <a:bodyPr>
            <a:noAutofit/>
          </a:bodyPr>
          <a:lstStyle>
            <a:lvl1pPr>
              <a:defRPr sz="2800"/>
            </a:lvl1pPr>
          </a:lstStyle>
          <a:p>
            <a:pPr algn="ctr"/>
            <a:r>
              <a:rPr lang="en-US" sz="3200" dirty="0"/>
              <a:t>BEGINNER PROGRAMMING LESSON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078568" y="4119917"/>
            <a:ext cx="49658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By Sanjay and Arvind </a:t>
            </a:r>
            <a:r>
              <a:rPr lang="en-US" dirty="0" err="1"/>
              <a:t>Seshan</a:t>
            </a:r>
            <a:endParaRPr lang="en-US" dirty="0"/>
          </a:p>
        </p:txBody>
      </p:sp>
      <p:sp>
        <p:nvSpPr>
          <p:cNvPr id="16" name="Rectangle 15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7" name="Rectangle 16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8" name="Rectangle 17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274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0890B9-E024-BA42-9704-A64AD3034426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6037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A91C9D-C322-9642-A879-CBC9D9628B53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8120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FD59F4-988B-4F4A-8FAA-FF739FF4538A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21737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47985-A0DF-324F-8187-D0D4AD0F6BF2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6149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5346D9-F88E-FF42-812F-74AA2C7E9C0D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837614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F9039-61CF-4745-B2F8-D868E6208AB2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8506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01E130-BE25-AB42-9612-80B178AA6DD9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1631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051783-2236-BE42-9499-8A2A1CC8E02A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40355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260FD-C0F5-6B4C-8DF5-6BFA3F60F43A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529188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5B0ECF-EC10-7446-87A9-63B618D8242A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4252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8245474" cy="437356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164C2F-CF2F-8D49-9730-279D575D6EF4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57383" y="6376457"/>
            <a:ext cx="627256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793700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BEDEB7-093F-3145-914C-BFCD1032C9B5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234361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24651B-78BF-264C-99D5-7D13BA71184C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04950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840F25-7E4A-9547-A239-7D2C39C8BA83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14478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47800"/>
            <a:ext cx="7772400" cy="4321175"/>
          </a:xfrm>
        </p:spPr>
        <p:txBody>
          <a:bodyPr anchor="ctr">
            <a:noAutofit/>
          </a:bodyPr>
          <a:lstStyle>
            <a:lvl1pPr algn="l">
              <a:lnSpc>
                <a:spcPct val="100000"/>
              </a:lnSpc>
              <a:defRPr sz="8800" b="0" cap="all" spc="-80" baseline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28601"/>
            <a:ext cx="7772400" cy="1066800"/>
          </a:xfrm>
        </p:spPr>
        <p:txBody>
          <a:bodyPr anchor="b"/>
          <a:lstStyle>
            <a:lvl1pPr marL="0" indent="0">
              <a:buNone/>
              <a:defRPr sz="2000" b="0" cap="all" spc="12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440D35-5944-1242-8AD2-54CB9F88DCD6}" type="datetime1">
              <a:rPr lang="en-US" smtClean="0"/>
              <a:t>4/7/18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</p:spTree>
    <p:extLst>
      <p:ext uri="{BB962C8B-B14F-4D97-AF65-F5344CB8AC3E}">
        <p14:creationId xmlns:p14="http://schemas.microsoft.com/office/powerpoint/2010/main" val="9352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74800"/>
            <a:ext cx="3877529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6923" y="1574800"/>
            <a:ext cx="381575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E6BFD-AD9A-8F49-9177-DBC967179F4C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666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7632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 cap="all" spc="1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27632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93208" y="1572768"/>
            <a:ext cx="3291840" cy="639762"/>
          </a:xfrm>
        </p:spPr>
        <p:txBody>
          <a:bodyPr anchor="b">
            <a:noAutofit/>
          </a:bodyPr>
          <a:lstStyle>
            <a:lvl1pPr marL="0" indent="0">
              <a:buNone/>
              <a:defRPr lang="en-US" sz="1800" b="0" kern="1200" cap="all" spc="100" baseline="0" dirty="0" smtClean="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spcBef>
                <a:spcPct val="20000"/>
              </a:spcBef>
              <a:buFont typeface="Arial" pitchFamily="34" charset="0"/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93208" y="2259366"/>
            <a:ext cx="3291840" cy="384048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4C1C2A-38E9-D84B-9F49-E9BC372FC647}" type="datetime1">
              <a:rPr lang="en-US" smtClean="0"/>
              <a:t>4/7/18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768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58CD0-EB20-D248-A310-A97AFCAECA44}" type="datetime1">
              <a:rPr lang="en-US" smtClean="0"/>
              <a:t>4/7/18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525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46B12-2296-264F-AA90-88605EA6A220}" type="datetime1">
              <a:rPr lang="en-US" smtClean="0"/>
              <a:t>4/7/18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9913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600200"/>
            <a:ext cx="5111750" cy="44805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600200"/>
            <a:ext cx="3008313" cy="448056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C0B56A-5E28-A144-83AC-55A603D0136C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191160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9001124" y="4846320"/>
            <a:ext cx="142876" cy="201168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-1" y="0"/>
            <a:ext cx="9000877" cy="4846320"/>
          </a:xfrm>
          <a:solidFill>
            <a:schemeClr val="bg1">
              <a:lumMod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5715000"/>
            <a:ext cx="8153400" cy="4572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8CAB88-2F47-224D-A2B6-8BABE3AD154C}" type="datetime1">
              <a:rPr lang="en-US" smtClean="0"/>
              <a:t>4/7/18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16200000">
            <a:off x="8227377" y="5885497"/>
            <a:ext cx="131572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457200" y="4953000"/>
            <a:ext cx="8153400" cy="762000"/>
          </a:xfrm>
        </p:spPr>
        <p:txBody>
          <a:bodyPr anchor="t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001124" y="0"/>
            <a:ext cx="142876" cy="484632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9" y="152718"/>
            <a:ext cx="8245475" cy="1371600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45474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172201"/>
            <a:ext cx="3429000" cy="304800"/>
          </a:xfrm>
          <a:prstGeom prst="rect">
            <a:avLst/>
          </a:prstGeom>
        </p:spPr>
        <p:txBody>
          <a:bodyPr vert="horz" lIns="91440" tIns="45720" rIns="91440" bIns="0" rtlCol="0" anchor="b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fld id="{127D35FA-12D4-364A-BDC9-22E311CBD48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6492875"/>
            <a:ext cx="3429000" cy="28384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r>
              <a:rPr lang="en-US"/>
              <a:t>© EV3Lessons.com, 2016, (Last edit: 7/26/2016)</a:t>
            </a:r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477026" y="6358106"/>
            <a:ext cx="666974" cy="365125"/>
          </a:xfrm>
          <a:prstGeom prst="rect">
            <a:avLst/>
          </a:prstGeom>
        </p:spPr>
        <p:txBody>
          <a:bodyPr/>
          <a:lstStyle/>
          <a:p>
            <a:fld id="{4DBC7FC8-25FB-FC45-8177-2B991DA6778C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8996106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8959042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8904666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 userDrawn="1"/>
        </p:nvSpPr>
        <p:spPr>
          <a:xfrm>
            <a:off x="9004705" y="2895600"/>
            <a:ext cx="147895" cy="3962400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4" name="Rectangle 13"/>
          <p:cNvSpPr/>
          <p:nvPr userDrawn="1"/>
        </p:nvSpPr>
        <p:spPr>
          <a:xfrm>
            <a:off x="8967641" y="0"/>
            <a:ext cx="184958" cy="2895600"/>
          </a:xfrm>
          <a:prstGeom prst="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  <p:sp>
        <p:nvSpPr>
          <p:cNvPr id="15" name="Rectangle 14"/>
          <p:cNvSpPr/>
          <p:nvPr userDrawn="1"/>
        </p:nvSpPr>
        <p:spPr>
          <a:xfrm>
            <a:off x="8931737" y="0"/>
            <a:ext cx="9144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979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 cap="all" spc="-6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ct val="20000"/>
        </a:spcBef>
        <a:spcAft>
          <a:spcPts val="600"/>
        </a:spcAft>
        <a:buFont typeface="Arial" pitchFamily="34" charset="0"/>
        <a:buNone/>
        <a:defRPr sz="2000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Clr>
          <a:schemeClr val="tx2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EC531C-CBE1-1F45-BF7C-8B49A3846760}" type="datetime1">
              <a:rPr lang="en-US" smtClean="0"/>
              <a:t>4/7/18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EV3Lessons.com, 2016, (Last edit: 7/26/2016)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42E464-3EB8-43C8-8768-9E2AD4F497B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417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  <p:sldLayoutId id="2147483748" r:id="rId10"/>
    <p:sldLayoutId id="2147483749" r:id="rId1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sa/4.0/" TargetMode="External"/><Relationship Id="rId2" Type="http://schemas.openxmlformats.org/officeDocument/2006/relationships/hyperlink" Target="http://www.ev3lessons.com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 loop</a:t>
            </a:r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/>
              <a:t>LEZIONI PER PRINCIPIANTI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t="17619" r="3095" b="25000"/>
          <a:stretch/>
        </p:blipFill>
        <p:spPr>
          <a:xfrm>
            <a:off x="3711108" y="4592409"/>
            <a:ext cx="1700816" cy="10564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39827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OBIETTIVI </a:t>
            </a:r>
            <a:r>
              <a:rPr lang="en-US" dirty="0" err="1"/>
              <a:t>DELLa</a:t>
            </a:r>
            <a:r>
              <a:rPr lang="en-US" dirty="0"/>
              <a:t> </a:t>
            </a:r>
            <a:r>
              <a:rPr lang="en-US" dirty="0" err="1"/>
              <a:t>LEZIONe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come </a:t>
            </a:r>
            <a:r>
              <a:rPr lang="en-US" dirty="0" err="1"/>
              <a:t>ripetere</a:t>
            </a:r>
            <a:r>
              <a:rPr lang="en-US" dirty="0"/>
              <a:t> </a:t>
            </a:r>
            <a:r>
              <a:rPr lang="en-US" dirty="0" err="1"/>
              <a:t>un’azione</a:t>
            </a:r>
            <a:endParaRPr lang="en-US" dirty="0"/>
          </a:p>
          <a:p>
            <a:pPr marL="457200" indent="-457200">
              <a:buFont typeface="+mj-lt"/>
              <a:buAutoNum type="arabicPeriod"/>
            </a:pPr>
            <a:r>
              <a:rPr lang="en-US" dirty="0" err="1"/>
              <a:t>Imparare</a:t>
            </a:r>
            <a:r>
              <a:rPr lang="en-US" dirty="0"/>
              <a:t> come </a:t>
            </a:r>
            <a:r>
              <a:rPr lang="en-US" dirty="0" err="1"/>
              <a:t>usare</a:t>
            </a:r>
            <a:r>
              <a:rPr lang="en-US" dirty="0"/>
              <a:t> </a:t>
            </a:r>
            <a:r>
              <a:rPr lang="en-US" dirty="0" err="1"/>
              <a:t>il</a:t>
            </a:r>
            <a:r>
              <a:rPr lang="en-US" dirty="0"/>
              <a:t> </a:t>
            </a:r>
            <a:r>
              <a:rPr lang="en-US" dirty="0" err="1"/>
              <a:t>blocco</a:t>
            </a:r>
            <a:r>
              <a:rPr lang="en-US" dirty="0"/>
              <a:t> Loop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20407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RIPETERE UN’AZIONE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0597" y="879145"/>
            <a:ext cx="6539432" cy="5395100"/>
          </a:xfrm>
        </p:spPr>
        <p:txBody>
          <a:bodyPr>
            <a:normAutofit/>
          </a:bodyPr>
          <a:lstStyle/>
          <a:p>
            <a:r>
              <a:rPr lang="en-US" sz="2800" dirty="0" err="1"/>
              <a:t>Diciamo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vogliamo</a:t>
            </a:r>
            <a:r>
              <a:rPr lang="en-US" sz="2800" dirty="0"/>
              <a:t> </a:t>
            </a:r>
            <a:r>
              <a:rPr lang="en-US" sz="2800" dirty="0" err="1"/>
              <a:t>che</a:t>
            </a:r>
            <a:r>
              <a:rPr lang="en-US" sz="2800" dirty="0"/>
              <a:t> </a:t>
            </a:r>
            <a:r>
              <a:rPr lang="en-US" sz="2800" dirty="0" err="1"/>
              <a:t>il</a:t>
            </a:r>
            <a:r>
              <a:rPr lang="en-US" sz="2800" dirty="0"/>
              <a:t> robot </a:t>
            </a:r>
            <a:r>
              <a:rPr lang="en-US" sz="2800" dirty="0" err="1"/>
              <a:t>ripeta</a:t>
            </a:r>
            <a:r>
              <a:rPr lang="en-US" sz="2800" dirty="0"/>
              <a:t> </a:t>
            </a:r>
            <a:r>
              <a:rPr lang="en-US" sz="2800" dirty="0" err="1"/>
              <a:t>continuamente</a:t>
            </a:r>
            <a:r>
              <a:rPr lang="en-US" sz="2800" dirty="0"/>
              <a:t> la </a:t>
            </a:r>
            <a:r>
              <a:rPr lang="en-US" sz="2800" dirty="0" err="1"/>
              <a:t>stessa</a:t>
            </a:r>
            <a:r>
              <a:rPr lang="en-US" sz="2800" dirty="0"/>
              <a:t> </a:t>
            </a:r>
            <a:r>
              <a:rPr lang="en-US" sz="2800" dirty="0" err="1"/>
              <a:t>azione</a:t>
            </a:r>
            <a:r>
              <a:rPr lang="en-US" sz="2800" dirty="0"/>
              <a:t>.</a:t>
            </a:r>
          </a:p>
          <a:p>
            <a:r>
              <a:rPr lang="en-US" sz="2800" dirty="0" err="1"/>
              <a:t>Dovremmo</a:t>
            </a:r>
            <a:r>
              <a:rPr lang="en-US" sz="2800" dirty="0"/>
              <a:t> </a:t>
            </a:r>
            <a:r>
              <a:rPr lang="en-US" sz="2800" dirty="0" err="1"/>
              <a:t>copiare</a:t>
            </a:r>
            <a:r>
              <a:rPr lang="en-US" sz="2800" dirty="0"/>
              <a:t> lo </a:t>
            </a:r>
            <a:r>
              <a:rPr lang="en-US" sz="2800" dirty="0" err="1"/>
              <a:t>stesso</a:t>
            </a:r>
            <a:r>
              <a:rPr lang="en-US" sz="2800" dirty="0"/>
              <a:t> </a:t>
            </a:r>
            <a:r>
              <a:rPr lang="en-US" sz="2800" dirty="0" err="1"/>
              <a:t>blocco</a:t>
            </a:r>
            <a:r>
              <a:rPr lang="en-US" sz="2800" dirty="0"/>
              <a:t> </a:t>
            </a:r>
            <a:r>
              <a:rPr lang="en-US" sz="2800" dirty="0" err="1"/>
              <a:t>tante</a:t>
            </a:r>
            <a:r>
              <a:rPr lang="en-US" sz="2800" dirty="0"/>
              <a:t> volte?</a:t>
            </a:r>
          </a:p>
          <a:p>
            <a:r>
              <a:rPr lang="en-US" sz="2800" dirty="0" err="1"/>
              <a:t>Certamente</a:t>
            </a:r>
            <a:r>
              <a:rPr lang="en-US" sz="2800" dirty="0"/>
              <a:t>, </a:t>
            </a:r>
            <a:r>
              <a:rPr lang="en-US" sz="2800" dirty="0" err="1"/>
              <a:t>potrebbe</a:t>
            </a:r>
            <a:r>
              <a:rPr lang="en-US" sz="2800" dirty="0"/>
              <a:t> </a:t>
            </a:r>
            <a:r>
              <a:rPr lang="en-US" sz="2800" dirty="0" err="1"/>
              <a:t>funzionare</a:t>
            </a:r>
            <a:r>
              <a:rPr lang="en-US" sz="2800" dirty="0"/>
              <a:t>!</a:t>
            </a:r>
          </a:p>
          <a:p>
            <a:r>
              <a:rPr lang="it-IT" sz="2800" dirty="0"/>
              <a:t>Ma cosa devo fare se voglio ripetere quel blocco per sempre</a:t>
            </a:r>
            <a:r>
              <a:rPr lang="en-US" sz="2800" dirty="0"/>
              <a:t>? </a:t>
            </a:r>
          </a:p>
          <a:p>
            <a:r>
              <a:rPr lang="en-US" sz="2800" dirty="0" err="1"/>
              <a:t>Cosa</a:t>
            </a:r>
            <a:r>
              <a:rPr lang="en-US" sz="2800" dirty="0"/>
              <a:t> </a:t>
            </a:r>
            <a:r>
              <a:rPr lang="en-US" sz="2800" dirty="0" err="1"/>
              <a:t>faccio</a:t>
            </a:r>
            <a:r>
              <a:rPr lang="en-US" sz="2800" dirty="0"/>
              <a:t>?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3</a:t>
            </a:fld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284544" y="1317714"/>
            <a:ext cx="817503" cy="762366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" name="Straight Arrow Connector 11"/>
          <p:cNvCxnSpPr/>
          <p:nvPr/>
        </p:nvCxnSpPr>
        <p:spPr>
          <a:xfrm flipV="1">
            <a:off x="7050971" y="1098724"/>
            <a:ext cx="0" cy="116794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flipV="1">
            <a:off x="7042789" y="1098724"/>
            <a:ext cx="1234439" cy="1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>
            <a:off x="8350218" y="1098725"/>
            <a:ext cx="0" cy="116794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7050971" y="2325061"/>
            <a:ext cx="1261870" cy="0"/>
          </a:xfrm>
          <a:prstGeom prst="straightConnector1">
            <a:avLst/>
          </a:prstGeom>
          <a:ln w="38100" cmpd="sng"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grpSp>
        <p:nvGrpSpPr>
          <p:cNvPr id="23" name="Group 22"/>
          <p:cNvGrpSpPr/>
          <p:nvPr/>
        </p:nvGrpSpPr>
        <p:grpSpPr>
          <a:xfrm>
            <a:off x="6855511" y="1622219"/>
            <a:ext cx="369954" cy="457861"/>
            <a:chOff x="6310708" y="2223671"/>
            <a:chExt cx="809489" cy="898563"/>
          </a:xfrm>
        </p:grpSpPr>
        <p:sp>
          <p:nvSpPr>
            <p:cNvPr id="26" name="Rounded Rectangle 25"/>
            <p:cNvSpPr/>
            <p:nvPr/>
          </p:nvSpPr>
          <p:spPr>
            <a:xfrm>
              <a:off x="6451830" y="2223671"/>
              <a:ext cx="519438" cy="898563"/>
            </a:xfrm>
            <a:prstGeom prst="roundRect">
              <a:avLst/>
            </a:prstGeom>
            <a:solidFill>
              <a:schemeClr val="accent5">
                <a:lumMod val="60000"/>
                <a:lumOff val="40000"/>
              </a:schemeClr>
            </a:solidFill>
            <a:ln>
              <a:solidFill>
                <a:srgbClr val="000000"/>
              </a:solidFill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7" name="Rounded Rectangle 26"/>
            <p:cNvSpPr/>
            <p:nvPr/>
          </p:nvSpPr>
          <p:spPr>
            <a:xfrm>
              <a:off x="6979076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8" name="Rounded Rectangle 27"/>
            <p:cNvSpPr/>
            <p:nvPr/>
          </p:nvSpPr>
          <p:spPr>
            <a:xfrm>
              <a:off x="6310708" y="2525434"/>
              <a:ext cx="141121" cy="295036"/>
            </a:xfrm>
            <a:prstGeom prst="roundRect">
              <a:avLst/>
            </a:prstGeom>
            <a:ln>
              <a:solidFill>
                <a:srgbClr val="000000"/>
              </a:solidFill>
            </a:ln>
            <a:effectLst/>
          </p:spPr>
          <p:style>
            <a:lnRef idx="1">
              <a:schemeClr val="accent6"/>
            </a:lnRef>
            <a:fillRef idx="3">
              <a:schemeClr val="accent6"/>
            </a:fillRef>
            <a:effectRef idx="2">
              <a:schemeClr val="accent6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effectLst/>
              </a:endParaRPr>
            </a:p>
          </p:txBody>
        </p:sp>
        <p:sp>
          <p:nvSpPr>
            <p:cNvPr id="29" name="Oval 28"/>
            <p:cNvSpPr>
              <a:spLocks noChangeAspect="1"/>
            </p:cNvSpPr>
            <p:nvPr/>
          </p:nvSpPr>
          <p:spPr>
            <a:xfrm>
              <a:off x="6621904" y="2247641"/>
              <a:ext cx="179290" cy="166284"/>
            </a:xfrm>
            <a:prstGeom prst="ellipse">
              <a:avLst/>
            </a:prstGeom>
            <a:solidFill>
              <a:srgbClr val="FF0000"/>
            </a:solidFill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0504574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06885" y="1336176"/>
            <a:ext cx="2212951" cy="2101798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199"/>
            <a:ext cx="5094514" cy="5025381"/>
          </a:xfrm>
        </p:spPr>
        <p:txBody>
          <a:bodyPr>
            <a:normAutofit/>
          </a:bodyPr>
          <a:lstStyle/>
          <a:p>
            <a:r>
              <a:rPr lang="en-US" dirty="0"/>
              <a:t>I loop </a:t>
            </a:r>
            <a:r>
              <a:rPr lang="en-US" dirty="0" err="1"/>
              <a:t>permettono</a:t>
            </a:r>
            <a:r>
              <a:rPr lang="en-US" dirty="0"/>
              <a:t> di </a:t>
            </a:r>
            <a:r>
              <a:rPr lang="en-US" dirty="0" err="1"/>
              <a:t>ripetere</a:t>
            </a:r>
            <a:r>
              <a:rPr lang="en-US" dirty="0"/>
              <a:t> </a:t>
            </a:r>
            <a:r>
              <a:rPr lang="en-US" dirty="0" err="1"/>
              <a:t>un’azione</a:t>
            </a:r>
            <a:r>
              <a:rPr lang="en-US" dirty="0"/>
              <a:t> o </a:t>
            </a:r>
            <a:r>
              <a:rPr lang="en-US" dirty="0" err="1"/>
              <a:t>una</a:t>
            </a:r>
            <a:r>
              <a:rPr lang="en-US" dirty="0"/>
              <a:t> </a:t>
            </a:r>
            <a:r>
              <a:rPr lang="en-US" dirty="0" err="1"/>
              <a:t>serie</a:t>
            </a:r>
            <a:r>
              <a:rPr lang="en-US" dirty="0"/>
              <a:t> di </a:t>
            </a:r>
            <a:r>
              <a:rPr lang="en-US" dirty="0" err="1"/>
              <a:t>azioni</a:t>
            </a:r>
            <a:r>
              <a:rPr lang="en-US" dirty="0"/>
              <a:t> </a:t>
            </a:r>
            <a:r>
              <a:rPr lang="en-US" dirty="0" err="1"/>
              <a:t>quante</a:t>
            </a:r>
            <a:r>
              <a:rPr lang="en-US" dirty="0"/>
              <a:t> volte lo </a:t>
            </a:r>
            <a:r>
              <a:rPr lang="en-US" dirty="0" err="1"/>
              <a:t>desideriamo</a:t>
            </a:r>
            <a:endParaRPr lang="en-US" dirty="0"/>
          </a:p>
          <a:p>
            <a:r>
              <a:rPr lang="it-IT" dirty="0"/>
              <a:t>Il vantaggio è che un ciclo può finire in qualsiasi momento (un numero specifico di volte, oppure per sempre, ad una condizione specifica, </a:t>
            </a:r>
            <a:r>
              <a:rPr lang="it-IT" dirty="0" err="1"/>
              <a:t>ecc</a:t>
            </a:r>
            <a:r>
              <a:rPr lang="it-IT" dirty="0"/>
              <a:t>…)</a:t>
            </a:r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4</a:t>
            </a:fld>
            <a:endParaRPr lang="en-US"/>
          </a:p>
        </p:txBody>
      </p:sp>
      <p:pic>
        <p:nvPicPr>
          <p:cNvPr id="9" name="Picture 8" descr="Screen Shot 2014-08-07 at 12.27.34 PM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70451" y="309235"/>
            <a:ext cx="3465446" cy="402712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6727372" y="2924271"/>
            <a:ext cx="1635609" cy="3177534"/>
            <a:chOff x="4880429" y="372201"/>
            <a:chExt cx="2476500" cy="5514615"/>
          </a:xfrm>
        </p:grpSpPr>
        <p:pic>
          <p:nvPicPr>
            <p:cNvPr id="13" name="Picture 1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4" name="Picture 13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840862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180" y="3716741"/>
            <a:ext cx="8540353" cy="1355612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Esercitazione</a:t>
            </a:r>
            <a:r>
              <a:rPr lang="en-US" dirty="0"/>
              <a:t> SUI LOOP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06285"/>
            <a:ext cx="8245474" cy="4373563"/>
          </a:xfrm>
        </p:spPr>
        <p:txBody>
          <a:bodyPr>
            <a:normAutofit fontScale="92500" lnSpcReduction="20000"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Compito</a:t>
            </a:r>
            <a:r>
              <a:rPr lang="en-US" dirty="0">
                <a:solidFill>
                  <a:srgbClr val="FF0000"/>
                </a:solidFill>
              </a:rPr>
              <a:t>: </a:t>
            </a:r>
            <a:r>
              <a:rPr lang="en-US" dirty="0" err="1">
                <a:solidFill>
                  <a:srgbClr val="FF0000"/>
                </a:solidFill>
              </a:rPr>
              <a:t>Scrivere</a:t>
            </a:r>
            <a:r>
              <a:rPr lang="en-US" dirty="0">
                <a:solidFill>
                  <a:srgbClr val="FF0000"/>
                </a:solidFill>
              </a:rPr>
              <a:t> un </a:t>
            </a:r>
            <a:r>
              <a:rPr lang="en-US" dirty="0" err="1">
                <a:solidFill>
                  <a:srgbClr val="FF0000"/>
                </a:solidFill>
              </a:rPr>
              <a:t>programma</a:t>
            </a:r>
            <a:r>
              <a:rPr lang="en-US" dirty="0">
                <a:solidFill>
                  <a:srgbClr val="FF0000"/>
                </a:solidFill>
              </a:rPr>
              <a:t> per far fare un </a:t>
            </a:r>
            <a:r>
              <a:rPr lang="en-US" dirty="0" err="1">
                <a:solidFill>
                  <a:srgbClr val="FF0000"/>
                </a:solidFill>
              </a:rPr>
              <a:t>giro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intorno</a:t>
            </a:r>
            <a:r>
              <a:rPr lang="en-US" dirty="0">
                <a:solidFill>
                  <a:srgbClr val="FF0000"/>
                </a:solidFill>
              </a:rPr>
              <a:t> ad </a:t>
            </a:r>
            <a:r>
              <a:rPr lang="en-US" dirty="0" err="1">
                <a:solidFill>
                  <a:srgbClr val="FF0000"/>
                </a:solidFill>
              </a:rPr>
              <a:t>una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scatola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quadrata</a:t>
            </a:r>
            <a:r>
              <a:rPr lang="en-US" dirty="0">
                <a:solidFill>
                  <a:srgbClr val="FF0000"/>
                </a:solidFill>
              </a:rPr>
              <a:t>.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en-US" dirty="0">
                <a:solidFill>
                  <a:srgbClr val="FF0000"/>
                </a:solidFill>
              </a:rPr>
              <a:t>Il </a:t>
            </a:r>
            <a:r>
              <a:rPr lang="en-US" dirty="0" err="1">
                <a:solidFill>
                  <a:srgbClr val="FF0000"/>
                </a:solidFill>
              </a:rPr>
              <a:t>modo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più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semplice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sembra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questo</a:t>
            </a:r>
            <a:r>
              <a:rPr lang="en-US" dirty="0">
                <a:solidFill>
                  <a:srgbClr val="FF0000"/>
                </a:solidFill>
              </a:rPr>
              <a:t>:</a:t>
            </a: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endParaRPr lang="en-US" dirty="0">
              <a:solidFill>
                <a:srgbClr val="FF0000"/>
              </a:solidFill>
            </a:endParaRPr>
          </a:p>
          <a:p>
            <a:r>
              <a:rPr lang="it-IT" dirty="0">
                <a:solidFill>
                  <a:srgbClr val="FF0000"/>
                </a:solidFill>
              </a:rPr>
              <a:t>Utilizziamo un </a:t>
            </a:r>
            <a:r>
              <a:rPr lang="it-IT" dirty="0" err="1">
                <a:solidFill>
                  <a:srgbClr val="FF0000"/>
                </a:solidFill>
              </a:rPr>
              <a:t>loop</a:t>
            </a:r>
            <a:r>
              <a:rPr lang="it-IT" dirty="0">
                <a:solidFill>
                  <a:srgbClr val="FF0000"/>
                </a:solidFill>
              </a:rPr>
              <a:t> per migliorare il codice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5</a:t>
            </a:fld>
            <a:endParaRPr lang="en-US" dirty="0"/>
          </a:p>
        </p:txBody>
      </p:sp>
      <p:grpSp>
        <p:nvGrpSpPr>
          <p:cNvPr id="17" name="Group 16"/>
          <p:cNvGrpSpPr/>
          <p:nvPr/>
        </p:nvGrpSpPr>
        <p:grpSpPr>
          <a:xfrm>
            <a:off x="3254828" y="1922706"/>
            <a:ext cx="1494707" cy="1226337"/>
            <a:chOff x="3886200" y="3370870"/>
            <a:chExt cx="1494707" cy="1226337"/>
          </a:xfrm>
        </p:grpSpPr>
        <p:sp>
          <p:nvSpPr>
            <p:cNvPr id="6" name="Rectangle 5"/>
            <p:cNvSpPr/>
            <p:nvPr/>
          </p:nvSpPr>
          <p:spPr>
            <a:xfrm>
              <a:off x="4385323" y="3589860"/>
              <a:ext cx="817503" cy="762366"/>
            </a:xfrm>
            <a:prstGeom prst="rect">
              <a:avLst/>
            </a:prstGeom>
          </p:spPr>
          <p:style>
            <a:lnRef idx="1">
              <a:schemeClr val="accent5"/>
            </a:lnRef>
            <a:fillRef idx="3">
              <a:schemeClr val="accent5"/>
            </a:fillRef>
            <a:effectRef idx="2">
              <a:schemeClr val="accent5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" name="Straight Arrow Connector 6"/>
            <p:cNvCxnSpPr/>
            <p:nvPr/>
          </p:nvCxnSpPr>
          <p:spPr>
            <a:xfrm flipV="1">
              <a:off x="4081660" y="3370870"/>
              <a:ext cx="0" cy="116794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8" name="Straight Arrow Connector 7"/>
            <p:cNvCxnSpPr/>
            <p:nvPr/>
          </p:nvCxnSpPr>
          <p:spPr>
            <a:xfrm flipV="1">
              <a:off x="4073478" y="3370870"/>
              <a:ext cx="1234439" cy="1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9" name="Straight Arrow Connector 8"/>
            <p:cNvCxnSpPr/>
            <p:nvPr/>
          </p:nvCxnSpPr>
          <p:spPr>
            <a:xfrm>
              <a:off x="5380907" y="3370871"/>
              <a:ext cx="0" cy="116794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0" name="Straight Arrow Connector 9"/>
            <p:cNvCxnSpPr/>
            <p:nvPr/>
          </p:nvCxnSpPr>
          <p:spPr>
            <a:xfrm flipH="1">
              <a:off x="4081660" y="4597207"/>
              <a:ext cx="1261870" cy="0"/>
            </a:xfrm>
            <a:prstGeom prst="straightConnector1">
              <a:avLst/>
            </a:prstGeom>
            <a:ln w="38100" cmpd="sng">
              <a:tailEnd type="arrow"/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grpSp>
          <p:nvGrpSpPr>
            <p:cNvPr id="11" name="Group 10"/>
            <p:cNvGrpSpPr/>
            <p:nvPr/>
          </p:nvGrpSpPr>
          <p:grpSpPr>
            <a:xfrm>
              <a:off x="3886200" y="3894365"/>
              <a:ext cx="369954" cy="457861"/>
              <a:chOff x="6310708" y="2223671"/>
              <a:chExt cx="809489" cy="898563"/>
            </a:xfrm>
          </p:grpSpPr>
          <p:sp>
            <p:nvSpPr>
              <p:cNvPr id="12" name="Rounded Rectangle 11"/>
              <p:cNvSpPr/>
              <p:nvPr/>
            </p:nvSpPr>
            <p:spPr>
              <a:xfrm>
                <a:off x="6451830" y="2223671"/>
                <a:ext cx="519438" cy="898563"/>
              </a:xfrm>
              <a:prstGeom prst="roundRec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" name="Rounded Rectangle 12"/>
              <p:cNvSpPr/>
              <p:nvPr/>
            </p:nvSpPr>
            <p:spPr>
              <a:xfrm>
                <a:off x="6979076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4" name="Rounded Rectangle 13"/>
              <p:cNvSpPr/>
              <p:nvPr/>
            </p:nvSpPr>
            <p:spPr>
              <a:xfrm>
                <a:off x="6310708" y="2525434"/>
                <a:ext cx="141121" cy="295036"/>
              </a:xfrm>
              <a:prstGeom prst="roundRect">
                <a:avLst/>
              </a:prstGeom>
              <a:ln>
                <a:solidFill>
                  <a:srgbClr val="000000"/>
                </a:solidFill>
              </a:ln>
              <a:effectLst/>
            </p:spPr>
            <p:style>
              <a:lnRef idx="1">
                <a:schemeClr val="accent6"/>
              </a:lnRef>
              <a:fillRef idx="3">
                <a:schemeClr val="accent6"/>
              </a:fillRef>
              <a:effectRef idx="2">
                <a:schemeClr val="accent6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effectLst/>
                </a:endParaRPr>
              </a:p>
            </p:txBody>
          </p:sp>
          <p:sp>
            <p:nvSpPr>
              <p:cNvPr id="15" name="Oval 14"/>
              <p:cNvSpPr>
                <a:spLocks noChangeAspect="1"/>
              </p:cNvSpPr>
              <p:nvPr/>
            </p:nvSpPr>
            <p:spPr>
              <a:xfrm>
                <a:off x="6621904" y="2247641"/>
                <a:ext cx="179290" cy="166284"/>
              </a:xfrm>
              <a:prstGeom prst="ellipse">
                <a:avLst/>
              </a:prstGeom>
              <a:solidFill>
                <a:srgbClr val="FF0000"/>
              </a:solidFill>
              <a:effectLst/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190257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SOLUZIONE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6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9" y="830943"/>
            <a:ext cx="7213600" cy="28321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6433457" y="1371600"/>
            <a:ext cx="1237342" cy="50074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Ripetere</a:t>
            </a:r>
            <a:r>
              <a:rPr lang="en-US" dirty="0"/>
              <a:t> 4 volte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6292621" y="3114506"/>
            <a:ext cx="1894115" cy="3570515"/>
            <a:chOff x="4880429" y="372201"/>
            <a:chExt cx="2476500" cy="5514615"/>
          </a:xfrm>
        </p:grpSpPr>
        <p:pic>
          <p:nvPicPr>
            <p:cNvPr id="9" name="Picture 8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7576"/>
            <a:stretch/>
          </p:blipFill>
          <p:spPr>
            <a:xfrm>
              <a:off x="4880429" y="4497074"/>
              <a:ext cx="2476500" cy="1389742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33113"/>
            <a:stretch/>
          </p:blipFill>
          <p:spPr>
            <a:xfrm>
              <a:off x="4880429" y="372201"/>
              <a:ext cx="2476500" cy="414537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2189695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EV3Lessons.com, 2016, (Last edit: 7/26/2016)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BC7FC8-25FB-FC45-8177-2B991DA6778C}" type="slidenum">
              <a:rPr lang="en-US" smtClean="0"/>
              <a:t>7</a:t>
            </a:fld>
            <a:endParaRPr lang="en-US"/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56665" y="439032"/>
            <a:ext cx="8245475" cy="1371600"/>
          </a:xfrm>
        </p:spPr>
        <p:txBody>
          <a:bodyPr/>
          <a:lstStyle/>
          <a:p>
            <a:r>
              <a:rPr lang="en-US" dirty="0"/>
              <a:t>CREDITS</a:t>
            </a:r>
          </a:p>
        </p:txBody>
      </p:sp>
      <p:sp>
        <p:nvSpPr>
          <p:cNvPr id="11" name="Content Placeholder 2"/>
          <p:cNvSpPr>
            <a:spLocks noGrp="1"/>
          </p:cNvSpPr>
          <p:nvPr>
            <p:ph idx="1"/>
          </p:nvPr>
        </p:nvSpPr>
        <p:spPr>
          <a:xfrm>
            <a:off x="457200" y="1491343"/>
            <a:ext cx="8245474" cy="4596546"/>
          </a:xfrm>
        </p:spPr>
        <p:txBody>
          <a:bodyPr>
            <a:noAutofit/>
          </a:bodyPr>
          <a:lstStyle/>
          <a:p>
            <a:pPr marL="342900" indent="-342900">
              <a:buFont typeface="Arial"/>
              <a:buChar char="•"/>
            </a:pPr>
            <a:r>
              <a:rPr lang="en-US" sz="1800" dirty="0" err="1"/>
              <a:t>Questo</a:t>
            </a:r>
            <a:r>
              <a:rPr lang="en-US" sz="1800" dirty="0"/>
              <a:t> tutorial è </a:t>
            </a:r>
            <a:r>
              <a:rPr lang="en-US" sz="1800" dirty="0" err="1"/>
              <a:t>stato</a:t>
            </a:r>
            <a:r>
              <a:rPr lang="en-US" sz="1800" dirty="0"/>
              <a:t> </a:t>
            </a:r>
            <a:r>
              <a:rPr lang="en-US" sz="1800" dirty="0" err="1"/>
              <a:t>creato</a:t>
            </a:r>
            <a:r>
              <a:rPr lang="en-US" sz="1800" dirty="0"/>
              <a:t> da Sanjay Seshan e Arvind Seshan</a:t>
            </a:r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Altre</a:t>
            </a:r>
            <a:r>
              <a:rPr lang="en-US" sz="1800" dirty="0"/>
              <a:t> </a:t>
            </a:r>
            <a:r>
              <a:rPr lang="en-US" sz="1800" dirty="0" err="1"/>
              <a:t>lezioni</a:t>
            </a:r>
            <a:r>
              <a:rPr lang="en-US" sz="1800" dirty="0"/>
              <a:t> </a:t>
            </a:r>
            <a:r>
              <a:rPr lang="en-US" sz="1800" dirty="0" err="1"/>
              <a:t>sono</a:t>
            </a:r>
            <a:r>
              <a:rPr lang="en-US" sz="1800" dirty="0"/>
              <a:t> </a:t>
            </a:r>
            <a:r>
              <a:rPr lang="en-US" sz="1800" dirty="0" err="1"/>
              <a:t>disponibili</a:t>
            </a:r>
            <a:r>
              <a:rPr lang="en-US" sz="1800" dirty="0"/>
              <a:t> al </a:t>
            </a:r>
            <a:r>
              <a:rPr lang="en-US" sz="1800" dirty="0" err="1"/>
              <a:t>sito</a:t>
            </a:r>
            <a:r>
              <a:rPr lang="en-US" sz="1800" dirty="0"/>
              <a:t> </a:t>
            </a:r>
            <a:r>
              <a:rPr lang="en-US" sz="1800" dirty="0">
                <a:hlinkClick r:id="rId2"/>
              </a:rPr>
              <a:t>www.ev3lessons.com</a:t>
            </a:r>
            <a:endParaRPr lang="en-US" sz="1800" dirty="0"/>
          </a:p>
          <a:p>
            <a:pPr marL="342900" indent="-342900">
              <a:buFont typeface="Arial"/>
              <a:buChar char="•"/>
            </a:pPr>
            <a:r>
              <a:rPr lang="en-US" sz="1800" dirty="0" err="1"/>
              <a:t>Tradotto</a:t>
            </a:r>
            <a:r>
              <a:rPr lang="en-US" sz="1800" dirty="0"/>
              <a:t> da Giuseppe </a:t>
            </a:r>
            <a:r>
              <a:rPr lang="en-US" sz="1800"/>
              <a:t>Comis</a:t>
            </a:r>
            <a:br>
              <a:rPr lang="en-US" sz="1800" b="0" dirty="0"/>
            </a:br>
            <a:endParaRPr lang="en-US" sz="1800" dirty="0"/>
          </a:p>
        </p:txBody>
      </p:sp>
      <p:sp>
        <p:nvSpPr>
          <p:cNvPr id="12" name="Rectangle 1"/>
          <p:cNvSpPr>
            <a:spLocks noChangeArrowheads="1"/>
          </p:cNvSpPr>
          <p:nvPr/>
        </p:nvSpPr>
        <p:spPr bwMode="auto">
          <a:xfrm>
            <a:off x="457199" y="4630535"/>
            <a:ext cx="7913347" cy="923330"/>
          </a:xfrm>
          <a:prstGeom prst="rect">
            <a:avLst/>
          </a:prstGeom>
          <a:solidFill>
            <a:srgbClr val="F5F5F5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</a:rPr>
              <a:t>                         </a:t>
            </a:r>
            <a:b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</a:b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Questo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lavoro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è 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soggetto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 a 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Creative Commons Attribution-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NonCommercial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-</a:t>
            </a:r>
            <a:r>
              <a:rPr kumimoji="0" lang="en-US" altLang="en-US" sz="2000" b="0" i="0" u="none" strike="noStrike" cap="none" normalizeH="0" baseline="0" dirty="0" err="1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ShareAlike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4374B7"/>
                </a:solidFill>
                <a:effectLst/>
                <a:latin typeface="Helvetica Neue"/>
                <a:hlinkClick r:id="rId3"/>
              </a:rPr>
              <a:t> 4.0 International License</a:t>
            </a:r>
            <a:r>
              <a:rPr kumimoji="0" lang="en-US" altLang="en-US" sz="20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Helvetica Neue"/>
              </a:rPr>
              <a:t>.</a:t>
            </a:r>
            <a:r>
              <a:rPr kumimoji="0" lang="en-US" altLang="en-US" sz="16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</a:rPr>
              <a:t> </a:t>
            </a:r>
            <a:endParaRPr kumimoji="0" lang="en-US" altLang="en-US" sz="2000" b="0" i="0" u="none" strike="noStrike" cap="none" normalizeH="0" baseline="0" dirty="0">
              <a:ln>
                <a:noFill/>
              </a:ln>
              <a:solidFill>
                <a:srgbClr val="4374B7"/>
              </a:solidFill>
              <a:effectLst/>
              <a:latin typeface="Helvetica Neue"/>
            </a:endParaRPr>
          </a:p>
        </p:txBody>
      </p:sp>
      <p:pic>
        <p:nvPicPr>
          <p:cNvPr id="13" name="Picture 2" descr="Creative Commons License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18595" y="3609409"/>
            <a:ext cx="2161449" cy="7614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14724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eginner">
  <a:themeElements>
    <a:clrScheme name="Essential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Essential">
      <a:majorFont>
        <a:latin typeface="Arial Black"/>
        <a:ea typeface=""/>
        <a:cs typeface=""/>
        <a:font script="Jpan" typeface="ＭＳ Ｐゴシック"/>
        <a:font script="Hang" typeface="HY견고딕"/>
        <a:font script="Hans" typeface="微软雅黑"/>
        <a:font script="Hant" typeface="微軟正黑體"/>
        <a:font script="Arab" typeface="Tahoma"/>
        <a:font script="Hebr" typeface="Ta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sential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250000"/>
              </a:schemeClr>
            </a:gs>
            <a:gs pos="35000">
              <a:schemeClr val="phClr">
                <a:tint val="47000"/>
                <a:satMod val="275000"/>
              </a:schemeClr>
            </a:gs>
            <a:gs pos="100000">
              <a:schemeClr val="phClr">
                <a:tint val="25000"/>
                <a:satMod val="300000"/>
              </a:schemeClr>
            </a:gs>
          </a:gsLst>
          <a:lin ang="16200000" scaled="1"/>
        </a:gradFill>
        <a:solidFill>
          <a:schemeClr val="phClr">
            <a:satMod val="110000"/>
          </a:schemeClr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4127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9999" dist="23000" algn="bl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19050" algn="bl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l"/>
          </a:scene3d>
          <a:sp3d prstMaterial="plastic">
            <a:bevelT w="38100" h="31750"/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6000"/>
              </a:schemeClr>
              <a:schemeClr val="phClr">
                <a:shade val="94000"/>
              </a:schemeClr>
            </a:duotone>
          </a:blip>
          <a:tile tx="0" ty="0" sx="100000" sy="100000" flip="none" algn="tl"/>
        </a:blipFill>
        <a:gradFill rotWithShape="1">
          <a:gsLst>
            <a:gs pos="0">
              <a:schemeClr val="phClr">
                <a:tint val="84000"/>
                <a:satMod val="110000"/>
              </a:schemeClr>
            </a:gs>
            <a:gs pos="44000">
              <a:schemeClr val="phClr">
                <a:tint val="93000"/>
                <a:satMod val="115000"/>
              </a:schemeClr>
            </a:gs>
            <a:gs pos="100000">
              <a:schemeClr val="phClr">
                <a:tint val="100000"/>
                <a:shade val="59000"/>
                <a:satMod val="120000"/>
              </a:schemeClr>
            </a:gs>
          </a:gsLst>
          <a:path path="circle">
            <a:fillToRect l="40000" t="60000" r="60000" b="4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ginner" id="{AEF29D72-34CC-C448-A679-08550D2D21D1}" vid="{04B54D62-7BE5-DF47-9F85-5B9FEF4E3E09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beginner</Template>
  <TotalTime>6400</TotalTime>
  <Words>255</Words>
  <Application>Microsoft Macintosh PowerPoint</Application>
  <PresentationFormat>On-screen Show (4:3)</PresentationFormat>
  <Paragraphs>53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Arial Black</vt:lpstr>
      <vt:lpstr>Calibri</vt:lpstr>
      <vt:lpstr>Calibri Light</vt:lpstr>
      <vt:lpstr>Helvetica Neue</vt:lpstr>
      <vt:lpstr>beginner</vt:lpstr>
      <vt:lpstr>Custom Design</vt:lpstr>
      <vt:lpstr>LEZIONI PER PRINCIPIANTI</vt:lpstr>
      <vt:lpstr>OBIETTIVI DELLa LEZIONe</vt:lpstr>
      <vt:lpstr>RIPETERE UN’AZIONE</vt:lpstr>
      <vt:lpstr>Loop</vt:lpstr>
      <vt:lpstr>Esercitazione SUI LOOP</vt:lpstr>
      <vt:lpstr>SOLUZIONE</vt:lpstr>
      <vt:lpstr>CREDITS</vt:lpstr>
    </vt:vector>
  </TitlesOfParts>
  <LinksUpToDate>false</LinksUpToDate>
  <SharedDoc>false</SharedDoc>
  <HyperlinksChanged>false</HyperlinksChanged>
  <AppVersion>16.0011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BEGINNER EV3 PROGRAMMING Lesson</dc:title>
  <dc:creator>GIUCO</dc:creator>
  <cp:lastModifiedBy>Sanjay Seshan</cp:lastModifiedBy>
  <cp:revision>20</cp:revision>
  <dcterms:created xsi:type="dcterms:W3CDTF">2014-08-07T02:19:13Z</dcterms:created>
  <dcterms:modified xsi:type="dcterms:W3CDTF">2018-04-07T14:32:12Z</dcterms:modified>
</cp:coreProperties>
</file>