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  <p:sldMasterId id="2147483859" r:id="rId3"/>
  </p:sldMasterIdLst>
  <p:notesMasterIdLst>
    <p:notesMasterId r:id="rId14"/>
  </p:notesMasterIdLst>
  <p:handoutMasterIdLst>
    <p:handoutMasterId r:id="rId15"/>
  </p:handoutMasterIdLst>
  <p:sldIdLst>
    <p:sldId id="295" r:id="rId4"/>
    <p:sldId id="291" r:id="rId5"/>
    <p:sldId id="275" r:id="rId6"/>
    <p:sldId id="286" r:id="rId7"/>
    <p:sldId id="287" r:id="rId8"/>
    <p:sldId id="288" r:id="rId9"/>
    <p:sldId id="289" r:id="rId10"/>
    <p:sldId id="290" r:id="rId11"/>
    <p:sldId id="292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82" autoAdjust="0"/>
    <p:restoredTop sz="94615"/>
  </p:normalViewPr>
  <p:slideViewPr>
    <p:cSldViewPr snapToGrid="0" snapToObjects="1">
      <p:cViewPr varScale="1">
        <p:scale>
          <a:sx n="113" d="100"/>
          <a:sy n="113" d="100"/>
        </p:scale>
        <p:origin x="1720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4/7/18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4/7/18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158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85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E97-744C-6A44-93A1-991B45F827D6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4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AF4C3-0E93-F84E-B9D7-792E6E8BB955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9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6C19-1723-6245-9CDB-E741AB2D1B1B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2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005A-7F95-994E-9ACE-7BC5FCC1FE49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</a:t>
            </a:r>
            <a:r>
              <a:rPr lang="en-US" dirty="0" err="1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23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A31-094D-7340-9EC6-7F0C9FE244D3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9968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BA6F-9415-B946-A89D-89B64376ECC4}" type="datetime1">
              <a:rPr lang="en-US" smtClean="0"/>
              <a:t>4/7/18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</p:spTree>
    <p:extLst>
      <p:ext uri="{BB962C8B-B14F-4D97-AF65-F5344CB8AC3E}">
        <p14:creationId xmlns:p14="http://schemas.microsoft.com/office/powerpoint/2010/main" val="1836738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0B4B-9F27-5745-AB30-2BA7396DC82B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60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D8E-133E-7D46-B3E0-5900C8E7D5AC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23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F31E-5C85-0042-8A60-177162ED58FB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485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1E2F-F4A1-0E40-A9D2-9FA1570CFBCE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4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F7CD-D7FE-4C49-947F-59950BF43062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346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56B3-25B1-2D47-9568-5E08CEA323F8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1522" y="6269672"/>
            <a:ext cx="642303" cy="365125"/>
          </a:xfr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3307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24D-336E-A44E-890D-CE92DA4F9DAB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97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2318-BB15-8148-AC13-B5B8B9FC1225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31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B7AB-ECA8-EF41-A9E5-AF089D2FA254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537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406CB-7F88-084C-B206-B0407092DC88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94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8BAE3-BA90-A141-9E23-B58099BC19F3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194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17FF-01C3-DD44-901F-556AF1D362C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259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F9E6-BC6D-AC45-8CDF-777BD81ECC08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621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A1B42-C292-8842-82CD-C4D2F821CE5F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687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BE9F-67D4-6D49-B819-ECBBC6EB1910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787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5FD3F-293C-2C4E-A471-FF3DDDAE00F1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3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E04E-14C5-D34A-A071-F5C6DB29E1FA}" type="datetime1">
              <a:rPr lang="en-US" smtClean="0"/>
              <a:t>4/7/18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</p:spTree>
    <p:extLst>
      <p:ext uri="{BB962C8B-B14F-4D97-AF65-F5344CB8AC3E}">
        <p14:creationId xmlns:p14="http://schemas.microsoft.com/office/powerpoint/2010/main" val="9122930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0EE3-81A8-214B-BD8F-C844E7C11169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458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A78D-64C6-FE4E-9600-A726A42332BF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140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FDBD-3BF8-D143-B9B5-82B83C6F7D46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831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1F077-E09D-BF4A-9E77-8C23C1A7224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5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3C50-7CB8-0645-AFC0-5591FBD3A0D0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9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7B04-4B86-FA4D-9EC5-BD120978EDB8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2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F0A-F60B-8949-96CD-C991FE77F9BA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CDF70-4DF9-5544-AF0B-1381B735114D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86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9896-46EC-0547-A028-D1BF7579F8F2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1072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7779-9FAB-2343-951A-8756544D0D72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08782AB3-CC12-F14F-BA43-FBEC7475E6DA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523" y="6354445"/>
            <a:ext cx="703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7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AA0ABFE-08A7-6F40-AED3-D1A7268483F8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© EV3Lessons.com, 2016, (Last edit: 07/04/2016)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8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D73C5-BE5C-7441-A3B7-6EEA471EDBD8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EV3Lessons.com, 2016,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9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Pseudocodice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LEZIONI PER PRINCIPIANTI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958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Questo</a:t>
            </a:r>
            <a:r>
              <a:rPr lang="en-US" dirty="0"/>
              <a:t> tutorial è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creato</a:t>
            </a:r>
            <a:r>
              <a:rPr lang="en-US" dirty="0"/>
              <a:t> da Sanjay Seshan e Arvind Seshan</a:t>
            </a:r>
          </a:p>
          <a:p>
            <a:r>
              <a:rPr lang="en-US" dirty="0" err="1"/>
              <a:t>Altre</a:t>
            </a:r>
            <a:r>
              <a:rPr lang="en-US" dirty="0"/>
              <a:t> </a:t>
            </a:r>
            <a:r>
              <a:rPr lang="en-US" dirty="0" err="1"/>
              <a:t>lezioni</a:t>
            </a:r>
            <a:r>
              <a:rPr lang="en-US" dirty="0"/>
              <a:t> e </a:t>
            </a:r>
            <a:r>
              <a:rPr lang="en-US" dirty="0" err="1"/>
              <a:t>risorse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disponibili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sito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www.ev3lessons.com</a:t>
            </a:r>
            <a:endParaRPr lang="en-US" dirty="0"/>
          </a:p>
          <a:p>
            <a:r>
              <a:rPr lang="en-US" dirty="0" err="1"/>
              <a:t>Tradotto</a:t>
            </a:r>
            <a:r>
              <a:rPr lang="en-US" dirty="0"/>
              <a:t> da Giuseppe </a:t>
            </a:r>
            <a:r>
              <a:rPr lang="en-US"/>
              <a:t>Comis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4827512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soggetto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Attribution-NonCommercial-ShareAlike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52689" y="390724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89136"/>
            <a:ext cx="8245475" cy="885369"/>
          </a:xfrm>
          <a:noFill/>
        </p:spPr>
        <p:txBody>
          <a:bodyPr/>
          <a:lstStyle/>
          <a:p>
            <a:r>
              <a:rPr lang="en-US" dirty="0"/>
              <a:t>OBIETTIVI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/>
              <a:t>LEZIONe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523996" cy="459193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</a:t>
            </a:r>
            <a:r>
              <a:rPr lang="en-US" dirty="0" err="1"/>
              <a:t>cosa</a:t>
            </a:r>
            <a:r>
              <a:rPr lang="en-US" dirty="0"/>
              <a:t> </a:t>
            </a:r>
            <a:r>
              <a:rPr lang="en-US" dirty="0" err="1"/>
              <a:t>fa</a:t>
            </a:r>
            <a:r>
              <a:rPr lang="en-US" dirty="0"/>
              <a:t> lo </a:t>
            </a:r>
            <a:r>
              <a:rPr lang="en-US" dirty="0" err="1"/>
              <a:t>pseudocodice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</a:t>
            </a:r>
            <a:r>
              <a:rPr lang="en-US" dirty="0" err="1"/>
              <a:t>perchè</a:t>
            </a:r>
            <a:r>
              <a:rPr lang="en-US" dirty="0"/>
              <a:t> </a:t>
            </a:r>
            <a:r>
              <a:rPr lang="en-US" dirty="0" err="1"/>
              <a:t>usi</a:t>
            </a:r>
            <a:r>
              <a:rPr lang="en-US" dirty="0"/>
              <a:t> lo </a:t>
            </a:r>
            <a:r>
              <a:rPr lang="en-US" dirty="0" err="1"/>
              <a:t>pseudocodice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a </a:t>
            </a:r>
            <a:r>
              <a:rPr lang="en-US" dirty="0" err="1"/>
              <a:t>scrivere</a:t>
            </a:r>
            <a:r>
              <a:rPr lang="en-US" dirty="0"/>
              <a:t> lo </a:t>
            </a:r>
            <a:r>
              <a:rPr lang="en-US" dirty="0" err="1"/>
              <a:t>pseudocodice</a:t>
            </a:r>
            <a:r>
              <a:rPr lang="en-US" dirty="0"/>
              <a:t> per </a:t>
            </a:r>
            <a:r>
              <a:rPr lang="en-US" dirty="0" err="1"/>
              <a:t>un’azione</a:t>
            </a:r>
            <a:r>
              <a:rPr lang="en-US" dirty="0"/>
              <a:t> </a:t>
            </a:r>
            <a:r>
              <a:rPr lang="en-US" dirty="0" err="1"/>
              <a:t>comune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come </a:t>
            </a:r>
            <a:r>
              <a:rPr lang="en-US" dirty="0" err="1"/>
              <a:t>pianificare</a:t>
            </a:r>
            <a:r>
              <a:rPr lang="en-US" dirty="0"/>
              <a:t> i </a:t>
            </a:r>
            <a:r>
              <a:rPr lang="en-US" dirty="0" err="1"/>
              <a:t>programmi</a:t>
            </a:r>
            <a:r>
              <a:rPr lang="en-US" dirty="0"/>
              <a:t> per la FIRST Lego League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5496497" cy="283845"/>
          </a:xfrm>
        </p:spPr>
        <p:txBody>
          <a:bodyPr/>
          <a:lstStyle/>
          <a:p>
            <a:r>
              <a:rPr lang="en-US"/>
              <a:t>© EV3Lessons.com, 2016, (Last edit: 07/04/2016)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853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89136"/>
            <a:ext cx="8245475" cy="885369"/>
          </a:xfrm>
          <a:noFill/>
        </p:spPr>
        <p:txBody>
          <a:bodyPr/>
          <a:lstStyle/>
          <a:p>
            <a:r>
              <a:rPr lang="en-US" dirty="0"/>
              <a:t>COSA È LO PSEUDOCODICE?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523996" cy="4591935"/>
          </a:xfrm>
        </p:spPr>
        <p:txBody>
          <a:bodyPr>
            <a:norm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it-IT" dirty="0"/>
              <a:t>I robot seguono le indicazioni che le persone danno loro. Hanno bisogno di istruzioni dettagliate, passo-passo per completare un compito.</a:t>
            </a:r>
          </a:p>
          <a:p>
            <a:pPr marL="342900" indent="-342900">
              <a:buFont typeface="Arial" charset="0"/>
              <a:buChar char="•"/>
            </a:pPr>
            <a:r>
              <a:rPr lang="it-IT" dirty="0"/>
              <a:t>Si tratta di un insieme di note dettagliate che il programmatore può utilizzare per scrivere il codice quando sono pronte.</a:t>
            </a:r>
          </a:p>
          <a:p>
            <a:pPr marL="342900" indent="-342900">
              <a:buFont typeface="Arial" charset="0"/>
              <a:buChar char="•"/>
            </a:pPr>
            <a:r>
              <a:rPr lang="it-IT" dirty="0"/>
              <a:t>Non è scritto in un particolare linguaggio di programmazione. Lo pseudocodice può essere in parte in lingua ed in parte in codice.</a:t>
            </a:r>
          </a:p>
          <a:p>
            <a:pPr marL="342900" indent="-342900">
              <a:buFont typeface="Arial" charset="0"/>
              <a:buChar char="•"/>
            </a:pPr>
            <a:r>
              <a:rPr lang="it-IT" dirty="0"/>
              <a:t>Lo pseudocodice permette al programmatore di comunicare il suo piano con gli altri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/>
              <a:t>Lo </a:t>
            </a:r>
            <a:r>
              <a:rPr lang="en-US" dirty="0" err="1"/>
              <a:t>pseudocodice</a:t>
            </a:r>
            <a:r>
              <a:rPr lang="en-US" dirty="0"/>
              <a:t> è </a:t>
            </a:r>
            <a:r>
              <a:rPr lang="en-US" dirty="0" err="1"/>
              <a:t>abbastanza</a:t>
            </a:r>
            <a:r>
              <a:rPr lang="en-US" dirty="0"/>
              <a:t> </a:t>
            </a:r>
            <a:r>
              <a:rPr lang="en-US" dirty="0" err="1"/>
              <a:t>dettagliato</a:t>
            </a:r>
            <a:r>
              <a:rPr lang="en-US" dirty="0"/>
              <a:t> da </a:t>
            </a:r>
            <a:r>
              <a:rPr lang="en-US" dirty="0" err="1"/>
              <a:t>creare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codice</a:t>
            </a:r>
            <a:r>
              <a:rPr lang="en-US" dirty="0"/>
              <a:t> finale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5496497" cy="283845"/>
          </a:xfrm>
        </p:spPr>
        <p:txBody>
          <a:bodyPr/>
          <a:lstStyle/>
          <a:p>
            <a:r>
              <a:rPr lang="en-US"/>
              <a:t>© EV3Lessons.com, 2016, (Last edit: 07/04/2016)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00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PERCHÈ lo </a:t>
            </a:r>
            <a:r>
              <a:rPr lang="en-US" dirty="0" err="1"/>
              <a:t>pseudocodice</a:t>
            </a:r>
            <a:r>
              <a:rPr lang="en-US" dirty="0"/>
              <a:t> È </a:t>
            </a:r>
            <a:r>
              <a:rPr lang="en-US" dirty="0" err="1"/>
              <a:t>importante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82140"/>
            <a:ext cx="8574087" cy="4244023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charset="0"/>
              <a:buChar char="•"/>
            </a:pPr>
            <a:r>
              <a:rPr lang="it-IT" dirty="0"/>
              <a:t>Un ottimo modo per imparare l'importanza di un buon pseudocodice è quello di provare a scrivere le istruzioni per fare qualcosa di semplice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Come fare un sandwich, come </a:t>
            </a:r>
            <a:r>
              <a:rPr lang="en-US" dirty="0" err="1"/>
              <a:t>decorare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torta</a:t>
            </a:r>
            <a:r>
              <a:rPr lang="en-US" dirty="0"/>
              <a:t>, come </a:t>
            </a:r>
            <a:r>
              <a:rPr lang="en-US" dirty="0" err="1"/>
              <a:t>piantare</a:t>
            </a:r>
            <a:r>
              <a:rPr lang="en-US" dirty="0"/>
              <a:t> un </a:t>
            </a:r>
            <a:r>
              <a:rPr lang="en-US" dirty="0" err="1"/>
              <a:t>seme</a:t>
            </a:r>
            <a:r>
              <a:rPr lang="en-US" dirty="0"/>
              <a:t>, </a:t>
            </a:r>
            <a:r>
              <a:rPr lang="en-US" dirty="0" err="1"/>
              <a:t>ecc</a:t>
            </a:r>
            <a:r>
              <a:rPr lang="en-US" dirty="0"/>
              <a:t>.  </a:t>
            </a:r>
          </a:p>
          <a:p>
            <a:pPr lvl="2"/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dovrebbero</a:t>
            </a:r>
            <a:r>
              <a:rPr lang="en-US" dirty="0"/>
              <a:t> </a:t>
            </a:r>
            <a:r>
              <a:rPr lang="en-US" dirty="0" err="1"/>
              <a:t>scrivere</a:t>
            </a:r>
            <a:r>
              <a:rPr lang="en-US" dirty="0"/>
              <a:t> le </a:t>
            </a:r>
            <a:r>
              <a:rPr lang="en-US" dirty="0" err="1"/>
              <a:t>istruzioni</a:t>
            </a:r>
            <a:r>
              <a:rPr lang="en-US" dirty="0"/>
              <a:t> e </a:t>
            </a:r>
            <a:r>
              <a:rPr lang="en-US" dirty="0" err="1"/>
              <a:t>l’insegnante</a:t>
            </a:r>
            <a:r>
              <a:rPr lang="en-US" dirty="0"/>
              <a:t> </a:t>
            </a:r>
            <a:r>
              <a:rPr lang="en-US" dirty="0" err="1"/>
              <a:t>dovrebbe</a:t>
            </a:r>
            <a:r>
              <a:rPr lang="en-US" dirty="0"/>
              <a:t> </a:t>
            </a:r>
            <a:r>
              <a:rPr lang="en-US" dirty="0" err="1"/>
              <a:t>eseguirle</a:t>
            </a:r>
            <a:r>
              <a:rPr lang="en-US" dirty="0"/>
              <a:t>.  </a:t>
            </a:r>
          </a:p>
          <a:p>
            <a:pPr lvl="2"/>
            <a:r>
              <a:rPr lang="en-US" dirty="0"/>
              <a:t>Poi </a:t>
            </a:r>
            <a:r>
              <a:rPr lang="en-US" dirty="0" err="1"/>
              <a:t>confrontare</a:t>
            </a:r>
            <a:r>
              <a:rPr lang="en-US" dirty="0"/>
              <a:t> i </a:t>
            </a:r>
            <a:r>
              <a:rPr lang="en-US" dirty="0" err="1"/>
              <a:t>risultati</a:t>
            </a:r>
            <a:r>
              <a:rPr lang="en-US" dirty="0"/>
              <a:t>. 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err="1"/>
              <a:t>Alcuni</a:t>
            </a:r>
            <a:r>
              <a:rPr lang="en-US" dirty="0"/>
              <a:t> </a:t>
            </a:r>
            <a:r>
              <a:rPr lang="en-US" dirty="0" err="1"/>
              <a:t>esempi</a:t>
            </a:r>
            <a:r>
              <a:rPr lang="en-US" dirty="0"/>
              <a:t> di </a:t>
            </a:r>
            <a:r>
              <a:rPr lang="en-US" dirty="0" err="1"/>
              <a:t>risposte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per un sandwich col burro di </a:t>
            </a:r>
            <a:r>
              <a:rPr lang="en-US" dirty="0" err="1"/>
              <a:t>arachidi</a:t>
            </a:r>
            <a:r>
              <a:rPr lang="en-US" dirty="0"/>
              <a:t> e </a:t>
            </a:r>
            <a:r>
              <a:rPr lang="en-US" dirty="0" err="1"/>
              <a:t>marmellata</a:t>
            </a:r>
            <a:r>
              <a:rPr lang="en-US" dirty="0"/>
              <a:t>:</a:t>
            </a:r>
          </a:p>
          <a:p>
            <a:pPr lvl="2"/>
            <a:r>
              <a:rPr lang="en-US" dirty="0">
                <a:solidFill>
                  <a:srgbClr val="00B0F0"/>
                </a:solidFill>
              </a:rPr>
              <a:t>Lo </a:t>
            </a:r>
            <a:r>
              <a:rPr lang="en-US" dirty="0" err="1">
                <a:solidFill>
                  <a:srgbClr val="00B0F0"/>
                </a:solidFill>
              </a:rPr>
              <a:t>studente</a:t>
            </a:r>
            <a:r>
              <a:rPr lang="en-US" dirty="0">
                <a:solidFill>
                  <a:srgbClr val="00B0F0"/>
                </a:solidFill>
              </a:rPr>
              <a:t> 1 ha </a:t>
            </a:r>
            <a:r>
              <a:rPr lang="en-US" dirty="0" err="1">
                <a:solidFill>
                  <a:srgbClr val="00B0F0"/>
                </a:solidFill>
              </a:rPr>
              <a:t>scritto</a:t>
            </a:r>
            <a:r>
              <a:rPr lang="en-US" dirty="0">
                <a:solidFill>
                  <a:srgbClr val="00B0F0"/>
                </a:solidFill>
              </a:rPr>
              <a:t>: “</a:t>
            </a:r>
            <a:r>
              <a:rPr lang="en-US" dirty="0" err="1">
                <a:solidFill>
                  <a:srgbClr val="00B0F0"/>
                </a:solidFill>
              </a:rPr>
              <a:t>Metti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il</a:t>
            </a:r>
            <a:r>
              <a:rPr lang="en-US" dirty="0">
                <a:solidFill>
                  <a:srgbClr val="00B0F0"/>
                </a:solidFill>
              </a:rPr>
              <a:t> burro di </a:t>
            </a:r>
            <a:r>
              <a:rPr lang="en-US" dirty="0" err="1">
                <a:solidFill>
                  <a:srgbClr val="00B0F0"/>
                </a:solidFill>
              </a:rPr>
              <a:t>arachidi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sul</a:t>
            </a:r>
            <a:r>
              <a:rPr lang="en-US" dirty="0">
                <a:solidFill>
                  <a:srgbClr val="00B0F0"/>
                </a:solidFill>
              </a:rPr>
              <a:t> pane”.  </a:t>
            </a:r>
            <a:r>
              <a:rPr lang="en-US" dirty="0" err="1">
                <a:solidFill>
                  <a:srgbClr val="00B0F0"/>
                </a:solidFill>
              </a:rPr>
              <a:t>Allora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il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professore</a:t>
            </a:r>
            <a:r>
              <a:rPr lang="en-US" dirty="0">
                <a:solidFill>
                  <a:srgbClr val="00B0F0"/>
                </a:solidFill>
              </a:rPr>
              <a:t> ha </a:t>
            </a:r>
            <a:r>
              <a:rPr lang="en-US" dirty="0" err="1">
                <a:solidFill>
                  <a:srgbClr val="00B0F0"/>
                </a:solidFill>
              </a:rPr>
              <a:t>messo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l’intero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barattolo</a:t>
            </a:r>
            <a:r>
              <a:rPr lang="en-US" dirty="0">
                <a:solidFill>
                  <a:srgbClr val="00B0F0"/>
                </a:solidFill>
              </a:rPr>
              <a:t> di burro </a:t>
            </a:r>
            <a:r>
              <a:rPr lang="en-US" dirty="0" err="1">
                <a:solidFill>
                  <a:srgbClr val="00B0F0"/>
                </a:solidFill>
              </a:rPr>
              <a:t>d’arachidi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sulle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fette</a:t>
            </a:r>
            <a:r>
              <a:rPr lang="en-US" dirty="0">
                <a:solidFill>
                  <a:srgbClr val="00B0F0"/>
                </a:solidFill>
              </a:rPr>
              <a:t> di pane.  </a:t>
            </a:r>
          </a:p>
          <a:p>
            <a:pPr lvl="2"/>
            <a:r>
              <a:rPr lang="en-US" dirty="0">
                <a:solidFill>
                  <a:srgbClr val="00B0F0"/>
                </a:solidFill>
              </a:rPr>
              <a:t>Lo </a:t>
            </a:r>
            <a:r>
              <a:rPr lang="en-US" dirty="0" err="1">
                <a:solidFill>
                  <a:srgbClr val="00B0F0"/>
                </a:solidFill>
              </a:rPr>
              <a:t>studente</a:t>
            </a:r>
            <a:r>
              <a:rPr lang="en-US" dirty="0">
                <a:solidFill>
                  <a:srgbClr val="00B0F0"/>
                </a:solidFill>
              </a:rPr>
              <a:t> 2 ha </a:t>
            </a:r>
            <a:r>
              <a:rPr lang="en-US" dirty="0" err="1">
                <a:solidFill>
                  <a:srgbClr val="00B0F0"/>
                </a:solidFill>
              </a:rPr>
              <a:t>scritto</a:t>
            </a:r>
            <a:r>
              <a:rPr lang="en-US" dirty="0">
                <a:solidFill>
                  <a:srgbClr val="00B0F0"/>
                </a:solidFill>
              </a:rPr>
              <a:t>: “</a:t>
            </a:r>
            <a:r>
              <a:rPr lang="it-IT" dirty="0">
                <a:solidFill>
                  <a:srgbClr val="00B0F0"/>
                </a:solidFill>
              </a:rPr>
              <a:t>Prendi il pane e spalma il burro di arachidi su di esso</a:t>
            </a:r>
            <a:r>
              <a:rPr lang="en-US" dirty="0">
                <a:solidFill>
                  <a:srgbClr val="00B0F0"/>
                </a:solidFill>
              </a:rPr>
              <a:t>”. </a:t>
            </a:r>
            <a:r>
              <a:rPr lang="en-US" dirty="0" err="1">
                <a:solidFill>
                  <a:srgbClr val="00B0F0"/>
                </a:solidFill>
              </a:rPr>
              <a:t>Allora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il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professore</a:t>
            </a:r>
            <a:r>
              <a:rPr lang="en-US" dirty="0">
                <a:solidFill>
                  <a:srgbClr val="00B0F0"/>
                </a:solidFill>
              </a:rPr>
              <a:t> ha </a:t>
            </a:r>
            <a:r>
              <a:rPr lang="en-US" dirty="0" err="1">
                <a:solidFill>
                  <a:srgbClr val="00B0F0"/>
                </a:solidFill>
              </a:rPr>
              <a:t>spalmato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il</a:t>
            </a:r>
            <a:r>
              <a:rPr lang="en-US" dirty="0">
                <a:solidFill>
                  <a:srgbClr val="00B0F0"/>
                </a:solidFill>
              </a:rPr>
              <a:t> burro di </a:t>
            </a:r>
            <a:r>
              <a:rPr lang="en-US" dirty="0" err="1">
                <a:solidFill>
                  <a:srgbClr val="00B0F0"/>
                </a:solidFill>
              </a:rPr>
              <a:t>arachidi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sul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panino</a:t>
            </a:r>
            <a:r>
              <a:rPr lang="en-US" dirty="0">
                <a:solidFill>
                  <a:srgbClr val="00B0F0"/>
                </a:solidFill>
              </a:rPr>
              <a:t>.</a:t>
            </a:r>
          </a:p>
          <a:p>
            <a:pPr lvl="2"/>
            <a:r>
              <a:rPr lang="en-US" dirty="0">
                <a:solidFill>
                  <a:srgbClr val="00B0F0"/>
                </a:solidFill>
              </a:rPr>
              <a:t>Lo </a:t>
            </a:r>
            <a:r>
              <a:rPr lang="en-US" dirty="0" err="1">
                <a:solidFill>
                  <a:srgbClr val="00B0F0"/>
                </a:solidFill>
              </a:rPr>
              <a:t>studente</a:t>
            </a:r>
            <a:r>
              <a:rPr lang="en-US" dirty="0">
                <a:solidFill>
                  <a:srgbClr val="00B0F0"/>
                </a:solidFill>
              </a:rPr>
              <a:t> 3 ha </a:t>
            </a:r>
            <a:r>
              <a:rPr lang="en-US" dirty="0" err="1">
                <a:solidFill>
                  <a:srgbClr val="00B0F0"/>
                </a:solidFill>
              </a:rPr>
              <a:t>scritto</a:t>
            </a:r>
            <a:r>
              <a:rPr lang="en-US" dirty="0">
                <a:solidFill>
                  <a:srgbClr val="00B0F0"/>
                </a:solidFill>
              </a:rPr>
              <a:t>: “</a:t>
            </a:r>
            <a:r>
              <a:rPr lang="en-US" dirty="0" err="1">
                <a:solidFill>
                  <a:srgbClr val="00B0F0"/>
                </a:solidFill>
              </a:rPr>
              <a:t>Prendi</a:t>
            </a:r>
            <a:r>
              <a:rPr lang="en-US" dirty="0">
                <a:solidFill>
                  <a:srgbClr val="00B0F0"/>
                </a:solidFill>
              </a:rPr>
              <a:t> 2 </a:t>
            </a:r>
            <a:r>
              <a:rPr lang="en-US" dirty="0" err="1">
                <a:solidFill>
                  <a:srgbClr val="00B0F0"/>
                </a:solidFill>
              </a:rPr>
              <a:t>fette</a:t>
            </a:r>
            <a:r>
              <a:rPr lang="en-US" dirty="0">
                <a:solidFill>
                  <a:srgbClr val="00B0F0"/>
                </a:solidFill>
              </a:rPr>
              <a:t> di pane e </a:t>
            </a:r>
            <a:r>
              <a:rPr lang="en-US" dirty="0" err="1">
                <a:solidFill>
                  <a:srgbClr val="00B0F0"/>
                </a:solidFill>
              </a:rPr>
              <a:t>spalma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il</a:t>
            </a:r>
            <a:r>
              <a:rPr lang="en-US" dirty="0">
                <a:solidFill>
                  <a:srgbClr val="00B0F0"/>
                </a:solidFill>
              </a:rPr>
              <a:t> burro </a:t>
            </a:r>
            <a:r>
              <a:rPr lang="en-US" dirty="0" err="1">
                <a:solidFill>
                  <a:srgbClr val="00B0F0"/>
                </a:solidFill>
              </a:rPr>
              <a:t>d’arachidi</a:t>
            </a:r>
            <a:r>
              <a:rPr lang="en-US" dirty="0">
                <a:solidFill>
                  <a:srgbClr val="00B0F0"/>
                </a:solidFill>
              </a:rPr>
              <a:t> e la </a:t>
            </a:r>
            <a:r>
              <a:rPr lang="en-US" dirty="0" err="1">
                <a:solidFill>
                  <a:srgbClr val="00B0F0"/>
                </a:solidFill>
              </a:rPr>
              <a:t>marmellata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su</a:t>
            </a:r>
            <a:r>
              <a:rPr lang="en-US" dirty="0">
                <a:solidFill>
                  <a:srgbClr val="00B0F0"/>
                </a:solidFill>
              </a:rPr>
              <a:t> di </a:t>
            </a:r>
            <a:r>
              <a:rPr lang="en-US" dirty="0" err="1">
                <a:solidFill>
                  <a:srgbClr val="00B0F0"/>
                </a:solidFill>
              </a:rPr>
              <a:t>esso</a:t>
            </a:r>
            <a:r>
              <a:rPr lang="en-US" dirty="0">
                <a:solidFill>
                  <a:srgbClr val="00B0F0"/>
                </a:solidFill>
              </a:rPr>
              <a:t>”.  </a:t>
            </a:r>
            <a:r>
              <a:rPr lang="en-US" dirty="0" err="1">
                <a:solidFill>
                  <a:srgbClr val="00B0F0"/>
                </a:solidFill>
              </a:rPr>
              <a:t>Allora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 err="1">
                <a:solidFill>
                  <a:srgbClr val="00B0F0"/>
                </a:solidFill>
              </a:rPr>
              <a:t>il</a:t>
            </a:r>
            <a:r>
              <a:rPr lang="en-US" dirty="0">
                <a:solidFill>
                  <a:srgbClr val="00B0F0"/>
                </a:solidFill>
              </a:rPr>
              <a:t> prof. ha </a:t>
            </a:r>
            <a:r>
              <a:rPr lang="en-US" dirty="0" err="1">
                <a:solidFill>
                  <a:srgbClr val="00B0F0"/>
                </a:solidFill>
              </a:rPr>
              <a:t>spalmato</a:t>
            </a:r>
            <a:r>
              <a:rPr lang="en-US" dirty="0">
                <a:solidFill>
                  <a:srgbClr val="00B0F0"/>
                </a:solidFill>
              </a:rPr>
              <a:t> burro </a:t>
            </a:r>
            <a:r>
              <a:rPr lang="en-US" dirty="0" err="1">
                <a:solidFill>
                  <a:srgbClr val="00B0F0"/>
                </a:solidFill>
              </a:rPr>
              <a:t>d’arachidi</a:t>
            </a:r>
            <a:r>
              <a:rPr lang="en-US" dirty="0">
                <a:solidFill>
                  <a:srgbClr val="00B0F0"/>
                </a:solidFill>
              </a:rPr>
              <a:t> e </a:t>
            </a:r>
            <a:r>
              <a:rPr lang="en-US" dirty="0" err="1">
                <a:solidFill>
                  <a:srgbClr val="00B0F0"/>
                </a:solidFill>
              </a:rPr>
              <a:t>marmellata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su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tutt’e</a:t>
            </a:r>
            <a:r>
              <a:rPr lang="en-US" dirty="0">
                <a:solidFill>
                  <a:srgbClr val="00B0F0"/>
                </a:solidFill>
              </a:rPr>
              <a:t> due le </a:t>
            </a:r>
            <a:r>
              <a:rPr lang="en-US" dirty="0" err="1">
                <a:solidFill>
                  <a:srgbClr val="00B0F0"/>
                </a:solidFill>
              </a:rPr>
              <a:t>facce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delle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fette</a:t>
            </a:r>
            <a:r>
              <a:rPr lang="en-US" dirty="0">
                <a:solidFill>
                  <a:srgbClr val="00B0F0"/>
                </a:solidFill>
              </a:rPr>
              <a:t> di pane.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dirty="0" err="1"/>
              <a:t>Comunicare</a:t>
            </a:r>
            <a:r>
              <a:rPr lang="en-US" dirty="0"/>
              <a:t> </a:t>
            </a:r>
            <a:r>
              <a:rPr lang="en-US" dirty="0" err="1"/>
              <a:t>bene</a:t>
            </a:r>
            <a:r>
              <a:rPr lang="en-US" dirty="0"/>
              <a:t> le </a:t>
            </a:r>
            <a:r>
              <a:rPr lang="en-US" dirty="0" err="1"/>
              <a:t>istruzioni</a:t>
            </a:r>
            <a:r>
              <a:rPr lang="en-US" dirty="0"/>
              <a:t> è molto </a:t>
            </a:r>
            <a:r>
              <a:rPr lang="en-US" dirty="0" err="1"/>
              <a:t>importante</a:t>
            </a:r>
            <a:r>
              <a:rPr lang="en-US" dirty="0"/>
              <a:t>!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908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SoluZIonE</a:t>
            </a:r>
            <a:r>
              <a:rPr lang="en-US" dirty="0"/>
              <a:t> DELLO PSEUDOCODICE DEL Sandwich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638" y="1997771"/>
            <a:ext cx="6505638" cy="4182049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buFont typeface="Arial" charset="0"/>
              <a:buChar char="•"/>
            </a:pPr>
            <a:r>
              <a:rPr lang="en-US" dirty="0" err="1"/>
              <a:t>Prendi</a:t>
            </a:r>
            <a:r>
              <a:rPr lang="en-US" dirty="0"/>
              <a:t> </a:t>
            </a:r>
            <a:r>
              <a:rPr lang="en-US" dirty="0" err="1"/>
              <a:t>esattamente</a:t>
            </a:r>
            <a:r>
              <a:rPr lang="en-US" dirty="0"/>
              <a:t> due </a:t>
            </a:r>
            <a:r>
              <a:rPr lang="en-US" dirty="0" err="1"/>
              <a:t>pezzi</a:t>
            </a:r>
            <a:r>
              <a:rPr lang="en-US" dirty="0"/>
              <a:t> di pane.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dirty="0" err="1"/>
              <a:t>Prendi</a:t>
            </a:r>
            <a:r>
              <a:rPr lang="en-US" dirty="0"/>
              <a:t> un </a:t>
            </a:r>
            <a:r>
              <a:rPr lang="en-US" dirty="0" err="1"/>
              <a:t>pezzo</a:t>
            </a:r>
            <a:r>
              <a:rPr lang="en-US" dirty="0"/>
              <a:t> di pane </a:t>
            </a:r>
            <a:r>
              <a:rPr lang="en-US" dirty="0" err="1"/>
              <a:t>che</a:t>
            </a:r>
            <a:r>
              <a:rPr lang="en-US" dirty="0"/>
              <a:t> non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coperto</a:t>
            </a:r>
            <a:r>
              <a:rPr lang="en-US" dirty="0"/>
              <a:t> that con burro di </a:t>
            </a:r>
            <a:r>
              <a:rPr lang="en-US" dirty="0" err="1"/>
              <a:t>arachidi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nessuna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due </a:t>
            </a:r>
            <a:r>
              <a:rPr lang="en-US" dirty="0" err="1"/>
              <a:t>parti</a:t>
            </a:r>
            <a:r>
              <a:rPr lang="en-US" dirty="0"/>
              <a:t>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usa</a:t>
            </a:r>
            <a:r>
              <a:rPr lang="en-US" dirty="0"/>
              <a:t> un </a:t>
            </a:r>
            <a:r>
              <a:rPr lang="en-US" dirty="0" err="1"/>
              <a:t>coltello</a:t>
            </a:r>
            <a:r>
              <a:rPr lang="en-US" dirty="0"/>
              <a:t> per </a:t>
            </a:r>
            <a:r>
              <a:rPr lang="en-US" dirty="0" err="1"/>
              <a:t>spalmare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burro di </a:t>
            </a:r>
            <a:r>
              <a:rPr lang="en-US" dirty="0" err="1"/>
              <a:t>arachidi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sola </a:t>
            </a:r>
            <a:r>
              <a:rPr lang="en-US" dirty="0" err="1"/>
              <a:t>delle</a:t>
            </a:r>
            <a:r>
              <a:rPr lang="en-US" dirty="0"/>
              <a:t> due </a:t>
            </a:r>
            <a:r>
              <a:rPr lang="en-US" dirty="0" err="1"/>
              <a:t>parti</a:t>
            </a:r>
            <a:endParaRPr lang="en-US" dirty="0"/>
          </a:p>
          <a:p>
            <a:pPr marL="342900" lvl="0" indent="-342900">
              <a:buFont typeface="Arial" charset="0"/>
              <a:buChar char="•"/>
            </a:pPr>
            <a:r>
              <a:rPr lang="en-US" dirty="0" err="1"/>
              <a:t>Prendi</a:t>
            </a:r>
            <a:r>
              <a:rPr lang="en-US" dirty="0"/>
              <a:t> un secondo </a:t>
            </a:r>
            <a:r>
              <a:rPr lang="en-US" dirty="0" err="1"/>
              <a:t>pezzo</a:t>
            </a:r>
            <a:r>
              <a:rPr lang="en-US" dirty="0"/>
              <a:t> di pane </a:t>
            </a:r>
            <a:r>
              <a:rPr lang="en-US" dirty="0" err="1"/>
              <a:t>che</a:t>
            </a:r>
            <a:r>
              <a:rPr lang="en-US" dirty="0"/>
              <a:t> non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coperto</a:t>
            </a:r>
            <a:r>
              <a:rPr lang="en-US" dirty="0"/>
              <a:t> di </a:t>
            </a:r>
            <a:r>
              <a:rPr lang="en-US" dirty="0" err="1"/>
              <a:t>marmellata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nessuna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due </a:t>
            </a:r>
            <a:r>
              <a:rPr lang="en-US" dirty="0" err="1"/>
              <a:t>parti</a:t>
            </a:r>
            <a:r>
              <a:rPr lang="en-US" dirty="0"/>
              <a:t> e </a:t>
            </a:r>
            <a:r>
              <a:rPr lang="en-US" dirty="0" err="1"/>
              <a:t>usa</a:t>
            </a:r>
            <a:r>
              <a:rPr lang="en-US" dirty="0"/>
              <a:t> un </a:t>
            </a:r>
            <a:r>
              <a:rPr lang="en-US" dirty="0" err="1"/>
              <a:t>coltello</a:t>
            </a:r>
            <a:r>
              <a:rPr lang="en-US" dirty="0"/>
              <a:t> per </a:t>
            </a:r>
            <a:r>
              <a:rPr lang="en-US" dirty="0" err="1"/>
              <a:t>spalmare</a:t>
            </a:r>
            <a:r>
              <a:rPr lang="en-US" dirty="0"/>
              <a:t> la </a:t>
            </a:r>
            <a:r>
              <a:rPr lang="en-US" dirty="0" err="1"/>
              <a:t>marmellata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sola </a:t>
            </a:r>
            <a:r>
              <a:rPr lang="en-US" dirty="0" err="1"/>
              <a:t>delle</a:t>
            </a:r>
            <a:r>
              <a:rPr lang="en-US" dirty="0"/>
              <a:t> sue </a:t>
            </a:r>
            <a:r>
              <a:rPr lang="en-US" dirty="0" err="1"/>
              <a:t>parti</a:t>
            </a:r>
            <a:endParaRPr lang="en-US" dirty="0"/>
          </a:p>
          <a:p>
            <a:pPr marL="342900" lvl="0" indent="-342900">
              <a:buFont typeface="Arial" charset="0"/>
              <a:buChar char="•"/>
            </a:pPr>
            <a:r>
              <a:rPr lang="en-US" dirty="0" err="1"/>
              <a:t>Metti</a:t>
            </a:r>
            <a:r>
              <a:rPr lang="en-US" dirty="0"/>
              <a:t> la parte del secondo </a:t>
            </a:r>
            <a:r>
              <a:rPr lang="en-US" dirty="0" err="1"/>
              <a:t>pezzo</a:t>
            </a:r>
            <a:r>
              <a:rPr lang="en-US" dirty="0"/>
              <a:t> di pane </a:t>
            </a:r>
            <a:r>
              <a:rPr lang="en-US" dirty="0" err="1"/>
              <a:t>spalmata</a:t>
            </a:r>
            <a:r>
              <a:rPr lang="en-US" dirty="0"/>
              <a:t> di </a:t>
            </a:r>
            <a:r>
              <a:rPr lang="en-US" dirty="0" err="1"/>
              <a:t>contro</a:t>
            </a:r>
            <a:r>
              <a:rPr lang="en-US" dirty="0"/>
              <a:t> la parte del primo </a:t>
            </a:r>
            <a:r>
              <a:rPr lang="en-US" dirty="0" err="1"/>
              <a:t>pezzo</a:t>
            </a:r>
            <a:r>
              <a:rPr lang="en-US" dirty="0"/>
              <a:t> di pane </a:t>
            </a:r>
            <a:r>
              <a:rPr lang="en-US" dirty="0" err="1"/>
              <a:t>spalmata</a:t>
            </a:r>
            <a:r>
              <a:rPr lang="en-US" dirty="0"/>
              <a:t> di burro di </a:t>
            </a:r>
            <a:r>
              <a:rPr lang="en-US" dirty="0" err="1"/>
              <a:t>arachidi</a:t>
            </a:r>
            <a:r>
              <a:rPr lang="en-US" dirty="0"/>
              <a:t>.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dirty="0" err="1"/>
              <a:t>Metti</a:t>
            </a:r>
            <a:r>
              <a:rPr lang="en-US" dirty="0"/>
              <a:t> I </a:t>
            </a:r>
            <a:r>
              <a:rPr lang="en-US" dirty="0" err="1"/>
              <a:t>pezzi</a:t>
            </a:r>
            <a:r>
              <a:rPr lang="en-US" dirty="0"/>
              <a:t> di pane </a:t>
            </a:r>
            <a:r>
              <a:rPr lang="en-US" dirty="0" err="1"/>
              <a:t>uniti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di un </a:t>
            </a:r>
            <a:r>
              <a:rPr lang="en-US" dirty="0" err="1"/>
              <a:t>piatto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  <a:endParaRPr lang="en-US" dirty="0"/>
          </a:p>
        </p:txBody>
      </p:sp>
      <p:pic>
        <p:nvPicPr>
          <p:cNvPr id="3074" name="Picture 2" descr="http://upload.wikimedia.org/wikipedia/commons/thumb/a/a8/Peanut-Butter-Jelly-Sandwich.jpg/1280px-Peanut-Butter-Jelly-Sandwich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46276" y="4562146"/>
            <a:ext cx="1835240" cy="103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craziestgadgets.com/wp-content/uploads/2010/04/pbj-pouch-open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00312" y="2589938"/>
            <a:ext cx="1306147" cy="149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930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SCRIVERE UNO PSEUDOCODICE PER UN ROBOT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918648"/>
              </p:ext>
            </p:extLst>
          </p:nvPr>
        </p:nvGraphicFramePr>
        <p:xfrm>
          <a:off x="304397" y="1656715"/>
          <a:ext cx="8398276" cy="4898263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8398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1) </a:t>
                      </a:r>
                      <a:r>
                        <a:rPr lang="en-US" sz="2800" kern="100" dirty="0" err="1">
                          <a:effectLst/>
                        </a:rPr>
                        <a:t>Scrivi</a:t>
                      </a:r>
                      <a:r>
                        <a:rPr lang="en-US" sz="2800" kern="100" dirty="0">
                          <a:effectLst/>
                        </a:rPr>
                        <a:t> lo </a:t>
                      </a:r>
                      <a:r>
                        <a:rPr lang="en-US" sz="2800" kern="100" dirty="0" err="1">
                          <a:effectLst/>
                        </a:rPr>
                        <a:t>scopo</a:t>
                      </a:r>
                      <a:r>
                        <a:rPr lang="en-US" sz="2800" kern="100" dirty="0">
                          <a:effectLst/>
                        </a:rPr>
                        <a:t> del </a:t>
                      </a:r>
                      <a:r>
                        <a:rPr lang="en-US" sz="2800" kern="100" dirty="0" err="1">
                          <a:effectLst/>
                        </a:rPr>
                        <a:t>programma</a:t>
                      </a:r>
                      <a:r>
                        <a:rPr lang="en-US" sz="2800" kern="100" dirty="0">
                          <a:effectLst/>
                        </a:rPr>
                        <a:t>. </a:t>
                      </a:r>
                      <a:r>
                        <a:rPr lang="en-US" sz="2800" kern="100" dirty="0" err="1">
                          <a:effectLst/>
                        </a:rPr>
                        <a:t>Cosa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deve</a:t>
                      </a:r>
                      <a:r>
                        <a:rPr lang="en-US" sz="2800" kern="100" dirty="0">
                          <a:effectLst/>
                        </a:rPr>
                        <a:t> fare </a:t>
                      </a:r>
                      <a:r>
                        <a:rPr lang="en-US" sz="2800" kern="100" dirty="0" err="1">
                          <a:effectLst/>
                        </a:rPr>
                        <a:t>il</a:t>
                      </a:r>
                      <a:r>
                        <a:rPr lang="en-US" sz="2800" kern="100" dirty="0">
                          <a:effectLst/>
                        </a:rPr>
                        <a:t> robot?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2) </a:t>
                      </a:r>
                      <a:r>
                        <a:rPr lang="en-US" sz="2800" kern="100" dirty="0" err="1">
                          <a:effectLst/>
                        </a:rPr>
                        <a:t>Pensa</a:t>
                      </a:r>
                      <a:r>
                        <a:rPr lang="en-US" sz="2800" kern="100" dirty="0">
                          <a:effectLst/>
                        </a:rPr>
                        <a:t> a come </a:t>
                      </a:r>
                      <a:r>
                        <a:rPr lang="en-US" sz="2800" kern="100" dirty="0" err="1">
                          <a:effectLst/>
                        </a:rPr>
                        <a:t>il</a:t>
                      </a:r>
                      <a:r>
                        <a:rPr lang="en-US" sz="2800" kern="100" dirty="0">
                          <a:effectLst/>
                        </a:rPr>
                        <a:t> robot </a:t>
                      </a:r>
                      <a:r>
                        <a:rPr lang="en-US" sz="2800" kern="100" dirty="0" err="1">
                          <a:effectLst/>
                        </a:rPr>
                        <a:t>deve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ottenere</a:t>
                      </a:r>
                      <a:r>
                        <a:rPr lang="en-US" sz="2800" kern="100" dirty="0">
                          <a:effectLst/>
                        </a:rPr>
                        <a:t> lo </a:t>
                      </a:r>
                      <a:r>
                        <a:rPr lang="en-US" sz="2800" kern="100" dirty="0" err="1">
                          <a:effectLst/>
                        </a:rPr>
                        <a:t>scopo</a:t>
                      </a:r>
                      <a:r>
                        <a:rPr lang="en-US" sz="2800" kern="100" dirty="0">
                          <a:effectLst/>
                        </a:rPr>
                        <a:t>. </a:t>
                      </a:r>
                      <a:r>
                        <a:rPr lang="en-US" sz="2800" kern="100" dirty="0" err="1">
                          <a:effectLst/>
                        </a:rPr>
                        <a:t>Quali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sono</a:t>
                      </a:r>
                      <a:r>
                        <a:rPr lang="en-US" sz="2800" kern="100" dirty="0">
                          <a:effectLst/>
                        </a:rPr>
                        <a:t> i </a:t>
                      </a:r>
                      <a:r>
                        <a:rPr lang="en-US" sz="2800" kern="100" dirty="0" err="1">
                          <a:effectLst/>
                        </a:rPr>
                        <a:t>passi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esatti</a:t>
                      </a:r>
                      <a:r>
                        <a:rPr lang="en-US" sz="2800" kern="100" dirty="0">
                          <a:effectLst/>
                        </a:rPr>
                        <a:t>?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3) </a:t>
                      </a:r>
                      <a:r>
                        <a:rPr lang="en-US" sz="2800" kern="100" dirty="0" err="1">
                          <a:effectLst/>
                        </a:rPr>
                        <a:t>Scrivi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ogni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passo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che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il</a:t>
                      </a:r>
                      <a:r>
                        <a:rPr lang="en-US" sz="2800" kern="100" dirty="0">
                          <a:effectLst/>
                        </a:rPr>
                        <a:t> robot </a:t>
                      </a:r>
                      <a:r>
                        <a:rPr lang="en-US" sz="2800" kern="100" dirty="0" err="1">
                          <a:effectLst/>
                        </a:rPr>
                        <a:t>deve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esattamente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compiere</a:t>
                      </a:r>
                      <a:r>
                        <a:rPr lang="en-US" sz="2800" kern="100" dirty="0">
                          <a:effectLst/>
                        </a:rPr>
                        <a:t>. </a:t>
                      </a:r>
                      <a:r>
                        <a:rPr lang="en-US" sz="2800" kern="100" dirty="0" err="1">
                          <a:effectLst/>
                        </a:rPr>
                        <a:t>Inizia</a:t>
                      </a:r>
                      <a:r>
                        <a:rPr lang="en-US" sz="2800" kern="100" dirty="0">
                          <a:effectLst/>
                        </a:rPr>
                        <a:t> dal primo e continua </a:t>
                      </a:r>
                      <a:r>
                        <a:rPr lang="en-US" sz="2800" kern="100" dirty="0" err="1">
                          <a:effectLst/>
                        </a:rPr>
                        <a:t>fino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alla</a:t>
                      </a:r>
                      <a:r>
                        <a:rPr lang="en-US" sz="2800" kern="100" dirty="0">
                          <a:effectLst/>
                        </a:rPr>
                        <a:t> fine.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4) </a:t>
                      </a:r>
                      <a:r>
                        <a:rPr lang="it-IT" sz="2800" kern="100" dirty="0">
                          <a:effectLst/>
                        </a:rPr>
                        <a:t>Assicurati di annotare se il robot deve ripetere un compito</a:t>
                      </a:r>
                      <a:r>
                        <a:rPr lang="en-US" sz="2800" kern="100" dirty="0">
                          <a:effectLst/>
                        </a:rPr>
                        <a:t>.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5) </a:t>
                      </a:r>
                      <a:r>
                        <a:rPr lang="it-IT" sz="2800" kern="100" dirty="0">
                          <a:effectLst/>
                        </a:rPr>
                        <a:t>Il robot deve continuare a fare questo compito sempre o deve finire</a:t>
                      </a:r>
                      <a:r>
                        <a:rPr lang="en-US" sz="2800" kern="100" dirty="0">
                          <a:effectLst/>
                        </a:rPr>
                        <a:t>?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70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ESEMPIO DI UNO PSEUDOCODICE PER UN COMPITO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638" y="1997771"/>
            <a:ext cx="5221066" cy="4182049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 err="1">
                <a:solidFill>
                  <a:schemeClr val="tx1"/>
                </a:solidFill>
              </a:rPr>
              <a:t>Scopo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it-IT" b="0" dirty="0"/>
              <a:t>Il robot deve girare una volta intorno ad una scatola quadrata. Si inizia alla linea e si affaccia a nord. Finirà sulla linea rivolta a nord</a:t>
            </a:r>
            <a:r>
              <a:rPr lang="en-US" b="0" dirty="0"/>
              <a:t>.</a:t>
            </a:r>
          </a:p>
          <a:p>
            <a:pPr lvl="0"/>
            <a:r>
              <a:rPr lang="en-US" dirty="0"/>
              <a:t>Step 1: </a:t>
            </a:r>
            <a:r>
              <a:rPr lang="en-US" b="0" dirty="0" err="1"/>
              <a:t>Vai</a:t>
            </a:r>
            <a:r>
              <a:rPr lang="en-US" b="0" dirty="0"/>
              <a:t> </a:t>
            </a:r>
            <a:r>
              <a:rPr lang="en-US" b="0" dirty="0" err="1"/>
              <a:t>avanti</a:t>
            </a:r>
            <a:r>
              <a:rPr lang="en-US" b="0" dirty="0"/>
              <a:t> di 10 </a:t>
            </a:r>
            <a:r>
              <a:rPr lang="en-US" b="0" dirty="0" err="1"/>
              <a:t>pollici</a:t>
            </a:r>
            <a:endParaRPr lang="en-US" b="0" dirty="0"/>
          </a:p>
          <a:p>
            <a:pPr lvl="0"/>
            <a:r>
              <a:rPr lang="en-US" dirty="0"/>
              <a:t>Step 2: </a:t>
            </a:r>
            <a:r>
              <a:rPr lang="en-US" b="0" dirty="0" err="1"/>
              <a:t>Gira</a:t>
            </a:r>
            <a:r>
              <a:rPr lang="en-US" b="0" dirty="0"/>
              <a:t> a </a:t>
            </a:r>
            <a:r>
              <a:rPr lang="en-US" b="0" dirty="0" err="1"/>
              <a:t>sinistra</a:t>
            </a:r>
            <a:r>
              <a:rPr lang="en-US" b="0" dirty="0"/>
              <a:t> di 90°</a:t>
            </a:r>
          </a:p>
          <a:p>
            <a:pPr lvl="0"/>
            <a:r>
              <a:rPr lang="en-US" dirty="0"/>
              <a:t>Step 3: </a:t>
            </a:r>
            <a:r>
              <a:rPr lang="en-US" b="0" dirty="0" err="1"/>
              <a:t>Ripeti</a:t>
            </a:r>
            <a:r>
              <a:rPr lang="en-US" b="0" dirty="0"/>
              <a:t> I </a:t>
            </a:r>
            <a:r>
              <a:rPr lang="en-US" b="0" dirty="0" err="1"/>
              <a:t>passi</a:t>
            </a:r>
            <a:r>
              <a:rPr lang="en-US" b="0" dirty="0"/>
              <a:t> 1 and 2 </a:t>
            </a:r>
            <a:r>
              <a:rPr lang="en-US" b="0" dirty="0" err="1"/>
              <a:t>altre</a:t>
            </a:r>
            <a:r>
              <a:rPr lang="en-US" b="0" dirty="0"/>
              <a:t> </a:t>
            </a:r>
            <a:r>
              <a:rPr lang="en-US" b="0" dirty="0" err="1"/>
              <a:t>tre</a:t>
            </a:r>
            <a:r>
              <a:rPr lang="en-US" b="0" dirty="0"/>
              <a:t> volte</a:t>
            </a:r>
          </a:p>
          <a:p>
            <a:pPr lvl="0"/>
            <a:r>
              <a:rPr lang="it-IT" b="0" dirty="0"/>
              <a:t>È possibile scrivere questo pseudocodice su un pezzo di carta o anche in un blocco di commenti all'interno del codice EV3-G</a:t>
            </a:r>
            <a:r>
              <a:rPr lang="en-US" b="0" dirty="0"/>
              <a:t>.</a:t>
            </a:r>
          </a:p>
          <a:p>
            <a:pPr lvl="0"/>
            <a:r>
              <a:rPr lang="it-IT" b="0" dirty="0"/>
              <a:t>Utilizzare lo pseudocodice per programmare la soluzione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19691" y="3292484"/>
            <a:ext cx="1281723" cy="11723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271760" y="4464792"/>
            <a:ext cx="1062892" cy="0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704031" y="2354634"/>
            <a:ext cx="343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cxnSp>
        <p:nvCxnSpPr>
          <p:cNvPr id="11" name="Straight Arrow Connector 10"/>
          <p:cNvCxnSpPr>
            <a:endCxn id="9" idx="2"/>
          </p:cNvCxnSpPr>
          <p:nvPr/>
        </p:nvCxnSpPr>
        <p:spPr>
          <a:xfrm flipV="1">
            <a:off x="7875970" y="2723966"/>
            <a:ext cx="0" cy="2959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41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PseudocodICe</a:t>
            </a:r>
            <a:r>
              <a:rPr lang="en-US" dirty="0"/>
              <a:t> PER UNA SERIE DI MISSIONI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1817511"/>
            <a:ext cx="3349990" cy="3992563"/>
          </a:xfrm>
        </p:spPr>
        <p:txBody>
          <a:bodyPr>
            <a:norm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b="1" dirty="0" err="1"/>
              <a:t>Avete</a:t>
            </a:r>
            <a:r>
              <a:rPr lang="en-US" b="1" dirty="0"/>
              <a:t> </a:t>
            </a:r>
            <a:r>
              <a:rPr lang="en-US" b="1" dirty="0" err="1"/>
              <a:t>una</a:t>
            </a:r>
            <a:r>
              <a:rPr lang="en-US" b="1" dirty="0"/>
              <a:t> </a:t>
            </a:r>
            <a:r>
              <a:rPr lang="en-US" b="1" dirty="0" err="1"/>
              <a:t>serie</a:t>
            </a:r>
            <a:r>
              <a:rPr lang="en-US" b="1" dirty="0"/>
              <a:t> di </a:t>
            </a:r>
            <a:r>
              <a:rPr lang="en-US" b="1" dirty="0" err="1"/>
              <a:t>missioni</a:t>
            </a:r>
            <a:r>
              <a:rPr lang="en-US" b="1" dirty="0"/>
              <a:t> da far </a:t>
            </a:r>
            <a:r>
              <a:rPr lang="en-US" b="1" dirty="0" err="1"/>
              <a:t>completare</a:t>
            </a:r>
            <a:r>
              <a:rPr lang="en-US" b="1" dirty="0"/>
              <a:t> al </a:t>
            </a:r>
            <a:r>
              <a:rPr lang="en-US" b="1" dirty="0" err="1"/>
              <a:t>vostro</a:t>
            </a:r>
            <a:r>
              <a:rPr lang="en-US" b="1" dirty="0"/>
              <a:t> robot, e </a:t>
            </a:r>
            <a:r>
              <a:rPr lang="en-US" b="1" dirty="0" err="1"/>
              <a:t>pianificarle</a:t>
            </a:r>
            <a:r>
              <a:rPr lang="en-US" b="1" dirty="0"/>
              <a:t> prima </a:t>
            </a:r>
            <a:r>
              <a:rPr lang="en-US" b="1" dirty="0" err="1"/>
              <a:t>può</a:t>
            </a:r>
            <a:r>
              <a:rPr lang="en-US" b="1" dirty="0"/>
              <a:t> </a:t>
            </a:r>
            <a:r>
              <a:rPr lang="en-US" b="1" dirty="0" err="1"/>
              <a:t>essere</a:t>
            </a:r>
            <a:r>
              <a:rPr lang="en-US" b="1" dirty="0"/>
              <a:t> di </a:t>
            </a:r>
            <a:r>
              <a:rPr lang="en-US" b="1" dirty="0" err="1"/>
              <a:t>grande</a:t>
            </a:r>
            <a:r>
              <a:rPr lang="en-US" b="1" dirty="0"/>
              <a:t> </a:t>
            </a:r>
            <a:r>
              <a:rPr lang="en-US" b="1" dirty="0" err="1"/>
              <a:t>aiuto</a:t>
            </a:r>
            <a:r>
              <a:rPr lang="en-US" b="1" dirty="0"/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err="1"/>
              <a:t>Potete</a:t>
            </a:r>
            <a:r>
              <a:rPr lang="en-US" dirty="0"/>
              <a:t> </a:t>
            </a:r>
            <a:r>
              <a:rPr lang="en-US" dirty="0" err="1"/>
              <a:t>disegnare</a:t>
            </a:r>
            <a:r>
              <a:rPr lang="en-US" dirty="0"/>
              <a:t> I </a:t>
            </a:r>
            <a:r>
              <a:rPr lang="en-US" dirty="0" err="1"/>
              <a:t>percorsi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vostro</a:t>
            </a:r>
            <a:r>
              <a:rPr lang="en-US" dirty="0"/>
              <a:t> robot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seguire</a:t>
            </a:r>
            <a:r>
              <a:rPr lang="en-US" dirty="0"/>
              <a:t> e poi </a:t>
            </a:r>
            <a:r>
              <a:rPr lang="en-US" dirty="0" err="1"/>
              <a:t>scrivere</a:t>
            </a:r>
            <a:r>
              <a:rPr lang="en-US" dirty="0"/>
              <a:t> le </a:t>
            </a:r>
            <a:r>
              <a:rPr lang="en-US" dirty="0" err="1"/>
              <a:t>istruzioni</a:t>
            </a:r>
            <a:r>
              <a:rPr lang="en-US" dirty="0"/>
              <a:t> per </a:t>
            </a:r>
            <a:r>
              <a:rPr lang="en-US" dirty="0" err="1"/>
              <a:t>esso</a:t>
            </a:r>
            <a:r>
              <a:rPr lang="en-US" dirty="0"/>
              <a:t> </a:t>
            </a:r>
            <a:r>
              <a:rPr lang="en-US" dirty="0" err="1"/>
              <a:t>passo</a:t>
            </a:r>
            <a:r>
              <a:rPr lang="en-US" dirty="0"/>
              <a:t> per </a:t>
            </a:r>
            <a:r>
              <a:rPr lang="en-US" dirty="0" err="1"/>
              <a:t>passo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80138" y="1911296"/>
            <a:ext cx="4782753" cy="309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46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ESEMPIO DI PIANIFICAZIONE DI UN PERCORSO PER FLL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07/04/2016)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3202" y="1855825"/>
            <a:ext cx="2181327" cy="2938117"/>
          </a:xfrm>
          <a:prstGeom prst="rect">
            <a:avLst/>
          </a:prstGeom>
          <a:ln w="1905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cxnSp>
        <p:nvCxnSpPr>
          <p:cNvPr id="10" name="Straight Arrow Connector 9"/>
          <p:cNvCxnSpPr/>
          <p:nvPr/>
        </p:nvCxnSpPr>
        <p:spPr>
          <a:xfrm flipV="1">
            <a:off x="1759263" y="2576005"/>
            <a:ext cx="0" cy="61995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358288" y="3195961"/>
            <a:ext cx="400975" cy="16867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278386" y="2116931"/>
            <a:ext cx="710213" cy="644024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162973" y="3604334"/>
            <a:ext cx="266330" cy="301841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358288" y="3342445"/>
            <a:ext cx="0" cy="48382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99577" y="5054519"/>
            <a:ext cx="2174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Entrambe</a:t>
            </a:r>
            <a:r>
              <a:rPr lang="en-US" dirty="0"/>
              <a:t> 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risorse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disponibili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EV3Lessons.com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5406" y="1605760"/>
            <a:ext cx="5347913" cy="468925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11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3212</TotalTime>
  <Words>844</Words>
  <Application>Microsoft Macintosh PowerPoint</Application>
  <PresentationFormat>On-screen Show (4:3)</PresentationFormat>
  <Paragraphs>74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Franklin Gothic Medium</vt:lpstr>
      <vt:lpstr>Helvetica Neue</vt:lpstr>
      <vt:lpstr>Times New Roman</vt:lpstr>
      <vt:lpstr>Wingdings</vt:lpstr>
      <vt:lpstr>Essential</vt:lpstr>
      <vt:lpstr>beginner</vt:lpstr>
      <vt:lpstr>Custom Design</vt:lpstr>
      <vt:lpstr>LEZIONI PER PRINCIPIANTI</vt:lpstr>
      <vt:lpstr>OBIETTIVI DELLa LEZIONe</vt:lpstr>
      <vt:lpstr>COSA È LO PSEUDOCODICE?</vt:lpstr>
      <vt:lpstr>PERCHÈ lo pseudocodice È importante?</vt:lpstr>
      <vt:lpstr>SoluZIonE DELLO PSEUDOCODICE DEL Sandwich</vt:lpstr>
      <vt:lpstr>SCRIVERE UNO PSEUDOCODICE PER UN ROBOT</vt:lpstr>
      <vt:lpstr>ESEMPIO DI UNO PSEUDOCODICE PER UN COMPITO</vt:lpstr>
      <vt:lpstr>PseudocodICe PER UNA SERIE DI MISSIONI</vt:lpstr>
      <vt:lpstr>ESEMPIO DI PIANIFICAZIONE DI UN PERCORSO PER FLL</vt:lpstr>
      <vt:lpstr>Credits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 Followers: Basic to Proportional</dc:title>
  <dc:creator>Sanjay Seshan</dc:creator>
  <cp:lastModifiedBy>Sanjay Seshan</cp:lastModifiedBy>
  <cp:revision>53</cp:revision>
  <cp:lastPrinted>2016-07-04T15:58:24Z</cp:lastPrinted>
  <dcterms:created xsi:type="dcterms:W3CDTF">2014-10-28T21:59:38Z</dcterms:created>
  <dcterms:modified xsi:type="dcterms:W3CDTF">2018-04-07T14:33:05Z</dcterms:modified>
</cp:coreProperties>
</file>