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5"/>
  </p:notesMasterIdLst>
  <p:handoutMasterIdLst>
    <p:handoutMasterId r:id="rId16"/>
  </p:handoutMasterIdLst>
  <p:sldIdLst>
    <p:sldId id="414" r:id="rId4"/>
    <p:sldId id="413" r:id="rId5"/>
    <p:sldId id="265" r:id="rId6"/>
    <p:sldId id="347" r:id="rId7"/>
    <p:sldId id="345" r:id="rId8"/>
    <p:sldId id="266" r:id="rId9"/>
    <p:sldId id="411" r:id="rId10"/>
    <p:sldId id="409" r:id="rId11"/>
    <p:sldId id="412" r:id="rId12"/>
    <p:sldId id="410" r:id="rId13"/>
    <p:sldId id="40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0" autoAdjust="0"/>
    <p:restoredTop sz="96224" autoAdjust="0"/>
  </p:normalViewPr>
  <p:slideViewPr>
    <p:cSldViewPr snapToGrid="0" snapToObjects="1">
      <p:cViewPr varScale="1">
        <p:scale>
          <a:sx n="115" d="100"/>
          <a:sy n="115" d="100"/>
        </p:scale>
        <p:origin x="17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4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1817-7154-1A4E-B0F9-9658FF0658CC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1362E-9731-754A-90A2-3B12639D328B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A5572-EB4F-E047-B120-A64A5289770B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8BB96-39D6-154F-95B5-4E94496E06DF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</a:t>
            </a:r>
            <a:r>
              <a:rPr lang="en-US" dirty="0" err="1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8228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8FBB7-A6A6-4245-B0EB-584AEC47EEC6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13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F3FEE-0BA9-8146-9DAD-5B71E747D1EB}" type="datetime1">
              <a:rPr lang="en-US" smtClean="0"/>
              <a:t>4/7/18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</p:spTree>
    <p:extLst>
      <p:ext uri="{BB962C8B-B14F-4D97-AF65-F5344CB8AC3E}">
        <p14:creationId xmlns:p14="http://schemas.microsoft.com/office/powerpoint/2010/main" val="1479033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DC91D-2D23-7F47-80CC-2621822BD27A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63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3F9A3-7935-4746-8CD2-DF1AFED0A918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7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BCB1-75AE-B443-A753-A346420E8098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88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C10E-042F-EE43-A968-2C34152BC550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06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46B2-2D6D-2B46-97B0-9D09176144EB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826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AADF-94D8-3B4A-B157-513A7DD503C0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2A92F-4E29-E642-BC5B-9DE9E2E2D4F5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93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61E12-00DD-294B-A067-DEF3DB3A3AF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81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1769E-4DEF-4D4E-9CD8-FA9B60DB35F0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3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87E87-B7FE-F440-A844-E24C42014CC2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13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F06D-0E85-6C41-8C18-478ACF61FB14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5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40E7E-8862-B949-A8A9-93DF182C94FB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464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8BC9-18A3-E842-BFC5-D628DB77000A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42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F8DF-46A7-444A-BB76-3D8F4F23A2FC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064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A87A2-99A7-7544-9826-90AEED0FF5E1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354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16F9-85EE-7A44-9535-0023235004AE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7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DD66-263D-FD4D-BBC7-090008334CA4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710A-0E52-734E-8F3A-7443B5676EC4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464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D91E-C223-EF44-9F44-EC760628CBA5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29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D62D-8D05-A642-BDFF-392F95E297D3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30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139E-8563-034D-B6C9-D11741717041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B2F08-B698-3D45-B443-9570DD39FE24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2141-F0C6-DC42-85B6-EA21694280A6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7BC2D-9D07-2742-9EB2-5313CAF84404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BF5F1-B2DE-4247-B383-6A259E8F165A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368B-E87F-394B-B949-79B97F007E9A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1C06-FC7A-8048-A441-87C927226903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AF4BD-6C64-4843-A579-F18E02262C97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D136DA5-C170-FD4B-A022-D0CCDF0D787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Copyright © EV3Lessons.com 2015 (Last edit: 7/07/2016)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62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77CB9-1D42-514A-874E-5EA87748A2E5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2015 (Last edit: 7/07/2016)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9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Ruotare</a:t>
            </a:r>
            <a:r>
              <a:rPr lang="en-US" dirty="0"/>
              <a:t> </a:t>
            </a:r>
            <a:r>
              <a:rPr lang="en-US"/>
              <a:t>(base)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LEZIONI PER PRINCIPIANTI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75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SOLUZIONI </a:t>
            </a:r>
            <a:r>
              <a:rPr lang="en-US" dirty="0" err="1"/>
              <a:t>dell’esercitazione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/>
          <a:lstStyle/>
          <a:p>
            <a:pPr algn="ctr"/>
            <a:r>
              <a:rPr lang="en-US" u="sng" dirty="0" err="1">
                <a:solidFill>
                  <a:srgbClr val="00B050"/>
                </a:solidFill>
              </a:rPr>
              <a:t>Compito</a:t>
            </a:r>
            <a:r>
              <a:rPr lang="en-US" u="sng" dirty="0">
                <a:solidFill>
                  <a:srgbClr val="00B050"/>
                </a:solidFill>
              </a:rPr>
              <a:t> 2</a:t>
            </a:r>
          </a:p>
          <a:p>
            <a:r>
              <a:rPr lang="it-IT" b="0" dirty="0"/>
              <a:t>Probabilmente hai utilizzato una rotazione intorno al proprio asse </a:t>
            </a:r>
            <a:r>
              <a:rPr lang="en-US" dirty="0" err="1"/>
              <a:t>poichè</a:t>
            </a:r>
            <a:r>
              <a:rPr lang="en-US" dirty="0"/>
              <a:t> è </a:t>
            </a:r>
            <a:r>
              <a:rPr lang="en-US" dirty="0" err="1"/>
              <a:t>migliore</a:t>
            </a:r>
            <a:r>
              <a:rPr lang="en-US" dirty="0"/>
              <a:t> per </a:t>
            </a:r>
            <a:r>
              <a:rPr lang="en-US" dirty="0" err="1"/>
              <a:t>giri</a:t>
            </a:r>
            <a:r>
              <a:rPr lang="en-US" dirty="0"/>
              <a:t> </a:t>
            </a:r>
            <a:r>
              <a:rPr lang="en-US" dirty="0" err="1"/>
              <a:t>stretti</a:t>
            </a:r>
            <a:r>
              <a:rPr lang="en-US" dirty="0"/>
              <a:t> </a:t>
            </a:r>
            <a:r>
              <a:rPr lang="en-US" b="0" dirty="0"/>
              <a:t>e </a:t>
            </a:r>
            <a:r>
              <a:rPr lang="en-US" b="0" dirty="0" err="1"/>
              <a:t>ti</a:t>
            </a:r>
            <a:r>
              <a:rPr lang="en-US" b="0" dirty="0"/>
              <a:t> </a:t>
            </a:r>
            <a:r>
              <a:rPr lang="en-US" b="0" dirty="0" err="1"/>
              <a:t>riporta</a:t>
            </a:r>
            <a:r>
              <a:rPr lang="en-US" b="0" dirty="0"/>
              <a:t> </a:t>
            </a:r>
            <a:r>
              <a:rPr lang="en-US" b="0" dirty="0" err="1"/>
              <a:t>più</a:t>
            </a:r>
            <a:r>
              <a:rPr lang="en-US" b="0" dirty="0"/>
              <a:t> </a:t>
            </a:r>
            <a:r>
              <a:rPr lang="en-US" b="0" dirty="0" err="1"/>
              <a:t>vicino</a:t>
            </a:r>
            <a:r>
              <a:rPr lang="en-US" b="0" dirty="0"/>
              <a:t> al </a:t>
            </a:r>
            <a:r>
              <a:rPr lang="en-US" b="0" dirty="0" err="1"/>
              <a:t>punto</a:t>
            </a:r>
            <a:r>
              <a:rPr lang="en-US" b="0" dirty="0"/>
              <a:t> di </a:t>
            </a:r>
            <a:r>
              <a:rPr lang="en-US" b="0" dirty="0" err="1"/>
              <a:t>partenza</a:t>
            </a:r>
            <a:r>
              <a:rPr lang="en-US" b="0" dirty="0"/>
              <a:t>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260699"/>
            <a:ext cx="3922429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u="sng" dirty="0" err="1">
                <a:solidFill>
                  <a:srgbClr val="00B050"/>
                </a:solidFill>
              </a:rPr>
              <a:t>Compito</a:t>
            </a:r>
            <a:r>
              <a:rPr lang="en-US" u="sng" dirty="0">
                <a:solidFill>
                  <a:srgbClr val="00B050"/>
                </a:solidFill>
              </a:rPr>
              <a:t> 1</a:t>
            </a:r>
          </a:p>
          <a:p>
            <a:r>
              <a:rPr lang="it-IT" b="0" dirty="0"/>
              <a:t>Probabilmente hai utilizzato una combinazione di movimento dello sterzo per andare dritto e rotazione intorno al pivot per girare intorno alla scatola.</a:t>
            </a:r>
            <a:endParaRPr lang="en-US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285673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37" name="Rectangle 36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 37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45" name="Group 44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50" name="Rounded Rectangle 49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ounded Rectangle 50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3" name="Rounded Rectangle 7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74" name="Oval 7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" name="TextBox 45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cxnSp>
          <p:nvCxnSpPr>
            <p:cNvPr id="39" name="Straight Arrow Connector 38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4854804" y="3823941"/>
            <a:ext cx="2422689" cy="2648734"/>
            <a:chOff x="4854804" y="3823941"/>
            <a:chExt cx="2422689" cy="2648734"/>
          </a:xfrm>
        </p:grpSpPr>
        <p:cxnSp>
          <p:nvCxnSpPr>
            <p:cNvPr id="76" name="Straight Arrow Connector 7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4854804" y="5734011"/>
              <a:ext cx="168299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/>
                <a:t>Posizione</a:t>
              </a:r>
              <a:r>
                <a:rPr lang="en-US" sz="1400" dirty="0"/>
                <a:t> di </a:t>
              </a:r>
              <a:r>
                <a:rPr lang="en-US" sz="1400" dirty="0" err="1"/>
                <a:t>partenza</a:t>
              </a:r>
              <a:r>
                <a:rPr lang="en-US" sz="1400" dirty="0"/>
                <a:t> e di </a:t>
              </a:r>
              <a:r>
                <a:rPr lang="en-US" sz="1400" dirty="0" err="1"/>
                <a:t>arrivo</a:t>
              </a:r>
              <a:endParaRPr lang="en-US" sz="1400" dirty="0"/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Snip Same Side Corner Rectangle 78"/>
            <p:cNvSpPr/>
            <p:nvPr/>
          </p:nvSpPr>
          <p:spPr>
            <a:xfrm>
              <a:off x="6512181" y="5776527"/>
              <a:ext cx="765312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>
                  <a:solidFill>
                    <a:schemeClr val="tx1"/>
                  </a:solidFill>
                </a:rPr>
                <a:t>Prma</a:t>
              </a:r>
              <a:endParaRPr lang="en-US" sz="11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Base</a:t>
              </a:r>
            </a:p>
          </p:txBody>
        </p:sp>
        <p:grpSp>
          <p:nvGrpSpPr>
            <p:cNvPr id="80" name="Group 79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82" name="Group 81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85" name="Rounded Rectangle 84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ounded Rectangle 85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7" name="Rounded Rectangle 86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88" name="Oval 87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3" name="TextBox 82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sp>
          <p:nvSpPr>
            <p:cNvPr id="81" name="Snip Same Side Corner Rectangle 80"/>
            <p:cNvSpPr/>
            <p:nvPr/>
          </p:nvSpPr>
          <p:spPr>
            <a:xfrm>
              <a:off x="6512181" y="3823941"/>
              <a:ext cx="765312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err="1">
                  <a:solidFill>
                    <a:schemeClr val="tx1"/>
                  </a:solidFill>
                </a:rPr>
                <a:t>Seconda</a:t>
              </a:r>
              <a:r>
                <a:rPr lang="en-US" sz="900" dirty="0">
                  <a:solidFill>
                    <a:schemeClr val="tx1"/>
                  </a:solidFill>
                </a:rPr>
                <a:t> Base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526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1343"/>
            <a:ext cx="8245474" cy="4596546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err="1"/>
              <a:t>Questo</a:t>
            </a:r>
            <a:r>
              <a:rPr lang="en-US" sz="1800" dirty="0"/>
              <a:t> tutorial è </a:t>
            </a:r>
            <a:r>
              <a:rPr lang="en-US" sz="1800" dirty="0" err="1"/>
              <a:t>stato</a:t>
            </a:r>
            <a:r>
              <a:rPr lang="en-US" sz="1800" dirty="0"/>
              <a:t> </a:t>
            </a:r>
            <a:r>
              <a:rPr lang="en-US" sz="1800" dirty="0" err="1"/>
              <a:t>creato</a:t>
            </a:r>
            <a:r>
              <a:rPr lang="en-US" sz="1800" dirty="0"/>
              <a:t> da Sanjay Seshan e Arvind Seshan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Altre</a:t>
            </a:r>
            <a:r>
              <a:rPr lang="en-US" sz="1800" dirty="0"/>
              <a:t> </a:t>
            </a:r>
            <a:r>
              <a:rPr lang="en-US" sz="1800" dirty="0" err="1"/>
              <a:t>lezioni</a:t>
            </a:r>
            <a:r>
              <a:rPr lang="en-US" sz="1800" dirty="0"/>
              <a:t> </a:t>
            </a:r>
            <a:r>
              <a:rPr lang="en-US" sz="1800" dirty="0" err="1"/>
              <a:t>sono</a:t>
            </a:r>
            <a:r>
              <a:rPr lang="en-US" sz="1800" dirty="0"/>
              <a:t> </a:t>
            </a:r>
            <a:r>
              <a:rPr lang="en-US" sz="1800" dirty="0" err="1"/>
              <a:t>disponibili</a:t>
            </a:r>
            <a:r>
              <a:rPr lang="en-US" sz="1800" dirty="0"/>
              <a:t> al </a:t>
            </a:r>
            <a:r>
              <a:rPr lang="en-US" sz="1800" dirty="0" err="1"/>
              <a:t>sito</a:t>
            </a:r>
            <a:r>
              <a:rPr lang="en-US" sz="1800" dirty="0"/>
              <a:t> </a:t>
            </a:r>
            <a:r>
              <a:rPr lang="en-US" sz="1800" dirty="0">
                <a:hlinkClick r:id="rId3"/>
              </a:rPr>
              <a:t>www.ev3lessons.com</a:t>
            </a:r>
            <a:endParaRPr lang="en-US" sz="1800" dirty="0"/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Tradotto</a:t>
            </a:r>
            <a:r>
              <a:rPr lang="en-US" sz="1800" dirty="0"/>
              <a:t> da Giuseppe </a:t>
            </a:r>
            <a:r>
              <a:rPr lang="en-US" sz="1800"/>
              <a:t>Comis</a:t>
            </a:r>
            <a:br>
              <a:rPr lang="en-US" sz="1800" b="0" dirty="0"/>
            </a:b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soggetto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Obiettivi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lezione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a far </a:t>
            </a:r>
            <a:r>
              <a:rPr lang="en-US" dirty="0" err="1"/>
              <a:t>girare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robot di un </a:t>
            </a:r>
            <a:r>
              <a:rPr lang="en-US" dirty="0" err="1"/>
              <a:t>certo</a:t>
            </a:r>
            <a:r>
              <a:rPr lang="en-US" dirty="0"/>
              <a:t> </a:t>
            </a:r>
            <a:r>
              <a:rPr lang="en-US" dirty="0" err="1"/>
              <a:t>numero</a:t>
            </a:r>
            <a:r>
              <a:rPr lang="en-US" dirty="0"/>
              <a:t> di </a:t>
            </a:r>
            <a:r>
              <a:rPr lang="en-US" dirty="0" err="1"/>
              <a:t>gradi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la </a:t>
            </a:r>
            <a:r>
              <a:rPr lang="en-US" dirty="0" err="1"/>
              <a:t>differenza</a:t>
            </a:r>
            <a:r>
              <a:rPr lang="en-US" dirty="0"/>
              <a:t>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rotazione</a:t>
            </a:r>
            <a:r>
              <a:rPr lang="en-US" dirty="0"/>
              <a:t> </a:t>
            </a:r>
            <a:r>
              <a:rPr lang="en-US" dirty="0" err="1"/>
              <a:t>intorno</a:t>
            </a:r>
            <a:r>
              <a:rPr lang="en-US" dirty="0"/>
              <a:t> al </a:t>
            </a:r>
            <a:r>
              <a:rPr lang="en-US" dirty="0" err="1"/>
              <a:t>proprio</a:t>
            </a:r>
            <a:r>
              <a:rPr lang="en-US" dirty="0"/>
              <a:t> </a:t>
            </a:r>
            <a:r>
              <a:rPr lang="en-US" dirty="0" err="1"/>
              <a:t>asse</a:t>
            </a:r>
            <a:r>
              <a:rPr lang="en-US" dirty="0"/>
              <a:t>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intorno</a:t>
            </a:r>
            <a:r>
              <a:rPr lang="en-US" dirty="0"/>
              <a:t> al pivot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a </a:t>
            </a:r>
            <a:r>
              <a:rPr lang="en-US" dirty="0" err="1"/>
              <a:t>programmare</a:t>
            </a:r>
            <a:r>
              <a:rPr lang="en-US" dirty="0"/>
              <a:t> i due </a:t>
            </a:r>
            <a:r>
              <a:rPr lang="en-US" dirty="0" err="1"/>
              <a:t>differenti</a:t>
            </a:r>
            <a:r>
              <a:rPr lang="en-US" dirty="0"/>
              <a:t> tipi di </a:t>
            </a:r>
            <a:r>
              <a:rPr lang="en-US" dirty="0" err="1"/>
              <a:t>rotazione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a </a:t>
            </a:r>
            <a:r>
              <a:rPr lang="en-US" dirty="0" err="1"/>
              <a:t>scrivere</a:t>
            </a:r>
            <a:r>
              <a:rPr lang="en-US" dirty="0"/>
              <a:t> lo </a:t>
            </a:r>
            <a:r>
              <a:rPr lang="en-US" dirty="0" err="1"/>
              <a:t>pseudocodice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91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Connector 92"/>
          <p:cNvCxnSpPr/>
          <p:nvPr/>
        </p:nvCxnSpPr>
        <p:spPr>
          <a:xfrm>
            <a:off x="3584593" y="5364706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99153" y="5350552"/>
            <a:ext cx="2257735" cy="12731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76087" y="2251740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ROTAZIONE INTORNO AL PIVOT</a:t>
            </a:r>
            <a:br>
              <a:rPr lang="en-US" dirty="0"/>
            </a:br>
            <a:r>
              <a:rPr lang="en-US" dirty="0"/>
              <a:t>VS. PROPRIO ASSE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2095" y="1249837"/>
            <a:ext cx="549786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Rotazione</a:t>
            </a:r>
            <a:r>
              <a:rPr lang="en-US" b="1" dirty="0">
                <a:solidFill>
                  <a:schemeClr val="tx1"/>
                </a:solidFill>
              </a:rPr>
              <a:t> di 180° </a:t>
            </a:r>
            <a:r>
              <a:rPr lang="en-US" b="1" dirty="0" err="1">
                <a:solidFill>
                  <a:schemeClr val="tx1"/>
                </a:solidFill>
              </a:rPr>
              <a:t>intorno</a:t>
            </a:r>
            <a:r>
              <a:rPr lang="en-US" b="1" dirty="0">
                <a:solidFill>
                  <a:schemeClr val="tx1"/>
                </a:solidFill>
              </a:rPr>
              <a:t> al pivot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6087" y="3868344"/>
            <a:ext cx="5497869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Rotazione</a:t>
            </a:r>
            <a:r>
              <a:rPr lang="en-US" b="1" dirty="0">
                <a:solidFill>
                  <a:schemeClr val="tx1"/>
                </a:solidFill>
              </a:rPr>
              <a:t> di 180° </a:t>
            </a:r>
            <a:r>
              <a:rPr lang="en-US" b="1" dirty="0" err="1">
                <a:solidFill>
                  <a:schemeClr val="tx1"/>
                </a:solidFill>
              </a:rPr>
              <a:t>intorno</a:t>
            </a:r>
            <a:r>
              <a:rPr lang="en-US" b="1" dirty="0">
                <a:solidFill>
                  <a:schemeClr val="tx1"/>
                </a:solidFill>
              </a:rPr>
              <a:t> al </a:t>
            </a:r>
            <a:r>
              <a:rPr lang="en-US" b="1" dirty="0" err="1">
                <a:solidFill>
                  <a:schemeClr val="tx1"/>
                </a:solidFill>
              </a:rPr>
              <a:t>proprio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asse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189" y="1255771"/>
            <a:ext cx="28050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Notate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robot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ferma</a:t>
            </a:r>
            <a:r>
              <a:rPr lang="en-US" dirty="0"/>
              <a:t> in </a:t>
            </a:r>
            <a:r>
              <a:rPr lang="en-US" dirty="0" err="1"/>
              <a:t>entrambe</a:t>
            </a:r>
            <a:r>
              <a:rPr lang="en-US" dirty="0"/>
              <a:t> le figure </a:t>
            </a:r>
            <a:r>
              <a:rPr lang="en-US" dirty="0" err="1"/>
              <a:t>dopo</a:t>
            </a:r>
            <a:r>
              <a:rPr lang="en-US" dirty="0"/>
              <a:t> 180°</a:t>
            </a:r>
          </a:p>
          <a:p>
            <a:endParaRPr lang="en-US" dirty="0"/>
          </a:p>
          <a:p>
            <a:r>
              <a:rPr lang="it-IT" dirty="0"/>
              <a:t>Ruotando intorno al proprio asse, il robot si muove molto meno e fa giri grandi per le posizioni strette. I giri tendono ad essere un po‘ più veloci, ma anche un po' meno accurati.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Allora</a:t>
            </a:r>
            <a:r>
              <a:rPr lang="en-US" dirty="0"/>
              <a:t>,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dovete</a:t>
            </a:r>
            <a:r>
              <a:rPr lang="en-US" dirty="0"/>
              <a:t> </a:t>
            </a:r>
            <a:r>
              <a:rPr lang="en-US" dirty="0" err="1"/>
              <a:t>girare</a:t>
            </a:r>
            <a:r>
              <a:rPr lang="en-US" dirty="0"/>
              <a:t>, </a:t>
            </a:r>
            <a:r>
              <a:rPr lang="en-US" dirty="0" err="1"/>
              <a:t>dovete</a:t>
            </a:r>
            <a:r>
              <a:rPr lang="en-US" dirty="0"/>
              <a:t> </a:t>
            </a:r>
            <a:r>
              <a:rPr lang="en-US" dirty="0" err="1"/>
              <a:t>decidere</a:t>
            </a:r>
            <a:r>
              <a:rPr lang="en-US" dirty="0"/>
              <a:t> quale </a:t>
            </a:r>
            <a:r>
              <a:rPr lang="en-US" dirty="0" err="1"/>
              <a:t>modalità</a:t>
            </a:r>
            <a:r>
              <a:rPr lang="en-US" dirty="0"/>
              <a:t> </a:t>
            </a:r>
            <a:r>
              <a:rPr lang="en-US" dirty="0" err="1"/>
              <a:t>fa</a:t>
            </a:r>
            <a:r>
              <a:rPr lang="en-US" dirty="0"/>
              <a:t> al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/>
              <a:t>vostro</a:t>
            </a:r>
            <a:r>
              <a:rPr lang="en-US" dirty="0"/>
              <a:t>!</a:t>
            </a:r>
          </a:p>
        </p:txBody>
      </p:sp>
      <p:grpSp>
        <p:nvGrpSpPr>
          <p:cNvPr id="10" name="Group 9"/>
          <p:cNvGrpSpPr/>
          <p:nvPr/>
        </p:nvGrpSpPr>
        <p:grpSpPr>
          <a:xfrm rot="10800000">
            <a:off x="4133980" y="4741368"/>
            <a:ext cx="1164830" cy="1126313"/>
            <a:chOff x="6507215" y="1439970"/>
            <a:chExt cx="1164830" cy="1407778"/>
          </a:xfrm>
        </p:grpSpPr>
        <p:grpSp>
          <p:nvGrpSpPr>
            <p:cNvPr id="11" name="Group 10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7" name="Oval 16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 rot="10800000">
              <a:off x="7102544" y="2478417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232095" y="4373571"/>
            <a:ext cx="2529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Posizione</a:t>
            </a:r>
            <a:r>
              <a:rPr lang="en-US" dirty="0"/>
              <a:t> di </a:t>
            </a:r>
            <a:r>
              <a:rPr lang="en-US" dirty="0" err="1"/>
              <a:t>partenza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272808" y="4375841"/>
            <a:ext cx="2621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Posizione</a:t>
            </a:r>
            <a:r>
              <a:rPr lang="en-US" dirty="0"/>
              <a:t> finale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74348" y="5404910"/>
            <a:ext cx="2077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Si </a:t>
            </a:r>
            <a:r>
              <a:rPr lang="en-US" dirty="0" err="1"/>
              <a:t>muovono</a:t>
            </a:r>
            <a:r>
              <a:rPr lang="en-US" dirty="0"/>
              <a:t> </a:t>
            </a:r>
            <a:r>
              <a:rPr lang="en-US" dirty="0" err="1"/>
              <a:t>entrambi</a:t>
            </a:r>
            <a:r>
              <a:rPr lang="en-US" dirty="0"/>
              <a:t> i </a:t>
            </a:r>
            <a:r>
              <a:rPr lang="en-US" dirty="0" err="1"/>
              <a:t>motori</a:t>
            </a:r>
            <a:endParaRPr lang="en-US" dirty="0"/>
          </a:p>
        </p:txBody>
      </p:sp>
      <p:grpSp>
        <p:nvGrpSpPr>
          <p:cNvPr id="38" name="Group 37"/>
          <p:cNvGrpSpPr/>
          <p:nvPr/>
        </p:nvGrpSpPr>
        <p:grpSpPr>
          <a:xfrm rot="10800000">
            <a:off x="4051860" y="2570197"/>
            <a:ext cx="1164830" cy="1120703"/>
            <a:chOff x="6507215" y="1439970"/>
            <a:chExt cx="1164830" cy="1428169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2" y="1512901"/>
              <a:ext cx="1141996" cy="1164830"/>
              <a:chOff x="6310708" y="2223670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0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 rot="10800000">
              <a:off x="7092564" y="1439970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 rot="10800000">
              <a:off x="7102544" y="249880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2342777" y="2331936"/>
            <a:ext cx="1339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Il </a:t>
            </a:r>
            <a:r>
              <a:rPr lang="en-US" dirty="0" err="1"/>
              <a:t>motore</a:t>
            </a:r>
            <a:r>
              <a:rPr lang="en-US" dirty="0"/>
              <a:t> </a:t>
            </a:r>
          </a:p>
          <a:p>
            <a:pPr algn="ctr"/>
            <a:r>
              <a:rPr lang="en-US" dirty="0"/>
              <a:t>B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muove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" y="2918543"/>
            <a:ext cx="1708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Posizione</a:t>
            </a:r>
            <a:r>
              <a:rPr lang="en-US" dirty="0"/>
              <a:t> di </a:t>
            </a:r>
            <a:r>
              <a:rPr lang="en-US" dirty="0" err="1"/>
              <a:t>partenza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337972" y="1695135"/>
            <a:ext cx="221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Posizione</a:t>
            </a:r>
            <a:r>
              <a:rPr lang="en-US" dirty="0"/>
              <a:t> finale</a:t>
            </a:r>
          </a:p>
        </p:txBody>
      </p:sp>
      <p:grpSp>
        <p:nvGrpSpPr>
          <p:cNvPr id="89" name="Group 88"/>
          <p:cNvGrpSpPr/>
          <p:nvPr/>
        </p:nvGrpSpPr>
        <p:grpSpPr>
          <a:xfrm>
            <a:off x="892871" y="1619169"/>
            <a:ext cx="1386064" cy="1149437"/>
            <a:chOff x="892871" y="1599143"/>
            <a:chExt cx="1386064" cy="1464787"/>
          </a:xfrm>
        </p:grpSpPr>
        <p:grpSp>
          <p:nvGrpSpPr>
            <p:cNvPr id="30" name="Group 29"/>
            <p:cNvGrpSpPr/>
            <p:nvPr/>
          </p:nvGrpSpPr>
          <p:grpSpPr>
            <a:xfrm>
              <a:off x="892871" y="1599143"/>
              <a:ext cx="1199001" cy="1464787"/>
              <a:chOff x="6507213" y="1291726"/>
              <a:chExt cx="1199001" cy="1464787"/>
            </a:xfrm>
          </p:grpSpPr>
          <p:grpSp>
            <p:nvGrpSpPr>
              <p:cNvPr id="31" name="Group 3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4" name="Rounded Rectangle 3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Rounded Rectangle 3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6" name="Rounded Rectangle 3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7" name="Oval 3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7216809" y="1291726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cxnSp>
          <p:nvCxnSpPr>
            <p:cNvPr id="53" name="Curved Connector 52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648829" y="4706212"/>
            <a:ext cx="1485589" cy="1155897"/>
            <a:chOff x="648829" y="4735413"/>
            <a:chExt cx="1485589" cy="1444755"/>
          </a:xfrm>
        </p:grpSpPr>
        <p:grpSp>
          <p:nvGrpSpPr>
            <p:cNvPr id="18" name="Group 17"/>
            <p:cNvGrpSpPr/>
            <p:nvPr/>
          </p:nvGrpSpPr>
          <p:grpSpPr>
            <a:xfrm>
              <a:off x="809518" y="4735413"/>
              <a:ext cx="1199001" cy="1444755"/>
              <a:chOff x="6507213" y="1311758"/>
              <a:chExt cx="1199001" cy="1444755"/>
            </a:xfrm>
          </p:grpSpPr>
          <p:grpSp>
            <p:nvGrpSpPr>
              <p:cNvPr id="19" name="Group 1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2" name="Rounded Rectangle 2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Rounded Rectangle 2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Oval 2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0" name="TextBox 19"/>
              <p:cNvSpPr txBox="1"/>
              <p:nvPr/>
            </p:nvSpPr>
            <p:spPr>
              <a:xfrm>
                <a:off x="7216809" y="1311758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cxnSp>
          <p:nvCxnSpPr>
            <p:cNvPr id="58" name="Curved Connector 57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/>
          <p:cNvCxnSpPr/>
          <p:nvPr/>
        </p:nvCxnSpPr>
        <p:spPr>
          <a:xfrm>
            <a:off x="3393155" y="2219824"/>
            <a:ext cx="238080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674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COME RUOTARE INTORNO AL PROPRIO ASSE O AL PIVOT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932578"/>
              </p:ext>
            </p:extLst>
          </p:nvPr>
        </p:nvGraphicFramePr>
        <p:xfrm>
          <a:off x="729916" y="1535189"/>
          <a:ext cx="7693293" cy="271319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028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6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0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77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3423">
                <a:tc gridSpan="4">
                  <a:txBody>
                    <a:bodyPr/>
                    <a:lstStyle/>
                    <a:p>
                      <a:pPr lvl="1" algn="ctr"/>
                      <a:r>
                        <a:rPr lang="en-US" dirty="0" err="1"/>
                        <a:t>Valore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della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sterzata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596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-50</a:t>
                      </a: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-100</a:t>
                      </a: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25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2587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Rotazione</a:t>
                      </a:r>
                      <a:r>
                        <a:rPr lang="en-US" dirty="0"/>
                        <a:t> a dx </a:t>
                      </a:r>
                      <a:r>
                        <a:rPr lang="en-US" dirty="0" err="1"/>
                        <a:t>intorno</a:t>
                      </a:r>
                      <a:r>
                        <a:rPr lang="en-US" dirty="0"/>
                        <a:t> al pivot</a:t>
                      </a: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Rotazione</a:t>
                      </a:r>
                      <a:r>
                        <a:rPr lang="en-US" dirty="0"/>
                        <a:t> a </a:t>
                      </a:r>
                      <a:r>
                        <a:rPr lang="en-US" dirty="0" err="1"/>
                        <a:t>sx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intorno</a:t>
                      </a:r>
                      <a:r>
                        <a:rPr lang="en-US" dirty="0"/>
                        <a:t> al pivot</a:t>
                      </a:r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Rotazione</a:t>
                      </a:r>
                      <a:r>
                        <a:rPr lang="en-US" dirty="0"/>
                        <a:t> a dx </a:t>
                      </a:r>
                      <a:r>
                        <a:rPr lang="en-US" dirty="0" err="1"/>
                        <a:t>intorno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all’asse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Rotazione</a:t>
                      </a:r>
                      <a:r>
                        <a:rPr lang="en-US" dirty="0"/>
                        <a:t> a </a:t>
                      </a:r>
                      <a:r>
                        <a:rPr lang="en-US" dirty="0" err="1"/>
                        <a:t>sx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intorno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all’asse</a:t>
                      </a:r>
                      <a:endParaRPr lang="en-US" dirty="0"/>
                    </a:p>
                  </a:txBody>
                  <a:tcPr>
                    <a:cell3D prstMaterial="dkEdge">
                      <a:bevel w="165100"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13" name="Picture 12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3315" y="4478540"/>
            <a:ext cx="2846057" cy="1572108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 flipV="1">
            <a:off x="3856092" y="4876150"/>
            <a:ext cx="376001" cy="1007350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436005" y="6050648"/>
            <a:ext cx="4303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Cambiate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valore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sterzata</a:t>
            </a:r>
            <a:r>
              <a:rPr lang="en-US" dirty="0"/>
              <a:t> qui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291186" y="2383237"/>
            <a:ext cx="1144819" cy="1069096"/>
            <a:chOff x="892871" y="1572048"/>
            <a:chExt cx="1386064" cy="1452220"/>
          </a:xfrm>
        </p:grpSpPr>
        <p:grpSp>
          <p:nvGrpSpPr>
            <p:cNvPr id="11" name="Group 10"/>
            <p:cNvGrpSpPr/>
            <p:nvPr/>
          </p:nvGrpSpPr>
          <p:grpSpPr>
            <a:xfrm>
              <a:off x="892871" y="1572048"/>
              <a:ext cx="1199001" cy="1452220"/>
              <a:chOff x="6507213" y="1264631"/>
              <a:chExt cx="1199001" cy="1452220"/>
            </a:xfrm>
          </p:grpSpPr>
          <p:grpSp>
            <p:nvGrpSpPr>
              <p:cNvPr id="16" name="Group 15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19" name="Rounded Rectangle 18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ounded Rectangle 19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1" name="Rounded Rectangle 20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4" name="Oval 2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7" name="TextBox 16"/>
              <p:cNvSpPr txBox="1"/>
              <p:nvPr/>
            </p:nvSpPr>
            <p:spPr>
              <a:xfrm>
                <a:off x="7204218" y="1264631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240595" y="2347519"/>
                <a:ext cx="4656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cxnSp>
          <p:nvCxnSpPr>
            <p:cNvPr id="12" name="Curved Connector 11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981721" y="2416271"/>
            <a:ext cx="1302446" cy="1045659"/>
            <a:chOff x="648829" y="4659819"/>
            <a:chExt cx="1485589" cy="1520349"/>
          </a:xfrm>
        </p:grpSpPr>
        <p:grpSp>
          <p:nvGrpSpPr>
            <p:cNvPr id="26" name="Group 25"/>
            <p:cNvGrpSpPr/>
            <p:nvPr/>
          </p:nvGrpSpPr>
          <p:grpSpPr>
            <a:xfrm>
              <a:off x="809518" y="4659819"/>
              <a:ext cx="1199001" cy="1520349"/>
              <a:chOff x="6507213" y="1236164"/>
              <a:chExt cx="1199001" cy="1520349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16809" y="1236164"/>
                <a:ext cx="465620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cxnSp>
          <p:nvCxnSpPr>
            <p:cNvPr id="27" name="Curved Connector 26"/>
            <p:cNvCxnSpPr/>
            <p:nvPr/>
          </p:nvCxnSpPr>
          <p:spPr>
            <a:xfrm>
              <a:off x="1785520" y="4980768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/>
            <p:nvPr/>
          </p:nvCxnSpPr>
          <p:spPr>
            <a:xfrm rot="16200000" flipV="1">
              <a:off x="643486" y="5573839"/>
              <a:ext cx="438638" cy="427951"/>
            </a:xfrm>
            <a:prstGeom prst="curvedConnector3">
              <a:avLst>
                <a:gd name="adj1" fmla="val 278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3270002" y="2392632"/>
            <a:ext cx="990314" cy="1082863"/>
            <a:chOff x="6507213" y="1285591"/>
            <a:chExt cx="1199001" cy="1470922"/>
          </a:xfrm>
        </p:grpSpPr>
        <p:grpSp>
          <p:nvGrpSpPr>
            <p:cNvPr id="39" name="Group 38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7216809" y="1285591"/>
              <a:ext cx="4656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</p:grpSp>
      <p:cxnSp>
        <p:nvCxnSpPr>
          <p:cNvPr id="46" name="Curved Connector 45"/>
          <p:cNvCxnSpPr/>
          <p:nvPr/>
        </p:nvCxnSpPr>
        <p:spPr>
          <a:xfrm flipV="1">
            <a:off x="4206427" y="310282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739936" y="2391265"/>
            <a:ext cx="1192067" cy="1016461"/>
            <a:chOff x="648830" y="4702271"/>
            <a:chExt cx="1359689" cy="1477897"/>
          </a:xfrm>
        </p:grpSpPr>
        <p:grpSp>
          <p:nvGrpSpPr>
            <p:cNvPr id="48" name="Group 47"/>
            <p:cNvGrpSpPr/>
            <p:nvPr/>
          </p:nvGrpSpPr>
          <p:grpSpPr>
            <a:xfrm>
              <a:off x="809518" y="4702271"/>
              <a:ext cx="1199001" cy="1477897"/>
              <a:chOff x="6507213" y="1278616"/>
              <a:chExt cx="1199001" cy="1477897"/>
            </a:xfrm>
          </p:grpSpPr>
          <p:grpSp>
            <p:nvGrpSpPr>
              <p:cNvPr id="51" name="Group 50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54" name="Rounded Rectangle 53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57" name="Oval 56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TextBox 51"/>
              <p:cNvSpPr txBox="1"/>
              <p:nvPr/>
            </p:nvSpPr>
            <p:spPr>
              <a:xfrm>
                <a:off x="7216809" y="127861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cxnSp>
          <p:nvCxnSpPr>
            <p:cNvPr id="50" name="Curved Connector 49"/>
            <p:cNvCxnSpPr/>
            <p:nvPr/>
          </p:nvCxnSpPr>
          <p:spPr>
            <a:xfrm rot="5400000">
              <a:off x="579473" y="5071186"/>
              <a:ext cx="566668" cy="427953"/>
            </a:xfrm>
            <a:prstGeom prst="curvedConnector3">
              <a:avLst>
                <a:gd name="adj1" fmla="val 5049"/>
              </a:avLst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Curved Connector 57"/>
          <p:cNvCxnSpPr/>
          <p:nvPr/>
        </p:nvCxnSpPr>
        <p:spPr>
          <a:xfrm flipV="1">
            <a:off x="7865480" y="3017374"/>
            <a:ext cx="288172" cy="290003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ight Arrow 3"/>
          <p:cNvSpPr/>
          <p:nvPr/>
        </p:nvSpPr>
        <p:spPr>
          <a:xfrm>
            <a:off x="1051560" y="4693920"/>
            <a:ext cx="1894840" cy="106172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Blocco</a:t>
            </a:r>
            <a:r>
              <a:rPr lang="en-US" sz="1600" dirty="0">
                <a:solidFill>
                  <a:schemeClr val="tx1"/>
                </a:solidFill>
              </a:rPr>
              <a:t> “Move Steering”</a:t>
            </a:r>
          </a:p>
        </p:txBody>
      </p:sp>
    </p:spTree>
    <p:extLst>
      <p:ext uri="{BB962C8B-B14F-4D97-AF65-F5344CB8AC3E}">
        <p14:creationId xmlns:p14="http://schemas.microsoft.com/office/powerpoint/2010/main" val="61595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ROTAZIONE DI 90° INTORNO AL PIVOT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9419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025" y="2168506"/>
            <a:ext cx="2846057" cy="1572108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6214186" y="2621445"/>
            <a:ext cx="884050" cy="610153"/>
          </a:xfrm>
          <a:prstGeom prst="right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1579" y="4619249"/>
            <a:ext cx="73558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Programmate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una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rotazione</a:t>
            </a:r>
            <a:r>
              <a:rPr lang="en-US" sz="2400" dirty="0">
                <a:solidFill>
                  <a:srgbClr val="FF0000"/>
                </a:solidFill>
              </a:rPr>
              <a:t> di 90° </a:t>
            </a:r>
            <a:r>
              <a:rPr lang="en-US" sz="2400" dirty="0" err="1">
                <a:solidFill>
                  <a:srgbClr val="FF0000"/>
                </a:solidFill>
              </a:rPr>
              <a:t>intorno</a:t>
            </a:r>
            <a:r>
              <a:rPr lang="en-US" sz="2400" dirty="0">
                <a:solidFill>
                  <a:srgbClr val="FF0000"/>
                </a:solidFill>
              </a:rPr>
              <a:t> al pivot... </a:t>
            </a:r>
            <a:r>
              <a:rPr lang="it-IT" sz="2400" dirty="0">
                <a:solidFill>
                  <a:srgbClr val="FF0000"/>
                </a:solidFill>
              </a:rPr>
              <a:t>Davvero il robot ruota di 90 gradi se si sceglie solo  90° per la distanza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860261" y="3448087"/>
            <a:ext cx="927652" cy="1068696"/>
          </a:xfrm>
          <a:prstGeom prst="straightConnector1">
            <a:avLst/>
          </a:prstGeom>
          <a:ln w="38100" cmpd="sng"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33741" y="1282413"/>
            <a:ext cx="3012848" cy="374207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2087217" y="2926522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495941" y="2270758"/>
            <a:ext cx="1386064" cy="1371767"/>
            <a:chOff x="892871" y="1692163"/>
            <a:chExt cx="1386064" cy="1371767"/>
          </a:xfrm>
        </p:grpSpPr>
        <p:grpSp>
          <p:nvGrpSpPr>
            <p:cNvPr id="16" name="Group 15"/>
            <p:cNvGrpSpPr/>
            <p:nvPr/>
          </p:nvGrpSpPr>
          <p:grpSpPr>
            <a:xfrm>
              <a:off x="892871" y="1692163"/>
              <a:ext cx="1199001" cy="1371767"/>
              <a:chOff x="6507213" y="1384746"/>
              <a:chExt cx="1199001" cy="1371767"/>
            </a:xfrm>
          </p:grpSpPr>
          <p:grpSp>
            <p:nvGrpSpPr>
              <p:cNvPr id="20" name="Group 19"/>
              <p:cNvGrpSpPr/>
              <p:nvPr/>
            </p:nvGrpSpPr>
            <p:grpSpPr>
              <a:xfrm rot="5400000">
                <a:off x="6518630" y="1512901"/>
                <a:ext cx="1141996" cy="1164830"/>
                <a:chOff x="6310708" y="2223671"/>
                <a:chExt cx="809489" cy="898563"/>
              </a:xfrm>
            </p:grpSpPr>
            <p:sp>
              <p:nvSpPr>
                <p:cNvPr id="23" name="Rounded Rectangle 22"/>
                <p:cNvSpPr/>
                <p:nvPr/>
              </p:nvSpPr>
              <p:spPr>
                <a:xfrm>
                  <a:off x="6451830" y="2223671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ounded Rectangle 23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5" name="Rounded Rectangle 24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26" name="Oval 25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" name="TextBox 20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cxnSp>
          <p:nvCxnSpPr>
            <p:cNvPr id="18" name="Curved Connector 17"/>
            <p:cNvCxnSpPr/>
            <p:nvPr/>
          </p:nvCxnSpPr>
          <p:spPr>
            <a:xfrm>
              <a:off x="1930037" y="1876829"/>
              <a:ext cx="348898" cy="393929"/>
            </a:xfrm>
            <a:prstGeom prst="curvedConnector2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5400000">
            <a:off x="7354057" y="2240817"/>
            <a:ext cx="1199001" cy="1371767"/>
            <a:chOff x="6507213" y="1384746"/>
            <a:chExt cx="1199001" cy="1371767"/>
          </a:xfrm>
        </p:grpSpPr>
        <p:grpSp>
          <p:nvGrpSpPr>
            <p:cNvPr id="30" name="Group 29"/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33" name="Rounded Rectangle 32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01774" y="2042855"/>
            <a:ext cx="647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22040" y="5419331"/>
            <a:ext cx="27482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Risposta</a:t>
            </a:r>
            <a:r>
              <a:rPr lang="en-US" dirty="0"/>
              <a:t> NO! </a:t>
            </a:r>
            <a:r>
              <a:rPr lang="en-US" sz="1600" dirty="0"/>
              <a:t>La </a:t>
            </a:r>
            <a:r>
              <a:rPr lang="en-US" sz="1600" dirty="0" err="1"/>
              <a:t>soluzione</a:t>
            </a:r>
            <a:r>
              <a:rPr lang="en-US" sz="1600" dirty="0"/>
              <a:t> </a:t>
            </a:r>
            <a:r>
              <a:rPr lang="en-US" sz="1600" dirty="0" err="1"/>
              <a:t>nella</a:t>
            </a:r>
            <a:r>
              <a:rPr lang="en-US" sz="1600" dirty="0"/>
              <a:t> </a:t>
            </a:r>
            <a:r>
              <a:rPr lang="en-US" sz="1600" dirty="0" err="1"/>
              <a:t>prossima</a:t>
            </a:r>
            <a:r>
              <a:rPr lang="en-US" sz="1600" dirty="0"/>
              <a:t> </a:t>
            </a:r>
            <a:r>
              <a:rPr lang="en-US" sz="1600" dirty="0" err="1"/>
              <a:t>pagina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45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COME FARE IN MODO CHE IL ROBOT GIRI PROPRIO DI 90°?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Risposta</a:t>
            </a:r>
            <a:r>
              <a:rPr lang="en-US" sz="3200" dirty="0"/>
              <a:t>: </a:t>
            </a:r>
            <a:r>
              <a:rPr lang="it-IT" sz="3200" dirty="0"/>
              <a:t>Provare a utilizzare la </a:t>
            </a:r>
            <a:r>
              <a:rPr lang="it-IT" sz="3200" dirty="0" err="1"/>
              <a:t>port</a:t>
            </a:r>
            <a:r>
              <a:rPr lang="it-IT" sz="3200" dirty="0"/>
              <a:t> </a:t>
            </a:r>
            <a:r>
              <a:rPr lang="it-IT" sz="3200" dirty="0" err="1"/>
              <a:t>view</a:t>
            </a:r>
            <a:r>
              <a:rPr lang="it-IT" sz="3200" dirty="0"/>
              <a:t> per misurare la rotazione e quindi introdurre il numero corretto di gradi</a:t>
            </a:r>
            <a:r>
              <a:rPr lang="en-US" sz="3200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 descr="6qc3Nq_aAkpt60pdvww4gFaPQxXNE3yZQQdwOo3LEO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239" y="4339196"/>
            <a:ext cx="3543904" cy="1957585"/>
          </a:xfrm>
          <a:prstGeom prst="rect">
            <a:avLst/>
          </a:prstGeom>
        </p:spPr>
      </p:pic>
      <p:pic>
        <p:nvPicPr>
          <p:cNvPr id="7" name="Picture 6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843896"/>
            <a:ext cx="3987800" cy="4953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06762" y="5312071"/>
            <a:ext cx="773044" cy="81409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5896" y="3594722"/>
            <a:ext cx="3271738" cy="239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22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ISTRUZIONI PER L’INSEGNANTE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6055"/>
            <a:ext cx="8245474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Dividete la classe in gruppi se lo ritenete necessario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Date a ciascun gruppo una copia del foglio di lavoro su “Ruotare di 90°”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I dettagli del compito sono nella Slide 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La pagina di discussione nella Slide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La soluzione del compito nella Slide 10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6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esercitazioneSULLA</a:t>
            </a:r>
            <a:r>
              <a:rPr lang="en-US" dirty="0"/>
              <a:t> ROTAZIONE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429" y="1260699"/>
            <a:ext cx="4100245" cy="4373563"/>
          </a:xfrm>
        </p:spPr>
        <p:txBody>
          <a:bodyPr/>
          <a:lstStyle/>
          <a:p>
            <a:pPr algn="ctr"/>
            <a:r>
              <a:rPr lang="en-US" u="sng" dirty="0" err="1">
                <a:solidFill>
                  <a:srgbClr val="00B050"/>
                </a:solidFill>
              </a:rPr>
              <a:t>Compito</a:t>
            </a:r>
            <a:r>
              <a:rPr lang="en-US" u="sng" dirty="0">
                <a:solidFill>
                  <a:srgbClr val="00B050"/>
                </a:solidFill>
              </a:rPr>
              <a:t>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b="0" dirty="0"/>
              <a:t>Il robot giocatore di baseball deve arrivare alla seconda base, girarsi e tornare alla prima</a:t>
            </a:r>
            <a:r>
              <a:rPr lang="en-US" b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/>
              <a:t>Vai</a:t>
            </a:r>
            <a:r>
              <a:rPr lang="en-US" b="0" dirty="0"/>
              <a:t> </a:t>
            </a:r>
            <a:r>
              <a:rPr lang="en-US" b="0" dirty="0" err="1"/>
              <a:t>dritto</a:t>
            </a:r>
            <a:r>
              <a:rPr lang="en-US" b="0" dirty="0"/>
              <a:t>. </a:t>
            </a:r>
            <a:r>
              <a:rPr lang="en-US" b="0" dirty="0" err="1"/>
              <a:t>Ruota</a:t>
            </a:r>
            <a:r>
              <a:rPr lang="en-US" b="0" dirty="0"/>
              <a:t> di 180° e </a:t>
            </a:r>
            <a:r>
              <a:rPr lang="en-US" b="0" dirty="0" err="1"/>
              <a:t>torna</a:t>
            </a:r>
            <a:r>
              <a:rPr lang="en-US" b="0" dirty="0"/>
              <a:t> al </a:t>
            </a:r>
            <a:r>
              <a:rPr lang="en-US" b="0" dirty="0" err="1"/>
              <a:t>punto</a:t>
            </a:r>
            <a:r>
              <a:rPr lang="en-US" b="0" dirty="0"/>
              <a:t> di </a:t>
            </a:r>
            <a:r>
              <a:rPr lang="en-US" b="0" dirty="0" err="1"/>
              <a:t>partenza</a:t>
            </a:r>
            <a:r>
              <a:rPr lang="en-US" b="0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741879" y="3987992"/>
            <a:ext cx="1716544" cy="2159083"/>
            <a:chOff x="741879" y="3987992"/>
            <a:chExt cx="1716544" cy="2159083"/>
          </a:xfrm>
        </p:grpSpPr>
        <p:sp>
          <p:nvSpPr>
            <p:cNvPr id="6" name="Rectangle 5"/>
            <p:cNvSpPr/>
            <p:nvPr/>
          </p:nvSpPr>
          <p:spPr>
            <a:xfrm rot="18069342">
              <a:off x="1115964" y="4336499"/>
              <a:ext cx="1023290" cy="990305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 rot="18292411">
              <a:off x="1848335" y="5536987"/>
              <a:ext cx="572287" cy="647889"/>
              <a:chOff x="6517598" y="1384746"/>
              <a:chExt cx="1188616" cy="1371767"/>
            </a:xfrm>
          </p:grpSpPr>
          <p:grpSp>
            <p:nvGrpSpPr>
              <p:cNvPr id="8" name="Group 7"/>
              <p:cNvGrpSpPr/>
              <p:nvPr/>
            </p:nvGrpSpPr>
            <p:grpSpPr>
              <a:xfrm rot="5400000">
                <a:off x="6529015" y="1512901"/>
                <a:ext cx="1141996" cy="1164830"/>
                <a:chOff x="6310708" y="2215660"/>
                <a:chExt cx="809489" cy="898563"/>
              </a:xfrm>
            </p:grpSpPr>
            <p:sp>
              <p:nvSpPr>
                <p:cNvPr id="11" name="Rounded Rectangle 10"/>
                <p:cNvSpPr/>
                <p:nvPr/>
              </p:nvSpPr>
              <p:spPr>
                <a:xfrm>
                  <a:off x="6466603" y="2215660"/>
                  <a:ext cx="519438" cy="898563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Rounded Rectangle 11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3" name="Rounded Rectangle 12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14" name="Oval 13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9" name="TextBox 8"/>
              <p:cNvSpPr txBox="1"/>
              <p:nvPr/>
            </p:nvSpPr>
            <p:spPr>
              <a:xfrm>
                <a:off x="7216809" y="1384746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cxnSp>
          <p:nvCxnSpPr>
            <p:cNvPr id="16" name="Straight Arrow Connector 15"/>
            <p:cNvCxnSpPr/>
            <p:nvPr/>
          </p:nvCxnSpPr>
          <p:spPr>
            <a:xfrm flipH="1">
              <a:off x="741879" y="3987992"/>
              <a:ext cx="559788" cy="9151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 flipV="1">
              <a:off x="1579322" y="4004057"/>
              <a:ext cx="805571" cy="468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1942058" y="4736697"/>
              <a:ext cx="506715" cy="8552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751521" y="5156883"/>
              <a:ext cx="952935" cy="5258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/>
          <p:cNvSpPr txBox="1">
            <a:spLocks/>
          </p:cNvSpPr>
          <p:nvPr/>
        </p:nvSpPr>
        <p:spPr>
          <a:xfrm>
            <a:off x="282526" y="1353059"/>
            <a:ext cx="4100245" cy="217695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u="sng" dirty="0" err="1">
                <a:solidFill>
                  <a:srgbClr val="00B050"/>
                </a:solidFill>
              </a:rPr>
              <a:t>Compito</a:t>
            </a:r>
            <a:r>
              <a:rPr lang="en-US" u="sng" dirty="0">
                <a:solidFill>
                  <a:srgbClr val="00B050"/>
                </a:solidFill>
              </a:rPr>
              <a:t>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b="0" dirty="0"/>
              <a:t>Il vostro robot è un giocatore di baseball che deve correre a tutte le basi e tornare a casa base</a:t>
            </a:r>
            <a:r>
              <a:rPr lang="en-US" b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b="0" dirty="0"/>
              <a:t>Si può programmare il robot per andare avanti e poi svoltare a sinistra?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/>
              <a:t>Usate</a:t>
            </a:r>
            <a:r>
              <a:rPr lang="en-US" b="0" dirty="0"/>
              <a:t> </a:t>
            </a:r>
            <a:r>
              <a:rPr lang="en-US" b="0" dirty="0" err="1"/>
              <a:t>una</a:t>
            </a:r>
            <a:r>
              <a:rPr lang="en-US" b="0" dirty="0"/>
              <a:t> </a:t>
            </a:r>
            <a:r>
              <a:rPr lang="en-US" b="0" dirty="0" err="1"/>
              <a:t>scatola</a:t>
            </a:r>
            <a:r>
              <a:rPr lang="en-US" b="0" dirty="0"/>
              <a:t> </a:t>
            </a:r>
            <a:r>
              <a:rPr lang="en-US" b="0" dirty="0" err="1"/>
              <a:t>quadrata</a:t>
            </a:r>
            <a:r>
              <a:rPr lang="en-US" b="0" dirty="0"/>
              <a:t> o un </a:t>
            </a:r>
            <a:r>
              <a:rPr lang="en-US" b="0" dirty="0" err="1"/>
              <a:t>nastro</a:t>
            </a:r>
            <a:r>
              <a:rPr lang="en-US" b="0" dirty="0"/>
              <a:t> </a:t>
            </a:r>
            <a:r>
              <a:rPr lang="en-US" b="0" dirty="0" err="1"/>
              <a:t>adesivo</a:t>
            </a:r>
            <a:endParaRPr lang="en-US" b="0" dirty="0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408224" y="1321379"/>
            <a:ext cx="9236" cy="447633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090474" y="3823941"/>
            <a:ext cx="2102666" cy="2648734"/>
            <a:chOff x="5090474" y="3823941"/>
            <a:chExt cx="2102666" cy="2648734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6854868" y="4309384"/>
              <a:ext cx="0" cy="10539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5090474" y="5734011"/>
              <a:ext cx="144732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/>
                <a:t>Posizione</a:t>
              </a:r>
              <a:r>
                <a:rPr lang="en-US" sz="1400" dirty="0"/>
                <a:t> di </a:t>
              </a:r>
              <a:r>
                <a:rPr lang="en-US" sz="1400" dirty="0" err="1"/>
                <a:t>partenza</a:t>
              </a:r>
              <a:r>
                <a:rPr lang="en-US" sz="1400" dirty="0"/>
                <a:t> e di </a:t>
              </a:r>
              <a:r>
                <a:rPr lang="en-US" sz="1400" dirty="0" err="1"/>
                <a:t>arrivo</a:t>
              </a:r>
              <a:endParaRPr lang="en-US" sz="1400" dirty="0"/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 flipH="1">
              <a:off x="6891067" y="4406104"/>
              <a:ext cx="1964" cy="9940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Snip Same Side Corner Rectangle 20"/>
            <p:cNvSpPr/>
            <p:nvPr/>
          </p:nvSpPr>
          <p:spPr>
            <a:xfrm>
              <a:off x="6512181" y="5776527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>
                  <a:solidFill>
                    <a:schemeClr val="tx1"/>
                  </a:solidFill>
                </a:rPr>
                <a:t>PrimaBase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pSp>
          <p:nvGrpSpPr>
            <p:cNvPr id="28" name="Group 27"/>
            <p:cNvGrpSpPr/>
            <p:nvPr/>
          </p:nvGrpSpPr>
          <p:grpSpPr>
            <a:xfrm rot="16200000">
              <a:off x="6634074" y="5339709"/>
              <a:ext cx="367491" cy="560044"/>
              <a:chOff x="6517601" y="1130529"/>
              <a:chExt cx="1203194" cy="1625984"/>
            </a:xfrm>
          </p:grpSpPr>
          <p:grpSp>
            <p:nvGrpSpPr>
              <p:cNvPr id="29" name="Group 28"/>
              <p:cNvGrpSpPr/>
              <p:nvPr/>
            </p:nvGrpSpPr>
            <p:grpSpPr>
              <a:xfrm rot="5400000">
                <a:off x="6529019" y="1512901"/>
                <a:ext cx="1141996" cy="1164832"/>
                <a:chOff x="6310708" y="2215655"/>
                <a:chExt cx="809489" cy="898564"/>
              </a:xfrm>
            </p:grpSpPr>
            <p:sp>
              <p:nvSpPr>
                <p:cNvPr id="32" name="Rounded Rectangle 31"/>
                <p:cNvSpPr/>
                <p:nvPr/>
              </p:nvSpPr>
              <p:spPr>
                <a:xfrm>
                  <a:off x="6466604" y="2215655"/>
                  <a:ext cx="519438" cy="898564"/>
                </a:xfrm>
                <a:prstGeom prst="round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ounded Rectangle 32"/>
                <p:cNvSpPr/>
                <p:nvPr/>
              </p:nvSpPr>
              <p:spPr>
                <a:xfrm>
                  <a:off x="6979076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4" name="Rounded Rectangle 33"/>
                <p:cNvSpPr/>
                <p:nvPr/>
              </p:nvSpPr>
              <p:spPr>
                <a:xfrm>
                  <a:off x="6310708" y="2525434"/>
                  <a:ext cx="141121" cy="295036"/>
                </a:xfrm>
                <a:prstGeom prst="roundRect">
                  <a:avLst/>
                </a:prstGeom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6"/>
                </a:lnRef>
                <a:fillRef idx="3">
                  <a:schemeClr val="accent6"/>
                </a:fillRef>
                <a:effectRef idx="2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effectLst/>
                  </a:endParaRPr>
                </a:p>
              </p:txBody>
            </p:sp>
            <p:sp>
              <p:nvSpPr>
                <p:cNvPr id="35" name="Oval 34"/>
                <p:cNvSpPr>
                  <a:spLocks noChangeAspect="1"/>
                </p:cNvSpPr>
                <p:nvPr/>
              </p:nvSpPr>
              <p:spPr>
                <a:xfrm>
                  <a:off x="6621904" y="2247641"/>
                  <a:ext cx="179290" cy="166284"/>
                </a:xfrm>
                <a:prstGeom prst="ellipse">
                  <a:avLst/>
                </a:prstGeom>
                <a:solidFill>
                  <a:srgbClr val="FF0000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7255174" y="1130529"/>
                <a:ext cx="465621" cy="369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40594" y="2387181"/>
                <a:ext cx="4656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</p:grpSp>
        <p:sp>
          <p:nvSpPr>
            <p:cNvPr id="38" name="Snip Same Side Corner Rectangle 37"/>
            <p:cNvSpPr/>
            <p:nvPr/>
          </p:nvSpPr>
          <p:spPr>
            <a:xfrm>
              <a:off x="6519559" y="3823941"/>
              <a:ext cx="673581" cy="582163"/>
            </a:xfrm>
            <a:prstGeom prst="snip2Same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err="1">
                  <a:solidFill>
                    <a:schemeClr val="tx1"/>
                  </a:solidFill>
                </a:rPr>
                <a:t>Seconda</a:t>
              </a:r>
              <a:r>
                <a:rPr lang="en-US" sz="900" dirty="0">
                  <a:solidFill>
                    <a:schemeClr val="tx1"/>
                  </a:solidFill>
                </a:rPr>
                <a:t> Base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8356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19941"/>
            <a:ext cx="8245474" cy="4907482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Hai provato sia la rotazione intorno al proprio asse che intorno al pivot? Che cosa hai scoperto?</a:t>
            </a:r>
          </a:p>
          <a:p>
            <a:pPr marL="274320" lvl="1" indent="0">
              <a:buNone/>
            </a:pPr>
            <a:r>
              <a:rPr lang="it-IT" dirty="0">
                <a:solidFill>
                  <a:srgbClr val="FF0000"/>
                </a:solidFill>
              </a:rPr>
              <a:t>La rotazione intorno al pivot andava bene per la sfida 1, ma per la 2, siamo arrivati più lontano dalla base</a:t>
            </a:r>
            <a:r>
              <a:rPr lang="en-US" b="0" dirty="0">
                <a:solidFill>
                  <a:srgbClr val="FF0000"/>
                </a:solidFill>
              </a:rPr>
              <a:t>.</a:t>
            </a:r>
          </a:p>
          <a:p>
            <a:pPr marL="274320" lvl="1" indent="0">
              <a:buNone/>
            </a:pPr>
            <a:endParaRPr lang="en-US" b="0" dirty="0">
              <a:solidFill>
                <a:srgbClr val="FF0000"/>
              </a:solidFill>
            </a:endParaRPr>
          </a:p>
          <a:p>
            <a:r>
              <a:rPr lang="it-IT" dirty="0"/>
              <a:t>Quale modalità andrebbe meglio per ciascun caso?</a:t>
            </a:r>
            <a:endParaRPr lang="en-US" dirty="0"/>
          </a:p>
          <a:p>
            <a:pPr marL="274320" lvl="1" indent="0">
              <a:buNone/>
            </a:pPr>
            <a:r>
              <a:rPr lang="en-US" b="0" dirty="0">
                <a:solidFill>
                  <a:srgbClr val="FF0000"/>
                </a:solidFill>
              </a:rPr>
              <a:t>La </a:t>
            </a:r>
            <a:r>
              <a:rPr lang="en-US" b="0" dirty="0" err="1">
                <a:solidFill>
                  <a:srgbClr val="FF0000"/>
                </a:solidFill>
              </a:rPr>
              <a:t>rotazione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intorno</a:t>
            </a:r>
            <a:r>
              <a:rPr lang="en-US" b="0" dirty="0">
                <a:solidFill>
                  <a:srgbClr val="FF0000"/>
                </a:solidFill>
              </a:rPr>
              <a:t> al </a:t>
            </a:r>
            <a:r>
              <a:rPr lang="en-US" b="0" dirty="0" err="1">
                <a:solidFill>
                  <a:srgbClr val="FF0000"/>
                </a:solidFill>
              </a:rPr>
              <a:t>proprio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asse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va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meglio</a:t>
            </a:r>
            <a:r>
              <a:rPr lang="en-US" b="0" dirty="0">
                <a:solidFill>
                  <a:srgbClr val="FF0000"/>
                </a:solidFill>
              </a:rPr>
              <a:t> per </a:t>
            </a:r>
            <a:r>
              <a:rPr lang="en-US" b="0" dirty="0" err="1">
                <a:solidFill>
                  <a:srgbClr val="FF0000"/>
                </a:solidFill>
              </a:rPr>
              <a:t>rotazioni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strette</a:t>
            </a:r>
            <a:r>
              <a:rPr lang="en-US" b="0" dirty="0">
                <a:solidFill>
                  <a:srgbClr val="FF0000"/>
                </a:solidFill>
              </a:rPr>
              <a:t> (</a:t>
            </a:r>
            <a:r>
              <a:rPr lang="en-US" b="0" dirty="0" err="1">
                <a:solidFill>
                  <a:srgbClr val="FF0000"/>
                </a:solidFill>
              </a:rPr>
              <a:t>aree</a:t>
            </a:r>
            <a:r>
              <a:rPr lang="en-US" b="0" dirty="0">
                <a:solidFill>
                  <a:srgbClr val="FF0000"/>
                </a:solidFill>
              </a:rPr>
              <a:t> in cui </a:t>
            </a:r>
            <a:r>
              <a:rPr lang="en-US" b="0" dirty="0" err="1">
                <a:solidFill>
                  <a:srgbClr val="FF0000"/>
                </a:solidFill>
              </a:rPr>
              <a:t>c’è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poco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spazio</a:t>
            </a:r>
            <a:r>
              <a:rPr lang="en-US" b="0" dirty="0">
                <a:solidFill>
                  <a:srgbClr val="FF0000"/>
                </a:solidFill>
              </a:rPr>
              <a:t>) e </a:t>
            </a:r>
            <a:r>
              <a:rPr lang="en-US" b="0" dirty="0" err="1">
                <a:solidFill>
                  <a:srgbClr val="FF0000"/>
                </a:solidFill>
              </a:rPr>
              <a:t>resti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vicino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alla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tua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posizione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originale</a:t>
            </a:r>
            <a:r>
              <a:rPr lang="en-US" b="0" dirty="0">
                <a:solidFill>
                  <a:srgbClr val="FF0000"/>
                </a:solidFill>
              </a:rPr>
              <a:t>.</a:t>
            </a:r>
          </a:p>
          <a:p>
            <a:pPr marL="274320" lvl="1" indent="0">
              <a:buNone/>
            </a:pPr>
            <a:endParaRPr lang="en-US" b="0" dirty="0">
              <a:solidFill>
                <a:srgbClr val="FF0000"/>
              </a:solidFill>
            </a:endParaRPr>
          </a:p>
          <a:p>
            <a:r>
              <a:rPr lang="en-US" dirty="0" err="1"/>
              <a:t>Cos’è</a:t>
            </a:r>
            <a:r>
              <a:rPr lang="en-US" dirty="0"/>
              <a:t> lo PSEUDOCODICE?  </a:t>
            </a:r>
            <a:r>
              <a:rPr lang="en-US" dirty="0" err="1"/>
              <a:t>Perchè</a:t>
            </a:r>
            <a:r>
              <a:rPr lang="en-US" dirty="0"/>
              <a:t> </a:t>
            </a:r>
            <a:r>
              <a:rPr lang="en-US" dirty="0" err="1"/>
              <a:t>pensi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i </a:t>
            </a:r>
            <a:r>
              <a:rPr lang="en-US" dirty="0" err="1"/>
              <a:t>programmatori</a:t>
            </a:r>
            <a:r>
              <a:rPr lang="en-US" dirty="0"/>
              <a:t> lo </a:t>
            </a:r>
            <a:r>
              <a:rPr lang="en-US" dirty="0" err="1"/>
              <a:t>trovino</a:t>
            </a:r>
            <a:r>
              <a:rPr lang="en-US" dirty="0"/>
              <a:t> </a:t>
            </a:r>
            <a:r>
              <a:rPr lang="en-US" dirty="0" err="1"/>
              <a:t>comodo</a:t>
            </a:r>
            <a:r>
              <a:rPr lang="en-US" dirty="0"/>
              <a:t>? (lo </a:t>
            </a:r>
            <a:r>
              <a:rPr lang="en-US" dirty="0" err="1"/>
              <a:t>pseudocodice</a:t>
            </a:r>
            <a:r>
              <a:rPr lang="en-US" dirty="0"/>
              <a:t> </a:t>
            </a:r>
            <a:r>
              <a:rPr lang="en-US" dirty="0" err="1"/>
              <a:t>viene</a:t>
            </a:r>
            <a:r>
              <a:rPr lang="en-US" dirty="0"/>
              <a:t> dal </a:t>
            </a:r>
            <a:r>
              <a:rPr lang="en-US" dirty="0" err="1"/>
              <a:t>foglio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)</a:t>
            </a:r>
          </a:p>
          <a:p>
            <a:pPr marL="274320" lvl="1" indent="0">
              <a:buNone/>
            </a:pPr>
            <a:r>
              <a:rPr lang="en-US" b="0" dirty="0">
                <a:solidFill>
                  <a:srgbClr val="FF0000"/>
                </a:solidFill>
              </a:rPr>
              <a:t>Lo </a:t>
            </a:r>
            <a:r>
              <a:rPr lang="en-US" b="0" dirty="0" err="1">
                <a:solidFill>
                  <a:srgbClr val="FF0000"/>
                </a:solidFill>
              </a:rPr>
              <a:t>pseudocodice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permette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ai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programmatori</a:t>
            </a:r>
            <a:r>
              <a:rPr lang="en-US" b="0" dirty="0">
                <a:solidFill>
                  <a:srgbClr val="FF0000"/>
                </a:solidFill>
              </a:rPr>
              <a:t> di </a:t>
            </a:r>
            <a:r>
              <a:rPr lang="en-US" b="0" dirty="0" err="1">
                <a:solidFill>
                  <a:srgbClr val="FF0000"/>
                </a:solidFill>
              </a:rPr>
              <a:t>scrivere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il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loro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codice</a:t>
            </a:r>
            <a:r>
              <a:rPr lang="en-US" b="0" dirty="0">
                <a:solidFill>
                  <a:srgbClr val="FF0000"/>
                </a:solidFill>
              </a:rPr>
              <a:t> in </a:t>
            </a:r>
            <a:r>
              <a:rPr lang="en-US" b="0" dirty="0" err="1">
                <a:solidFill>
                  <a:srgbClr val="FF0000"/>
                </a:solidFill>
              </a:rPr>
              <a:t>italiano</a:t>
            </a:r>
            <a:r>
              <a:rPr lang="en-US" b="0" dirty="0">
                <a:solidFill>
                  <a:srgbClr val="FF0000"/>
                </a:solidFill>
              </a:rPr>
              <a:t> prima di </a:t>
            </a:r>
            <a:r>
              <a:rPr lang="en-US" b="0" dirty="0" err="1">
                <a:solidFill>
                  <a:srgbClr val="FF0000"/>
                </a:solidFill>
              </a:rPr>
              <a:t>passare</a:t>
            </a:r>
            <a:r>
              <a:rPr lang="en-US" b="0" dirty="0">
                <a:solidFill>
                  <a:srgbClr val="FF0000"/>
                </a:solidFill>
              </a:rPr>
              <a:t> al </a:t>
            </a:r>
            <a:r>
              <a:rPr lang="en-US" b="0" dirty="0" err="1">
                <a:solidFill>
                  <a:srgbClr val="FF0000"/>
                </a:solidFill>
              </a:rPr>
              <a:t>linguaggio</a:t>
            </a:r>
            <a:r>
              <a:rPr lang="en-US" b="0" dirty="0">
                <a:solidFill>
                  <a:srgbClr val="FF0000"/>
                </a:solidFill>
              </a:rPr>
              <a:t> di </a:t>
            </a:r>
            <a:r>
              <a:rPr lang="en-US" b="0" dirty="0" err="1">
                <a:solidFill>
                  <a:srgbClr val="FF0000"/>
                </a:solidFill>
              </a:rPr>
              <a:t>programmazione</a:t>
            </a:r>
            <a:r>
              <a:rPr lang="en-US" b="0" dirty="0">
                <a:solidFill>
                  <a:srgbClr val="FF0000"/>
                </a:solidFill>
              </a:rPr>
              <a:t>. Ti </a:t>
            </a:r>
            <a:r>
              <a:rPr lang="en-US" b="0" dirty="0" err="1">
                <a:solidFill>
                  <a:srgbClr val="FF0000"/>
                </a:solidFill>
              </a:rPr>
              <a:t>permette</a:t>
            </a:r>
            <a:r>
              <a:rPr lang="en-US" b="0" dirty="0">
                <a:solidFill>
                  <a:srgbClr val="FF0000"/>
                </a:solidFill>
              </a:rPr>
              <a:t> di </a:t>
            </a:r>
            <a:r>
              <a:rPr lang="en-US" b="0" dirty="0" err="1">
                <a:solidFill>
                  <a:srgbClr val="FF0000"/>
                </a:solidFill>
              </a:rPr>
              <a:t>riflettere</a:t>
            </a:r>
            <a:r>
              <a:rPr lang="en-US" b="0" dirty="0">
                <a:solidFill>
                  <a:srgbClr val="FF0000"/>
                </a:solidFill>
              </a:rPr>
              <a:t> e </a:t>
            </a:r>
            <a:r>
              <a:rPr lang="en-US" b="0" dirty="0" err="1">
                <a:solidFill>
                  <a:srgbClr val="FF0000"/>
                </a:solidFill>
              </a:rPr>
              <a:t>pianificare</a:t>
            </a:r>
            <a:r>
              <a:rPr lang="en-US" b="0" dirty="0">
                <a:solidFill>
                  <a:srgbClr val="FF0000"/>
                </a:solidFill>
              </a:rPr>
              <a:t> prima di </a:t>
            </a:r>
            <a:r>
              <a:rPr lang="en-US" b="0" dirty="0" err="1">
                <a:solidFill>
                  <a:srgbClr val="FF0000"/>
                </a:solidFill>
              </a:rPr>
              <a:t>passare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alla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programmazione</a:t>
            </a:r>
            <a:r>
              <a:rPr lang="en-US" b="0" dirty="0">
                <a:solidFill>
                  <a:srgbClr val="FF0000"/>
                </a:solidFill>
              </a:rPr>
              <a:t>. Ti </a:t>
            </a:r>
            <a:r>
              <a:rPr lang="en-US" b="0" dirty="0" err="1">
                <a:solidFill>
                  <a:srgbClr val="FF0000"/>
                </a:solidFill>
              </a:rPr>
              <a:t>lascia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condividere</a:t>
            </a:r>
            <a:r>
              <a:rPr lang="en-US" b="0" dirty="0">
                <a:solidFill>
                  <a:srgbClr val="FF0000"/>
                </a:solidFill>
              </a:rPr>
              <a:t> le </a:t>
            </a:r>
            <a:r>
              <a:rPr lang="en-US" b="0" dirty="0" err="1">
                <a:solidFill>
                  <a:srgbClr val="FF0000"/>
                </a:solidFill>
              </a:rPr>
              <a:t>tue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idee</a:t>
            </a:r>
            <a:r>
              <a:rPr lang="en-US" b="0" dirty="0">
                <a:solidFill>
                  <a:srgbClr val="FF0000"/>
                </a:solidFill>
              </a:rPr>
              <a:t> con </a:t>
            </a:r>
            <a:r>
              <a:rPr lang="en-US" b="0" dirty="0" err="1">
                <a:solidFill>
                  <a:srgbClr val="FF0000"/>
                </a:solidFill>
              </a:rPr>
              <a:t>gli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altri</a:t>
            </a:r>
            <a:r>
              <a:rPr lang="en-US" b="0" dirty="0">
                <a:solidFill>
                  <a:srgbClr val="FF0000"/>
                </a:solidFill>
              </a:rPr>
              <a:t> </a:t>
            </a:r>
            <a:r>
              <a:rPr lang="en-US" b="0" dirty="0" err="1">
                <a:solidFill>
                  <a:srgbClr val="FF0000"/>
                </a:solidFill>
              </a:rPr>
              <a:t>comunicando</a:t>
            </a:r>
            <a:r>
              <a:rPr lang="en-US" b="0" dirty="0">
                <a:solidFill>
                  <a:srgbClr val="FF0000"/>
                </a:solidFill>
              </a:rPr>
              <a:t> in </a:t>
            </a:r>
            <a:r>
              <a:rPr lang="en-US" b="0" dirty="0" err="1">
                <a:solidFill>
                  <a:srgbClr val="FF0000"/>
                </a:solidFill>
              </a:rPr>
              <a:t>una</a:t>
            </a:r>
            <a:r>
              <a:rPr lang="en-US" b="0" dirty="0">
                <a:solidFill>
                  <a:srgbClr val="FF0000"/>
                </a:solidFill>
              </a:rPr>
              <a:t> lingua </a:t>
            </a:r>
            <a:r>
              <a:rPr lang="en-US" b="0" dirty="0" err="1">
                <a:solidFill>
                  <a:srgbClr val="FF0000"/>
                </a:solidFill>
              </a:rPr>
              <a:t>comune</a:t>
            </a:r>
            <a:r>
              <a:rPr lang="en-US" b="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2015 (Last edit: 7/07/2016)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3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6320</TotalTime>
  <Words>821</Words>
  <Application>Microsoft Macintosh PowerPoint</Application>
  <PresentationFormat>On-screen Show (4:3)</PresentationFormat>
  <Paragraphs>136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Helvetica Neue</vt:lpstr>
      <vt:lpstr>Custom Design</vt:lpstr>
      <vt:lpstr>beginner</vt:lpstr>
      <vt:lpstr>1_Custom Design</vt:lpstr>
      <vt:lpstr>LEZIONI PER PRINCIPIANTI</vt:lpstr>
      <vt:lpstr>Obiettivi della lezione</vt:lpstr>
      <vt:lpstr>ROTAZIONE INTORNO AL PIVOT VS. PROPRIO ASSE</vt:lpstr>
      <vt:lpstr>COME RUOTARE INTORNO AL PROPRIO ASSE O AL PIVOT</vt:lpstr>
      <vt:lpstr>ROTAZIONE DI 90° INTORNO AL PIVOT</vt:lpstr>
      <vt:lpstr>COME FARE IN MODO CHE IL ROBOT GIRI PROPRIO DI 90°?</vt:lpstr>
      <vt:lpstr>ISTRUZIONI PER L’INSEGNANTE</vt:lpstr>
      <vt:lpstr>esercitazioneSULLA ROTAZIONE</vt:lpstr>
      <vt:lpstr>DISCUSSIONE</vt:lpstr>
      <vt:lpstr>SOLUZIONI dell’esercitazione</vt:lpstr>
      <vt:lpstr>CREDITS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Sanjay Seshan</cp:lastModifiedBy>
  <cp:revision>23</cp:revision>
  <dcterms:created xsi:type="dcterms:W3CDTF">2014-08-07T02:19:13Z</dcterms:created>
  <dcterms:modified xsi:type="dcterms:W3CDTF">2018-04-07T14:33:21Z</dcterms:modified>
</cp:coreProperties>
</file>