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2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6" r:id="rId1"/>
    <p:sldMasterId id="2147483738" r:id="rId2"/>
  </p:sldMasterIdLst>
  <p:notesMasterIdLst>
    <p:notesMasterId r:id="rId20"/>
  </p:notesMasterIdLst>
  <p:handoutMasterIdLst>
    <p:handoutMasterId r:id="rId21"/>
  </p:handoutMasterIdLst>
  <p:sldIdLst>
    <p:sldId id="412" r:id="rId3"/>
    <p:sldId id="405" r:id="rId4"/>
    <p:sldId id="411" r:id="rId5"/>
    <p:sldId id="355" r:id="rId6"/>
    <p:sldId id="356" r:id="rId7"/>
    <p:sldId id="357" r:id="rId8"/>
    <p:sldId id="358" r:id="rId9"/>
    <p:sldId id="359" r:id="rId10"/>
    <p:sldId id="360" r:id="rId11"/>
    <p:sldId id="361" r:id="rId12"/>
    <p:sldId id="362" r:id="rId13"/>
    <p:sldId id="376" r:id="rId14"/>
    <p:sldId id="409" r:id="rId15"/>
    <p:sldId id="410" r:id="rId16"/>
    <p:sldId id="377" r:id="rId17"/>
    <p:sldId id="408" r:id="rId18"/>
    <p:sldId id="407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900"/>
    <a:srgbClr val="6BD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5"/>
    <p:restoredTop sz="96224" autoAdjust="0"/>
  </p:normalViewPr>
  <p:slideViewPr>
    <p:cSldViewPr snapToGrid="0" snapToObjects="1">
      <p:cViewPr varScale="1">
        <p:scale>
          <a:sx n="115" d="100"/>
          <a:sy n="115" d="100"/>
        </p:scale>
        <p:origin x="146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27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9B3D7-15CB-9343-AA49-EFB5A8F33F18}" type="datetimeFigureOut">
              <a:rPr lang="en-US" smtClean="0"/>
              <a:t>4/7/18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9BD6B-3536-BC44-B54A-7079C6CEB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032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EFF1E-85A1-6640-AFB9-C38833E80A84}" type="datetimeFigureOut">
              <a:rPr lang="en-US" smtClean="0"/>
              <a:t>4/7/18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67457-1E83-1040-AFF7-8D09C473D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84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899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Right side</a:t>
            </a: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985AEE0-3598-4062-9022-895D296AD73A}" type="slidenum">
              <a:rPr lang="en-US">
                <a:latin typeface="Calibri" pitchFamily="34" charset="0"/>
              </a:rPr>
              <a:pPr eaLnBrk="1" hangingPunct="1"/>
              <a:t>11</a:t>
            </a:fld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266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Right side</a:t>
            </a: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985AEE0-3598-4062-9022-895D296AD73A}" type="slidenum">
              <a:rPr lang="en-US">
                <a:latin typeface="Calibri" pitchFamily="34" charset="0"/>
              </a:rPr>
              <a:pPr eaLnBrk="1" hangingPunct="1"/>
              <a:t>12</a:t>
            </a:fld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266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667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668ED-6BCC-6948-B7C3-6D87A88F1303}" type="datetime1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sk-SK"/>
              <a:t>© 2016 EV3Lessons.com (Last edit: 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96" y="400415"/>
            <a:ext cx="7741243" cy="287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/>
              <a:t>BEGINNER PROGRAMMING LESSON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By Sanjay and Arvind </a:t>
            </a:r>
            <a:r>
              <a:rPr lang="en-US" dirty="0" err="1"/>
              <a:t>Seshan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 userDrawn="1"/>
        </p:nvSpPr>
        <p:spPr>
          <a:xfrm>
            <a:off x="8913670" y="-13853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40144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699E-EFFE-ED42-84A4-FC5C156ADCE3}" type="datetime1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 (Last edit: 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28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DB7C-AD56-D547-9B28-69FD6EE94796}" type="datetime1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 (Last edit: 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454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D3E98-F18B-E842-B0CD-F591BA22E084}" type="datetime1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 (Last edit: 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040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7C0F2-CFD7-E04D-9A8C-E2C03D5A60F4}" type="datetime1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 (Last edit: 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989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BE5CB-9C73-AD4F-8CE6-AD079CF3363B}" type="datetime1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 (Last edit: 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424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6E11-41CF-1F4F-90EF-A3EE95E44AAD}" type="datetime1">
              <a:rPr lang="en-US" smtClean="0"/>
              <a:t>4/7/18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 (Last edit: 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6293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C32F-8F87-C640-A07B-CB0BC1F52B41}" type="datetime1">
              <a:rPr lang="en-US" smtClean="0"/>
              <a:t>4/7/18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 (Last edit: 7/04/2016)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07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BABC8-62FE-4440-836B-EA80C357A52E}" type="datetime1">
              <a:rPr lang="en-US" smtClean="0"/>
              <a:t>4/7/18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 (Last edit: 7/04/2016)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0021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CD0F-3C94-6C4A-A5BC-0D5B3965852D}" type="datetime1">
              <a:rPr lang="en-US" smtClean="0"/>
              <a:t>4/7/18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 (Last edit: 7/04/2016)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12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F0C37-929D-D942-898C-1844D4DA9B07}" type="datetime1">
              <a:rPr lang="en-US" smtClean="0"/>
              <a:t>4/7/18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 (Last edit: 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744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57E1E-3116-4A4F-8EE4-2B3AEE33CD0B}" type="datetime1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 (Last edit: 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331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347DF-5057-8D4D-B2CA-6D893F346F02}" type="datetime1">
              <a:rPr lang="en-US" smtClean="0"/>
              <a:t>4/7/18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 (Last edit: 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45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795E-E309-314D-9ECF-8EE000527A20}" type="datetime1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 (Last edit: 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2286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C075-F4CB-EA4D-A9EA-ED164EAD2093}" type="datetime1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 (Last edit: 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251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F366D-F2C7-9D49-A4B7-D4B2C93F0777}" type="datetime1">
              <a:rPr lang="en-US" smtClean="0"/>
              <a:t>4/7/18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k-SK"/>
              <a:t>© 2016 EV3Lessons.com (Last edit: 7/04/2016)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775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AB31-3008-9747-895E-0F20D764CA06}" type="datetime1">
              <a:rPr lang="en-US" smtClean="0"/>
              <a:t>4/7/18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 (Last edit: 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989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434EF-F4C5-244D-BF60-AC7EA87AEF8A}" type="datetime1">
              <a:rPr lang="en-US" smtClean="0"/>
              <a:t>4/7/18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 (Last edit: 7/04/2016)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424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1841-2C34-8244-9230-9FA49FC7A11C}" type="datetime1">
              <a:rPr lang="en-US" smtClean="0"/>
              <a:t>4/7/18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 (Last edit: 7/04/2016)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474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CDBCF-2037-2A42-8B68-4B17AB1BF391}" type="datetime1">
              <a:rPr lang="en-US" smtClean="0"/>
              <a:t>4/7/18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 (Last edit: 7/04/2016)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301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2E2A-4CFD-554C-B013-A8424A5CD323}" type="datetime1">
              <a:rPr lang="en-US" smtClean="0"/>
              <a:t>4/7/18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 (Last edit: 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064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3ABBF-DCD6-6B44-823C-537872FEE131}" type="datetime1">
              <a:rPr lang="en-US" smtClean="0"/>
              <a:t>4/7/18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 (Last edit: 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908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3CE7C84-186E-9042-BA1C-9EEBB2CCE57B}" type="datetime1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sk-SK"/>
              <a:t>© 2016 EV3Lessons.com (Last edit: 7/04/2016)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 userDrawn="1"/>
        </p:nvSpPr>
        <p:spPr>
          <a:xfrm>
            <a:off x="8913902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0714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46063-AA35-9748-A665-46A0504A1B5C}" type="datetime1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k-SK"/>
              <a:t>© 2016 EV3Lessons.com (Last edit: 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81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v3lessons.com/" TargetMode="Externa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slideLayout" Target="../slideLayouts/slideLayout6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tags" Target="../tags/tag27.xml"/><Relationship Id="rId18" Type="http://schemas.openxmlformats.org/officeDocument/2006/relationships/tags" Target="../tags/tag32.xml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tags" Target="../tags/tag26.xml"/><Relationship Id="rId17" Type="http://schemas.openxmlformats.org/officeDocument/2006/relationships/tags" Target="../tags/tag31.xml"/><Relationship Id="rId2" Type="http://schemas.openxmlformats.org/officeDocument/2006/relationships/tags" Target="../tags/tag16.xml"/><Relationship Id="rId16" Type="http://schemas.openxmlformats.org/officeDocument/2006/relationships/tags" Target="../tags/tag30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tags" Target="../tags/tag25.xml"/><Relationship Id="rId5" Type="http://schemas.openxmlformats.org/officeDocument/2006/relationships/tags" Target="../tags/tag19.xml"/><Relationship Id="rId15" Type="http://schemas.openxmlformats.org/officeDocument/2006/relationships/tags" Target="../tags/tag29.xml"/><Relationship Id="rId10" Type="http://schemas.openxmlformats.org/officeDocument/2006/relationships/tags" Target="../tags/tag24.xml"/><Relationship Id="rId19" Type="http://schemas.openxmlformats.org/officeDocument/2006/relationships/slideLayout" Target="../slideLayouts/slideLayout6.xml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tags" Target="../tags/tag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Seguire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linea</a:t>
            </a:r>
            <a:r>
              <a:rPr lang="en-US" dirty="0"/>
              <a:t> (Base)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LEZIONI PER PRINCIPIANTI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" t="17619" r="3095" b="25000"/>
          <a:stretch/>
        </p:blipFill>
        <p:spPr>
          <a:xfrm>
            <a:off x="3711108" y="4592409"/>
            <a:ext cx="1700816" cy="105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00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ESERCITAZIONE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837" y="826974"/>
            <a:ext cx="6282021" cy="383893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Passo</a:t>
            </a:r>
            <a:r>
              <a:rPr lang="en-US" dirty="0">
                <a:solidFill>
                  <a:srgbClr val="FF0000"/>
                </a:solidFill>
              </a:rPr>
              <a:t> 1: </a:t>
            </a:r>
            <a:r>
              <a:rPr lang="en-US" dirty="0" err="1"/>
              <a:t>Scrivi</a:t>
            </a:r>
            <a:r>
              <a:rPr lang="en-US" dirty="0"/>
              <a:t> un </a:t>
            </a:r>
            <a:r>
              <a:rPr lang="en-US" dirty="0" err="1"/>
              <a:t>programma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segua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bordo</a:t>
            </a:r>
            <a:r>
              <a:rPr lang="en-US" dirty="0"/>
              <a:t> DESTRO di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linea</a:t>
            </a:r>
            <a:r>
              <a:rPr lang="en-US" dirty="0"/>
              <a:t>.</a:t>
            </a:r>
          </a:p>
          <a:p>
            <a:r>
              <a:rPr lang="en-US" dirty="0" err="1"/>
              <a:t>Suggerimento</a:t>
            </a:r>
            <a:r>
              <a:rPr lang="en-US" dirty="0"/>
              <a:t>: Se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sensore</a:t>
            </a:r>
            <a:r>
              <a:rPr lang="en-US" dirty="0"/>
              <a:t> </a:t>
            </a:r>
            <a:r>
              <a:rPr lang="en-US" dirty="0" err="1"/>
              <a:t>vede</a:t>
            </a:r>
            <a:r>
              <a:rPr lang="en-US" dirty="0"/>
              <a:t> </a:t>
            </a:r>
            <a:r>
              <a:rPr lang="en-US" dirty="0" err="1"/>
              <a:t>nero</a:t>
            </a:r>
            <a:r>
              <a:rPr lang="en-US" dirty="0"/>
              <a:t>, </a:t>
            </a:r>
            <a:r>
              <a:rPr lang="en-US" dirty="0" err="1"/>
              <a:t>gira</a:t>
            </a:r>
            <a:r>
              <a:rPr lang="en-US" dirty="0"/>
              <a:t> a </a:t>
            </a:r>
            <a:r>
              <a:rPr lang="en-US" dirty="0" err="1"/>
              <a:t>destra</a:t>
            </a:r>
            <a:r>
              <a:rPr lang="en-US" dirty="0"/>
              <a:t>. Se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sensore</a:t>
            </a:r>
            <a:r>
              <a:rPr lang="en-US" dirty="0"/>
              <a:t> </a:t>
            </a:r>
            <a:r>
              <a:rPr lang="en-US" dirty="0" err="1"/>
              <a:t>vede</a:t>
            </a:r>
            <a:r>
              <a:rPr lang="en-US" dirty="0"/>
              <a:t> </a:t>
            </a:r>
            <a:r>
              <a:rPr lang="en-US" dirty="0" err="1"/>
              <a:t>bianco</a:t>
            </a:r>
            <a:r>
              <a:rPr lang="en-US" dirty="0"/>
              <a:t>, </a:t>
            </a:r>
            <a:r>
              <a:rPr lang="en-US" dirty="0" err="1"/>
              <a:t>gira</a:t>
            </a:r>
            <a:r>
              <a:rPr lang="en-US" dirty="0"/>
              <a:t> a </a:t>
            </a:r>
            <a:r>
              <a:rPr lang="en-US" dirty="0" err="1"/>
              <a:t>sinistra</a:t>
            </a:r>
            <a:r>
              <a:rPr lang="en-US" dirty="0"/>
              <a:t>. </a:t>
            </a:r>
            <a:r>
              <a:rPr lang="en-US" dirty="0" err="1"/>
              <a:t>Usa</a:t>
            </a:r>
            <a:r>
              <a:rPr lang="en-US" dirty="0"/>
              <a:t> i loop e </a:t>
            </a:r>
            <a:r>
              <a:rPr lang="en-US" dirty="0" err="1"/>
              <a:t>gli</a:t>
            </a:r>
            <a:r>
              <a:rPr lang="en-US" dirty="0"/>
              <a:t> switch!</a:t>
            </a:r>
          </a:p>
          <a:p>
            <a:r>
              <a:rPr lang="en-US" dirty="0" err="1">
                <a:solidFill>
                  <a:srgbClr val="FF0000"/>
                </a:solidFill>
              </a:rPr>
              <a:t>Passo</a:t>
            </a:r>
            <a:r>
              <a:rPr lang="en-US" dirty="0">
                <a:solidFill>
                  <a:srgbClr val="FF0000"/>
                </a:solidFill>
              </a:rPr>
              <a:t> 2: </a:t>
            </a:r>
            <a:r>
              <a:rPr lang="en-US" dirty="0" err="1"/>
              <a:t>Prova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differenti</a:t>
            </a:r>
            <a:r>
              <a:rPr lang="en-US" dirty="0"/>
              <a:t> </a:t>
            </a:r>
            <a:r>
              <a:rPr lang="en-US" dirty="0" err="1"/>
              <a:t>linee</a:t>
            </a:r>
            <a:r>
              <a:rPr lang="en-US" dirty="0"/>
              <a:t>.</a:t>
            </a:r>
          </a:p>
          <a:p>
            <a:r>
              <a:rPr lang="en-US" sz="2400" dirty="0">
                <a:solidFill>
                  <a:srgbClr val="0000FF"/>
                </a:solidFill>
              </a:rPr>
              <a:t>Il </a:t>
            </a:r>
            <a:r>
              <a:rPr lang="en-US" sz="2400" dirty="0" err="1">
                <a:solidFill>
                  <a:srgbClr val="0000FF"/>
                </a:solidFill>
              </a:rPr>
              <a:t>tuo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lavoro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funziona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allo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stesso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modo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sia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su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linee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dritte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che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su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linee</a:t>
            </a:r>
            <a:r>
              <a:rPr lang="en-US" sz="2400" dirty="0">
                <a:solidFill>
                  <a:srgbClr val="0000FF"/>
                </a:solidFill>
              </a:rPr>
              <a:t> curve?</a:t>
            </a:r>
          </a:p>
          <a:p>
            <a:r>
              <a:rPr lang="en-US" dirty="0" err="1">
                <a:solidFill>
                  <a:srgbClr val="FF0000"/>
                </a:solidFill>
              </a:rPr>
              <a:t>Passo</a:t>
            </a:r>
            <a:r>
              <a:rPr lang="en-US" dirty="0">
                <a:solidFill>
                  <a:srgbClr val="FF0000"/>
                </a:solidFill>
              </a:rPr>
              <a:t> 3: Se no, </a:t>
            </a:r>
            <a:r>
              <a:rPr lang="en-US" dirty="0" err="1"/>
              <a:t>invece</a:t>
            </a:r>
            <a:r>
              <a:rPr lang="en-US" dirty="0"/>
              <a:t> di </a:t>
            </a:r>
            <a:r>
              <a:rPr lang="en-US" dirty="0" err="1"/>
              <a:t>girare</a:t>
            </a:r>
            <a:r>
              <a:rPr lang="en-US" dirty="0"/>
              <a:t> con un </a:t>
            </a:r>
            <a:r>
              <a:rPr lang="en-US" dirty="0" err="1"/>
              <a:t>valore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sterzata</a:t>
            </a:r>
            <a:r>
              <a:rPr lang="en-US" dirty="0"/>
              <a:t> di 50, </a:t>
            </a:r>
            <a:r>
              <a:rPr lang="en-US" dirty="0" err="1"/>
              <a:t>prova</a:t>
            </a:r>
            <a:r>
              <a:rPr lang="en-US" dirty="0"/>
              <a:t> con </a:t>
            </a:r>
            <a:r>
              <a:rPr lang="en-US" dirty="0" err="1"/>
              <a:t>valori</a:t>
            </a:r>
            <a:r>
              <a:rPr lang="en-US" dirty="0"/>
              <a:t> </a:t>
            </a:r>
            <a:r>
              <a:rPr lang="en-US" dirty="0" err="1"/>
              <a:t>minori</a:t>
            </a:r>
            <a:r>
              <a:rPr lang="en-US" dirty="0"/>
              <a:t>. </a:t>
            </a:r>
          </a:p>
          <a:p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meglio</a:t>
            </a:r>
            <a:r>
              <a:rPr lang="en-US" dirty="0"/>
              <a:t> </a:t>
            </a:r>
            <a:r>
              <a:rPr lang="en-US" dirty="0" err="1"/>
              <a:t>sulle</a:t>
            </a:r>
            <a:r>
              <a:rPr lang="en-US" dirty="0"/>
              <a:t> </a:t>
            </a:r>
            <a:r>
              <a:rPr lang="en-US" dirty="0" err="1"/>
              <a:t>linee</a:t>
            </a:r>
            <a:r>
              <a:rPr lang="en-US" dirty="0"/>
              <a:t> curve </a:t>
            </a:r>
            <a:r>
              <a:rPr lang="en-US" dirty="0" err="1"/>
              <a:t>adesso</a:t>
            </a:r>
            <a:r>
              <a:rPr lang="en-US" dirty="0"/>
              <a:t>??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 (Last edit: 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10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7451505" y="1524318"/>
            <a:ext cx="41640" cy="4285563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Freeform 22"/>
          <p:cNvSpPr/>
          <p:nvPr/>
        </p:nvSpPr>
        <p:spPr>
          <a:xfrm>
            <a:off x="8099641" y="1491616"/>
            <a:ext cx="452149" cy="4318265"/>
          </a:xfrm>
          <a:custGeom>
            <a:avLst/>
            <a:gdLst>
              <a:gd name="connsiteX0" fmla="*/ 326318 w 452149"/>
              <a:gd name="connsiteY0" fmla="*/ 4318265 h 4318265"/>
              <a:gd name="connsiteX1" fmla="*/ 295088 w 452149"/>
              <a:gd name="connsiteY1" fmla="*/ 4172516 h 4318265"/>
              <a:gd name="connsiteX2" fmla="*/ 451240 w 452149"/>
              <a:gd name="connsiteY2" fmla="*/ 3516647 h 4318265"/>
              <a:gd name="connsiteX3" fmla="*/ 211807 w 452149"/>
              <a:gd name="connsiteY3" fmla="*/ 2787903 h 4318265"/>
              <a:gd name="connsiteX4" fmla="*/ 378369 w 452149"/>
              <a:gd name="connsiteY4" fmla="*/ 2090391 h 4318265"/>
              <a:gd name="connsiteX5" fmla="*/ 170166 w 452149"/>
              <a:gd name="connsiteY5" fmla="*/ 1528217 h 4318265"/>
              <a:gd name="connsiteX6" fmla="*/ 388779 w 452149"/>
              <a:gd name="connsiteY6" fmla="*/ 966043 h 4318265"/>
              <a:gd name="connsiteX7" fmla="*/ 14015 w 452149"/>
              <a:gd name="connsiteY7" fmla="*/ 216478 h 4318265"/>
              <a:gd name="connsiteX8" fmla="*/ 76475 w 452149"/>
              <a:gd name="connsiteY8" fmla="*/ 18676 h 4318265"/>
              <a:gd name="connsiteX9" fmla="*/ 45245 w 452149"/>
              <a:gd name="connsiteY9" fmla="*/ 8266 h 4318265"/>
              <a:gd name="connsiteX10" fmla="*/ 45245 w 452149"/>
              <a:gd name="connsiteY10" fmla="*/ 8266 h 4318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2149" h="4318265">
                <a:moveTo>
                  <a:pt x="326318" y="4318265"/>
                </a:moveTo>
                <a:cubicBezTo>
                  <a:pt x="300293" y="4312192"/>
                  <a:pt x="274268" y="4306119"/>
                  <a:pt x="295088" y="4172516"/>
                </a:cubicBezTo>
                <a:cubicBezTo>
                  <a:pt x="315908" y="4038913"/>
                  <a:pt x="465120" y="3747416"/>
                  <a:pt x="451240" y="3516647"/>
                </a:cubicBezTo>
                <a:cubicBezTo>
                  <a:pt x="437360" y="3285878"/>
                  <a:pt x="223952" y="3025612"/>
                  <a:pt x="211807" y="2787903"/>
                </a:cubicBezTo>
                <a:cubicBezTo>
                  <a:pt x="199662" y="2550194"/>
                  <a:pt x="385309" y="2300339"/>
                  <a:pt x="378369" y="2090391"/>
                </a:cubicBezTo>
                <a:cubicBezTo>
                  <a:pt x="371429" y="1880443"/>
                  <a:pt x="168431" y="1715608"/>
                  <a:pt x="170166" y="1528217"/>
                </a:cubicBezTo>
                <a:cubicBezTo>
                  <a:pt x="171901" y="1340826"/>
                  <a:pt x="414804" y="1184666"/>
                  <a:pt x="388779" y="966043"/>
                </a:cubicBezTo>
                <a:cubicBezTo>
                  <a:pt x="362754" y="747420"/>
                  <a:pt x="66066" y="374372"/>
                  <a:pt x="14015" y="216478"/>
                </a:cubicBezTo>
                <a:cubicBezTo>
                  <a:pt x="-38036" y="58584"/>
                  <a:pt x="71270" y="53378"/>
                  <a:pt x="76475" y="18676"/>
                </a:cubicBezTo>
                <a:cubicBezTo>
                  <a:pt x="81680" y="-16026"/>
                  <a:pt x="45245" y="8266"/>
                  <a:pt x="45245" y="8266"/>
                </a:cubicBezTo>
                <a:lnTo>
                  <a:pt x="45245" y="8266"/>
                </a:lnTo>
              </a:path>
            </a:pathLst>
          </a:cu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6qc3Nq_aAkpt60pdvww4gFaPQxXNE3yZQQdwOo3LEO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086" y="4866249"/>
            <a:ext cx="2551329" cy="1409305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4022703" y="5620226"/>
            <a:ext cx="556530" cy="454982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endCxn id="9" idx="7"/>
          </p:cNvCxnSpPr>
          <p:nvPr/>
        </p:nvCxnSpPr>
        <p:spPr>
          <a:xfrm flipH="1">
            <a:off x="4497731" y="3934691"/>
            <a:ext cx="609978" cy="17521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 rot="16200000">
            <a:off x="6949709" y="5464876"/>
            <a:ext cx="948822" cy="1002435"/>
            <a:chOff x="6507213" y="1384746"/>
            <a:chExt cx="1199001" cy="1371767"/>
          </a:xfrm>
        </p:grpSpPr>
        <p:grpSp>
          <p:nvGrpSpPr>
            <p:cNvPr id="13" name="Group 12"/>
            <p:cNvGrpSpPr/>
            <p:nvPr/>
          </p:nvGrpSpPr>
          <p:grpSpPr>
            <a:xfrm rot="5400000">
              <a:off x="6518630" y="1512901"/>
              <a:ext cx="1141996" cy="1164830"/>
              <a:chOff x="6310708" y="2223671"/>
              <a:chExt cx="809489" cy="898563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6451829" y="2223671"/>
                <a:ext cx="519438" cy="89856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19" name="Oval 18"/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7216809" y="1384746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240594" y="2387181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 rot="16200000">
            <a:off x="7900777" y="5455610"/>
            <a:ext cx="948822" cy="1002435"/>
            <a:chOff x="6507213" y="1384746"/>
            <a:chExt cx="1199001" cy="1371767"/>
          </a:xfrm>
        </p:grpSpPr>
        <p:grpSp>
          <p:nvGrpSpPr>
            <p:cNvPr id="21" name="Group 20"/>
            <p:cNvGrpSpPr/>
            <p:nvPr/>
          </p:nvGrpSpPr>
          <p:grpSpPr>
            <a:xfrm rot="5400000">
              <a:off x="6518630" y="1512901"/>
              <a:ext cx="1141996" cy="1164830"/>
              <a:chOff x="6310708" y="2223671"/>
              <a:chExt cx="809489" cy="898563"/>
            </a:xfrm>
          </p:grpSpPr>
          <p:sp>
            <p:nvSpPr>
              <p:cNvPr id="27" name="Rounded Rectangle 26"/>
              <p:cNvSpPr/>
              <p:nvPr/>
            </p:nvSpPr>
            <p:spPr>
              <a:xfrm>
                <a:off x="6451829" y="2223671"/>
                <a:ext cx="519438" cy="89856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7216809" y="1384746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240594" y="2387181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6057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SOLUZIONE DELL’ESERCITAZIONE 1a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 (Last edit: 7/04/2016)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5300" name="Text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3065" y="5330380"/>
            <a:ext cx="77485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FF0000"/>
                </a:solidFill>
              </a:rPr>
              <a:t>DOM. </a:t>
            </a:r>
            <a:r>
              <a:rPr lang="en-US" sz="2000" dirty="0" err="1">
                <a:solidFill>
                  <a:srgbClr val="FF0000"/>
                </a:solidFill>
              </a:rPr>
              <a:t>Questo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programma</a:t>
            </a:r>
            <a:r>
              <a:rPr lang="en-US" sz="2000" dirty="0">
                <a:solidFill>
                  <a:srgbClr val="FF0000"/>
                </a:solidFill>
              </a:rPr>
              <a:t> segue </a:t>
            </a:r>
            <a:r>
              <a:rPr lang="en-US" sz="2000" dirty="0" err="1">
                <a:solidFill>
                  <a:srgbClr val="FF0000"/>
                </a:solidFill>
              </a:rPr>
              <a:t>il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bordo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destro</a:t>
            </a:r>
            <a:r>
              <a:rPr lang="en-US" sz="2000" dirty="0">
                <a:solidFill>
                  <a:srgbClr val="FF0000"/>
                </a:solidFill>
              </a:rPr>
              <a:t> o </a:t>
            </a:r>
            <a:r>
              <a:rPr lang="en-US" sz="2000" dirty="0" err="1">
                <a:solidFill>
                  <a:srgbClr val="FF0000"/>
                </a:solidFill>
              </a:rPr>
              <a:t>quello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sinistro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della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linea</a:t>
            </a:r>
            <a:r>
              <a:rPr lang="en-US" sz="2000" dirty="0">
                <a:solidFill>
                  <a:srgbClr val="FF0000"/>
                </a:solidFill>
              </a:rPr>
              <a:t>?</a:t>
            </a:r>
          </a:p>
          <a:p>
            <a:pPr eaLnBrk="1" hangingPunct="1"/>
            <a:r>
              <a:rPr lang="en-US" sz="2000" dirty="0">
                <a:solidFill>
                  <a:srgbClr val="FF0000"/>
                </a:solidFill>
              </a:rPr>
              <a:t>RISP. Il robot </a:t>
            </a:r>
            <a:r>
              <a:rPr lang="en-US" sz="2000" dirty="0" err="1">
                <a:solidFill>
                  <a:srgbClr val="FF0000"/>
                </a:solidFill>
              </a:rPr>
              <a:t>sta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seguendo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il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bordo</a:t>
            </a:r>
            <a:r>
              <a:rPr lang="en-US" sz="2000" dirty="0">
                <a:solidFill>
                  <a:srgbClr val="FF0000"/>
                </a:solidFill>
              </a:rPr>
              <a:t> DESTRO </a:t>
            </a:r>
            <a:r>
              <a:rPr lang="en-US" sz="2000" dirty="0" err="1">
                <a:solidFill>
                  <a:srgbClr val="FF0000"/>
                </a:solidFill>
              </a:rPr>
              <a:t>della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linea</a:t>
            </a:r>
            <a:r>
              <a:rPr lang="en-US" sz="2000" dirty="0">
                <a:solidFill>
                  <a:srgbClr val="FF0000"/>
                </a:solidFill>
              </a:rPr>
              <a:t>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94484" y="1130414"/>
            <a:ext cx="8298060" cy="4304135"/>
            <a:chOff x="186889" y="482860"/>
            <a:chExt cx="8298060" cy="4304135"/>
          </a:xfrm>
        </p:grpSpPr>
        <p:sp>
          <p:nvSpPr>
            <p:cNvPr id="4" name="Rectangle 3"/>
            <p:cNvSpPr/>
            <p:nvPr/>
          </p:nvSpPr>
          <p:spPr>
            <a:xfrm>
              <a:off x="853631" y="2300748"/>
              <a:ext cx="3050169" cy="9890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 descr="Screen Shot 2014-08-08 at 8.22.03 PM.png"/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83"/>
            <a:stretch/>
          </p:blipFill>
          <p:spPr>
            <a:xfrm>
              <a:off x="186889" y="482860"/>
              <a:ext cx="8298060" cy="4304135"/>
            </a:xfrm>
            <a:prstGeom prst="rect">
              <a:avLst/>
            </a:prstGeom>
          </p:spPr>
        </p:pic>
      </p:grpSp>
      <p:sp>
        <p:nvSpPr>
          <p:cNvPr id="9" name="Oval 8"/>
          <p:cNvSpPr/>
          <p:nvPr/>
        </p:nvSpPr>
        <p:spPr>
          <a:xfrm>
            <a:off x="5624052" y="1717160"/>
            <a:ext cx="1553497" cy="32677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62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Soluzione</a:t>
            </a:r>
            <a:r>
              <a:rPr lang="en-US" dirty="0"/>
              <a:t> </a:t>
            </a:r>
            <a:r>
              <a:rPr lang="en-US" dirty="0" err="1"/>
              <a:t>dell’esercitazione</a:t>
            </a:r>
            <a:r>
              <a:rPr lang="en-US" dirty="0"/>
              <a:t> 1b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 (Last edit: 7/04/2016)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5300" name="Text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3065" y="5330380"/>
            <a:ext cx="77485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</a:rPr>
              <a:t>DOM. </a:t>
            </a:r>
            <a:r>
              <a:rPr lang="en-US" dirty="0" err="1">
                <a:solidFill>
                  <a:srgbClr val="FF0000"/>
                </a:solidFill>
              </a:rPr>
              <a:t>Questo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programma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all’infinito</a:t>
            </a:r>
            <a:r>
              <a:rPr lang="en-US" dirty="0">
                <a:solidFill>
                  <a:srgbClr val="FF0000"/>
                </a:solidFill>
              </a:rPr>
              <a:t>. Come lo </a:t>
            </a:r>
            <a:r>
              <a:rPr lang="en-US" dirty="0" err="1">
                <a:solidFill>
                  <a:srgbClr val="FF0000"/>
                </a:solidFill>
              </a:rPr>
              <a:t>si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può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fermare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  <a:p>
            <a:pPr eaLnBrk="1" hangingPunct="1"/>
            <a:r>
              <a:rPr lang="en-US" dirty="0">
                <a:solidFill>
                  <a:srgbClr val="FF0000"/>
                </a:solidFill>
              </a:rPr>
              <a:t>RISP. Cambia le </a:t>
            </a:r>
            <a:r>
              <a:rPr lang="en-US" dirty="0" err="1">
                <a:solidFill>
                  <a:srgbClr val="FF0000"/>
                </a:solidFill>
              </a:rPr>
              <a:t>condizioni</a:t>
            </a:r>
            <a:r>
              <a:rPr lang="en-US" dirty="0">
                <a:solidFill>
                  <a:srgbClr val="FF0000"/>
                </a:solidFill>
              </a:rPr>
              <a:t> di fine </a:t>
            </a:r>
            <a:r>
              <a:rPr lang="en-US" dirty="0" err="1">
                <a:solidFill>
                  <a:srgbClr val="FF0000"/>
                </a:solidFill>
              </a:rPr>
              <a:t>nel</a:t>
            </a:r>
            <a:r>
              <a:rPr lang="en-US" dirty="0">
                <a:solidFill>
                  <a:srgbClr val="FF0000"/>
                </a:solidFill>
              </a:rPr>
              <a:t> loop.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88848" y="1130414"/>
            <a:ext cx="8298060" cy="4304135"/>
            <a:chOff x="242213" y="482860"/>
            <a:chExt cx="8298060" cy="4304135"/>
          </a:xfrm>
        </p:grpSpPr>
        <p:sp>
          <p:nvSpPr>
            <p:cNvPr id="4" name="Rectangle 3"/>
            <p:cNvSpPr/>
            <p:nvPr/>
          </p:nvSpPr>
          <p:spPr>
            <a:xfrm>
              <a:off x="853631" y="2300748"/>
              <a:ext cx="3050169" cy="9890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 descr="Screen Shot 2014-08-08 at 8.22.03 PM.png"/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83"/>
            <a:stretch/>
          </p:blipFill>
          <p:spPr>
            <a:xfrm>
              <a:off x="242213" y="482860"/>
              <a:ext cx="8298060" cy="4304135"/>
            </a:xfrm>
            <a:prstGeom prst="rect">
              <a:avLst/>
            </a:prstGeom>
          </p:spPr>
        </p:pic>
      </p:grpSp>
      <p:sp>
        <p:nvSpPr>
          <p:cNvPr id="6" name="Oval 5"/>
          <p:cNvSpPr/>
          <p:nvPr/>
        </p:nvSpPr>
        <p:spPr>
          <a:xfrm>
            <a:off x="7226709" y="2545031"/>
            <a:ext cx="1553497" cy="15107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45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ESERCITAZIONE 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 (Last edit: 7/04/2016)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4264" y="1055594"/>
            <a:ext cx="797276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Parte 1: </a:t>
            </a:r>
            <a:r>
              <a:rPr lang="en-US" sz="2800" dirty="0" err="1"/>
              <a:t>Scrivete</a:t>
            </a:r>
            <a:r>
              <a:rPr lang="en-US" sz="2800" dirty="0"/>
              <a:t> un </a:t>
            </a:r>
            <a:r>
              <a:rPr lang="en-US" sz="2800" dirty="0" err="1"/>
              <a:t>programma</a:t>
            </a:r>
            <a:r>
              <a:rPr lang="en-US" sz="2800" dirty="0"/>
              <a:t> </a:t>
            </a:r>
            <a:r>
              <a:rPr lang="en-US" sz="2800" dirty="0" err="1"/>
              <a:t>che</a:t>
            </a:r>
            <a:r>
              <a:rPr lang="en-US" sz="2800" dirty="0"/>
              <a:t> </a:t>
            </a:r>
            <a:r>
              <a:rPr lang="en-US" sz="2800" dirty="0" err="1"/>
              <a:t>segua</a:t>
            </a:r>
            <a:r>
              <a:rPr lang="en-US" sz="2800" dirty="0"/>
              <a:t> la </a:t>
            </a:r>
            <a:r>
              <a:rPr lang="en-US" sz="2800" dirty="0" err="1"/>
              <a:t>linea</a:t>
            </a:r>
            <a:r>
              <a:rPr lang="en-US" sz="2800" dirty="0"/>
              <a:t> e </a:t>
            </a:r>
            <a:r>
              <a:rPr lang="en-US" sz="2800" dirty="0" err="1"/>
              <a:t>che</a:t>
            </a:r>
            <a:r>
              <a:rPr lang="en-US" sz="2800" dirty="0"/>
              <a:t> </a:t>
            </a:r>
            <a:r>
              <a:rPr lang="en-US" sz="2800" dirty="0" err="1"/>
              <a:t>si</a:t>
            </a:r>
            <a:r>
              <a:rPr lang="en-US" sz="2800" dirty="0"/>
              <a:t> </a:t>
            </a:r>
            <a:r>
              <a:rPr lang="en-US" sz="2800" dirty="0" err="1"/>
              <a:t>fermi</a:t>
            </a:r>
            <a:r>
              <a:rPr lang="en-US" sz="2800" dirty="0"/>
              <a:t> </a:t>
            </a:r>
            <a:r>
              <a:rPr lang="en-US" sz="2800" dirty="0" err="1"/>
              <a:t>quando</a:t>
            </a:r>
            <a:r>
              <a:rPr lang="en-US" sz="2800" dirty="0"/>
              <a:t> </a:t>
            </a:r>
            <a:r>
              <a:rPr lang="en-US" sz="2800" dirty="0" err="1"/>
              <a:t>toccate</a:t>
            </a:r>
            <a:r>
              <a:rPr lang="en-US" sz="2800" dirty="0"/>
              <a:t> </a:t>
            </a:r>
            <a:r>
              <a:rPr lang="en-US" sz="2800" dirty="0" err="1"/>
              <a:t>il</a:t>
            </a:r>
            <a:r>
              <a:rPr lang="en-US" sz="2800" dirty="0"/>
              <a:t> </a:t>
            </a:r>
            <a:r>
              <a:rPr lang="en-US" sz="2800" dirty="0" err="1"/>
              <a:t>sensore</a:t>
            </a:r>
            <a:r>
              <a:rPr lang="en-US" sz="2800" dirty="0"/>
              <a:t> al </a:t>
            </a:r>
            <a:r>
              <a:rPr lang="en-US" sz="2800" dirty="0" err="1"/>
              <a:t>tocco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Parte 2: </a:t>
            </a:r>
            <a:r>
              <a:rPr lang="en-US" sz="2800" dirty="0" err="1"/>
              <a:t>Scrivete</a:t>
            </a:r>
            <a:r>
              <a:rPr lang="en-US" sz="2800" dirty="0"/>
              <a:t> un </a:t>
            </a:r>
            <a:r>
              <a:rPr lang="en-US" sz="2800" dirty="0" err="1"/>
              <a:t>programma</a:t>
            </a:r>
            <a:r>
              <a:rPr lang="en-US" sz="2800" dirty="0"/>
              <a:t> </a:t>
            </a:r>
            <a:r>
              <a:rPr lang="en-US" sz="2800" dirty="0" err="1"/>
              <a:t>che</a:t>
            </a:r>
            <a:r>
              <a:rPr lang="en-US" sz="2800" dirty="0"/>
              <a:t> </a:t>
            </a:r>
            <a:r>
              <a:rPr lang="en-US" sz="2800" dirty="0" err="1"/>
              <a:t>segua</a:t>
            </a:r>
            <a:r>
              <a:rPr lang="en-US" sz="2800" dirty="0"/>
              <a:t> la </a:t>
            </a:r>
            <a:r>
              <a:rPr lang="en-US" sz="2800" dirty="0" err="1"/>
              <a:t>linea</a:t>
            </a:r>
            <a:r>
              <a:rPr lang="en-US" sz="2800" dirty="0"/>
              <a:t> e </a:t>
            </a:r>
            <a:r>
              <a:rPr lang="en-US" sz="2800" dirty="0" err="1"/>
              <a:t>che</a:t>
            </a:r>
            <a:r>
              <a:rPr lang="en-US" sz="2800" dirty="0"/>
              <a:t> </a:t>
            </a:r>
            <a:r>
              <a:rPr lang="en-US" sz="2800" dirty="0" err="1"/>
              <a:t>si</a:t>
            </a:r>
            <a:r>
              <a:rPr lang="en-US" sz="2800" dirty="0"/>
              <a:t> </a:t>
            </a:r>
            <a:r>
              <a:rPr lang="en-US" sz="2800" dirty="0" err="1"/>
              <a:t>fermi</a:t>
            </a:r>
            <a:r>
              <a:rPr lang="en-US" sz="2800" dirty="0"/>
              <a:t> </a:t>
            </a:r>
            <a:r>
              <a:rPr lang="en-US" sz="2800" dirty="0" err="1"/>
              <a:t>dopo</a:t>
            </a:r>
            <a:r>
              <a:rPr lang="en-US" sz="2800" dirty="0"/>
              <a:t> </a:t>
            </a:r>
            <a:r>
              <a:rPr lang="en-US" sz="2800" dirty="0" err="1"/>
              <a:t>una</a:t>
            </a:r>
            <a:r>
              <a:rPr lang="en-US" sz="2800" dirty="0"/>
              <a:t> </a:t>
            </a:r>
            <a:r>
              <a:rPr lang="en-US" sz="2800" dirty="0" err="1"/>
              <a:t>certa</a:t>
            </a:r>
            <a:r>
              <a:rPr lang="en-US" sz="2800" dirty="0"/>
              <a:t> </a:t>
            </a:r>
            <a:r>
              <a:rPr lang="en-US" sz="2800" dirty="0" err="1"/>
              <a:t>distanza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79653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Soluzione</a:t>
            </a:r>
            <a:r>
              <a:rPr lang="en-US" dirty="0"/>
              <a:t> </a:t>
            </a:r>
            <a:r>
              <a:rPr lang="en-US" dirty="0" err="1"/>
              <a:t>all’esercitazione</a:t>
            </a:r>
            <a:r>
              <a:rPr lang="en-US" dirty="0"/>
              <a:t> 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 (Last edit: 7/04/2016)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14</a:t>
            </a:fld>
            <a:endParaRPr lang="en-US"/>
          </a:p>
        </p:txBody>
      </p:sp>
      <p:pic>
        <p:nvPicPr>
          <p:cNvPr id="4" name="Content Placeholder 3" descr="Screen Shot 2014-08-13 at 7.00.49 PM.png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" r="2120" b="1626"/>
          <a:stretch/>
        </p:blipFill>
        <p:spPr>
          <a:xfrm>
            <a:off x="0" y="1185863"/>
            <a:ext cx="6288088" cy="4922837"/>
          </a:xfrm>
        </p:spPr>
      </p:pic>
      <p:pic>
        <p:nvPicPr>
          <p:cNvPr id="6" name="Picture 5" descr="Screen Shot 2014-08-13 at 7.03.44 PM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4B4B4B"/>
              </a:clrFrom>
              <a:clrTo>
                <a:srgbClr val="4B4B4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72" l="0" r="100000">
                        <a14:backgroundMark x1="77500" y1="66895" x2="77500" y2="66895"/>
                        <a14:backgroundMark x1="80714" y1="28995" x2="80714" y2="28995"/>
                        <a14:backgroundMark x1="82500" y1="15297" x2="82500" y2="15297"/>
                        <a14:backgroundMark x1="86786" y1="8219" x2="86786" y2="8219"/>
                        <a14:backgroundMark x1="95357" y1="9589" x2="95357" y2="9589"/>
                        <a14:backgroundMark x1="91071" y1="25114" x2="91071" y2="25114"/>
                        <a14:backgroundMark x1="91071" y1="25114" x2="91071" y2="25114"/>
                        <a14:backgroundMark x1="91071" y1="25114" x2="91071" y2="25114"/>
                        <a14:backgroundMark x1="91071" y1="25114" x2="91071" y2="25114"/>
                        <a14:backgroundMark x1="87500" y1="17123" x2="87500" y2="17123"/>
                        <a14:backgroundMark x1="87500" y1="17123" x2="87500" y2="17123"/>
                        <a14:backgroundMark x1="90357" y1="57763" x2="90357" y2="57763"/>
                        <a14:backgroundMark x1="87857" y1="78311" x2="87857" y2="78311"/>
                        <a14:backgroundMark x1="79286" y1="80137" x2="79286" y2="80137"/>
                        <a14:backgroundMark x1="80000" y1="84018" x2="80000" y2="84018"/>
                        <a14:backgroundMark x1="92857" y1="85160" x2="92857" y2="85160"/>
                        <a14:backgroundMark x1="79286" y1="93607" x2="79286" y2="93607"/>
                        <a14:backgroundMark x1="90357" y1="38128" x2="90357" y2="38128"/>
                        <a14:backgroundMark x1="76071" y1="32648" x2="76071" y2="32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413" y="1842751"/>
            <a:ext cx="2560541" cy="4005419"/>
          </a:xfrm>
          <a:prstGeom prst="rect">
            <a:avLst/>
          </a:prstGeom>
        </p:spPr>
      </p:pic>
      <p:cxnSp>
        <p:nvCxnSpPr>
          <p:cNvPr id="8" name="Straight Arrow Connector 7"/>
          <p:cNvCxnSpPr>
            <a:endCxn id="6" idx="1"/>
          </p:cNvCxnSpPr>
          <p:nvPr/>
        </p:nvCxnSpPr>
        <p:spPr>
          <a:xfrm flipV="1">
            <a:off x="5236297" y="3845461"/>
            <a:ext cx="989116" cy="297968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833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Soluzione</a:t>
            </a:r>
            <a:r>
              <a:rPr lang="en-US" dirty="0"/>
              <a:t> </a:t>
            </a:r>
            <a:r>
              <a:rPr lang="en-US" dirty="0" err="1"/>
              <a:t>all’esercitazione</a:t>
            </a:r>
            <a:r>
              <a:rPr lang="en-US" dirty="0"/>
              <a:t> 2: </a:t>
            </a:r>
            <a:r>
              <a:rPr lang="en-US" dirty="0" err="1"/>
              <a:t>distanza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 (Last edit: 7/04/2016)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15</a:t>
            </a:fld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4663"/>
            <a:ext cx="5943600" cy="40433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Arrow Connector 7"/>
          <p:cNvCxnSpPr>
            <a:endCxn id="6" idx="1"/>
          </p:cNvCxnSpPr>
          <p:nvPr/>
        </p:nvCxnSpPr>
        <p:spPr>
          <a:xfrm flipV="1">
            <a:off x="5475730" y="3660791"/>
            <a:ext cx="446578" cy="274426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5922308" y="1801038"/>
            <a:ext cx="3079794" cy="3719506"/>
            <a:chOff x="5943128" y="1801038"/>
            <a:chExt cx="3079794" cy="371950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1739"/>
            <a:stretch/>
          </p:blipFill>
          <p:spPr>
            <a:xfrm>
              <a:off x="5943128" y="1801038"/>
              <a:ext cx="1656270" cy="371950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563" t="26131" b="54098"/>
            <a:stretch/>
          </p:blipFill>
          <p:spPr>
            <a:xfrm>
              <a:off x="7557758" y="2748403"/>
              <a:ext cx="1465164" cy="8725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6468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Guida</a:t>
            </a:r>
            <a:r>
              <a:rPr lang="en-US" dirty="0"/>
              <a:t> </a:t>
            </a:r>
            <a:r>
              <a:rPr lang="en-US" dirty="0" err="1"/>
              <a:t>alla</a:t>
            </a:r>
            <a:r>
              <a:rPr lang="en-US" dirty="0"/>
              <a:t> </a:t>
            </a:r>
            <a:r>
              <a:rPr lang="en-US" dirty="0" err="1"/>
              <a:t>discussione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256632"/>
            <a:ext cx="8245474" cy="5101474"/>
          </a:xfrm>
        </p:spPr>
        <p:txBody>
          <a:bodyPr>
            <a:normAutofit fontScale="92500"/>
          </a:bodyPr>
          <a:lstStyle/>
          <a:p>
            <a:r>
              <a:rPr lang="en-US" dirty="0" err="1"/>
              <a:t>Perchè</a:t>
            </a:r>
            <a:r>
              <a:rPr lang="en-US" dirty="0"/>
              <a:t> è </a:t>
            </a:r>
            <a:r>
              <a:rPr lang="en-US" dirty="0" err="1"/>
              <a:t>importante</a:t>
            </a:r>
            <a:r>
              <a:rPr lang="en-US" dirty="0"/>
              <a:t> per </a:t>
            </a:r>
            <a:r>
              <a:rPr lang="en-US" dirty="0" err="1"/>
              <a:t>il</a:t>
            </a:r>
            <a:r>
              <a:rPr lang="en-US" dirty="0"/>
              <a:t> robot </a:t>
            </a:r>
            <a:r>
              <a:rPr lang="en-US" dirty="0" err="1"/>
              <a:t>seguire</a:t>
            </a:r>
            <a:r>
              <a:rPr lang="en-US" dirty="0"/>
              <a:t> lo </a:t>
            </a:r>
            <a:r>
              <a:rPr lang="en-US" dirty="0" err="1"/>
              <a:t>stesso</a:t>
            </a:r>
            <a:r>
              <a:rPr lang="en-US" dirty="0"/>
              <a:t> </a:t>
            </a:r>
            <a:r>
              <a:rPr lang="en-US" dirty="0" err="1"/>
              <a:t>bordo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linea</a:t>
            </a:r>
            <a:r>
              <a:rPr lang="en-US" dirty="0"/>
              <a:t>?</a:t>
            </a:r>
          </a:p>
          <a:p>
            <a:r>
              <a:rPr lang="en-US" dirty="0"/>
              <a:t>	</a:t>
            </a:r>
            <a:r>
              <a:rPr lang="en-US" b="0" dirty="0" err="1">
                <a:solidFill>
                  <a:srgbClr val="FF0000"/>
                </a:solidFill>
              </a:rPr>
              <a:t>Perchè</a:t>
            </a:r>
            <a:r>
              <a:rPr lang="en-US" b="0" dirty="0">
                <a:solidFill>
                  <a:srgbClr val="FF0000"/>
                </a:solidFill>
              </a:rPr>
              <a:t> </a:t>
            </a:r>
            <a:r>
              <a:rPr lang="en-US" b="0" dirty="0" err="1">
                <a:solidFill>
                  <a:srgbClr val="FF0000"/>
                </a:solidFill>
              </a:rPr>
              <a:t>il</a:t>
            </a:r>
            <a:r>
              <a:rPr lang="en-US" b="0" dirty="0">
                <a:solidFill>
                  <a:srgbClr val="FF0000"/>
                </a:solidFill>
              </a:rPr>
              <a:t> robot </a:t>
            </a:r>
            <a:r>
              <a:rPr lang="en-US" b="0" dirty="0" err="1">
                <a:solidFill>
                  <a:srgbClr val="FF0000"/>
                </a:solidFill>
              </a:rPr>
              <a:t>riesce</a:t>
            </a:r>
            <a:r>
              <a:rPr lang="en-US" b="0" dirty="0">
                <a:solidFill>
                  <a:srgbClr val="FF0000"/>
                </a:solidFill>
              </a:rPr>
              <a:t> a </a:t>
            </a:r>
            <a:r>
              <a:rPr lang="en-US" b="0" dirty="0" err="1">
                <a:solidFill>
                  <a:srgbClr val="FF0000"/>
                </a:solidFill>
              </a:rPr>
              <a:t>controllare</a:t>
            </a:r>
            <a:r>
              <a:rPr lang="en-US" b="0" dirty="0">
                <a:solidFill>
                  <a:srgbClr val="FF0000"/>
                </a:solidFill>
              </a:rPr>
              <a:t> solo se è </a:t>
            </a:r>
            <a:r>
              <a:rPr lang="en-US" b="0" dirty="0" err="1">
                <a:solidFill>
                  <a:srgbClr val="FF0000"/>
                </a:solidFill>
              </a:rPr>
              <a:t>dentro</a:t>
            </a:r>
            <a:r>
              <a:rPr lang="en-US" b="0" dirty="0">
                <a:solidFill>
                  <a:srgbClr val="FF0000"/>
                </a:solidFill>
              </a:rPr>
              <a:t> o </a:t>
            </a:r>
            <a:r>
              <a:rPr lang="en-US" b="0" dirty="0" err="1">
                <a:solidFill>
                  <a:srgbClr val="FF0000"/>
                </a:solidFill>
              </a:rPr>
              <a:t>fuori</a:t>
            </a:r>
            <a:r>
              <a:rPr lang="en-US" b="0" dirty="0">
                <a:solidFill>
                  <a:srgbClr val="FF0000"/>
                </a:solidFill>
              </a:rPr>
              <a:t> la </a:t>
            </a:r>
            <a:r>
              <a:rPr lang="en-US" b="0" dirty="0" err="1">
                <a:solidFill>
                  <a:srgbClr val="FF0000"/>
                </a:solidFill>
              </a:rPr>
              <a:t>linea</a:t>
            </a:r>
            <a:r>
              <a:rPr lang="en-US" b="0" dirty="0">
                <a:solidFill>
                  <a:srgbClr val="FF0000"/>
                </a:solidFill>
              </a:rPr>
              <a:t>. 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err="1"/>
              <a:t>Questo</a:t>
            </a:r>
            <a:r>
              <a:rPr lang="en-US" dirty="0"/>
              <a:t> </a:t>
            </a:r>
            <a:r>
              <a:rPr lang="en-US" dirty="0" err="1"/>
              <a:t>programma</a:t>
            </a:r>
            <a:r>
              <a:rPr lang="en-US" dirty="0"/>
              <a:t> è solo di base.  </a:t>
            </a:r>
            <a:r>
              <a:rPr lang="en-US" dirty="0" err="1"/>
              <a:t>C’è</a:t>
            </a:r>
            <a:r>
              <a:rPr lang="en-US" dirty="0"/>
              <a:t> </a:t>
            </a:r>
            <a:r>
              <a:rPr lang="en-US" dirty="0" err="1"/>
              <a:t>qualcosa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non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bene</a:t>
            </a:r>
            <a:r>
              <a:rPr lang="en-US" dirty="0"/>
              <a:t>? </a:t>
            </a:r>
            <a:r>
              <a:rPr lang="en-US" dirty="0" err="1"/>
              <a:t>Pensate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programma</a:t>
            </a:r>
            <a:r>
              <a:rPr lang="en-US" dirty="0"/>
              <a:t> </a:t>
            </a:r>
            <a:r>
              <a:rPr lang="en-US" dirty="0" err="1"/>
              <a:t>possa</a:t>
            </a:r>
            <a:r>
              <a:rPr lang="en-US" dirty="0"/>
              <a:t> </a:t>
            </a:r>
            <a:r>
              <a:rPr lang="en-US" dirty="0" err="1"/>
              <a:t>essere</a:t>
            </a:r>
            <a:r>
              <a:rPr lang="en-US" dirty="0"/>
              <a:t> </a:t>
            </a:r>
            <a:r>
              <a:rPr lang="en-US" dirty="0" err="1"/>
              <a:t>migliorato</a:t>
            </a:r>
            <a:r>
              <a:rPr lang="en-US" dirty="0"/>
              <a:t>?</a:t>
            </a:r>
          </a:p>
          <a:p>
            <a:r>
              <a:rPr lang="en-US" dirty="0"/>
              <a:t>	</a:t>
            </a:r>
            <a:r>
              <a:rPr lang="en-US" b="0" dirty="0" err="1">
                <a:solidFill>
                  <a:srgbClr val="FF0000"/>
                </a:solidFill>
              </a:rPr>
              <a:t>Ondeggia</a:t>
            </a:r>
            <a:r>
              <a:rPr lang="en-US" b="0" dirty="0">
                <a:solidFill>
                  <a:srgbClr val="FF0000"/>
                </a:solidFill>
              </a:rPr>
              <a:t> </a:t>
            </a:r>
            <a:r>
              <a:rPr lang="en-US" b="0" dirty="0" err="1">
                <a:solidFill>
                  <a:srgbClr val="FF0000"/>
                </a:solidFill>
              </a:rPr>
              <a:t>troppo</a:t>
            </a:r>
            <a:r>
              <a:rPr lang="en-US" b="0" dirty="0">
                <a:solidFill>
                  <a:srgbClr val="FF0000"/>
                </a:solidFill>
              </a:rPr>
              <a:t>. </a:t>
            </a:r>
            <a:r>
              <a:rPr lang="en-US" b="0" dirty="0" err="1">
                <a:solidFill>
                  <a:srgbClr val="FF0000"/>
                </a:solidFill>
              </a:rPr>
              <a:t>Programmi</a:t>
            </a:r>
            <a:r>
              <a:rPr lang="en-US" b="0" dirty="0">
                <a:solidFill>
                  <a:srgbClr val="FF0000"/>
                </a:solidFill>
              </a:rPr>
              <a:t> con </a:t>
            </a:r>
            <a:r>
              <a:rPr lang="en-US" b="0" dirty="0" err="1">
                <a:solidFill>
                  <a:srgbClr val="FF0000"/>
                </a:solidFill>
              </a:rPr>
              <a:t>movimenti</a:t>
            </a:r>
            <a:r>
              <a:rPr lang="en-US" b="0" dirty="0">
                <a:solidFill>
                  <a:srgbClr val="FF0000"/>
                </a:solidFill>
              </a:rPr>
              <a:t> </a:t>
            </a:r>
            <a:r>
              <a:rPr lang="en-US" b="0" dirty="0" err="1">
                <a:solidFill>
                  <a:srgbClr val="FF0000"/>
                </a:solidFill>
              </a:rPr>
              <a:t>più</a:t>
            </a:r>
            <a:r>
              <a:rPr lang="en-US" b="0" dirty="0">
                <a:solidFill>
                  <a:srgbClr val="FF0000"/>
                </a:solidFill>
              </a:rPr>
              <a:t> </a:t>
            </a:r>
            <a:r>
              <a:rPr lang="en-US" b="0" dirty="0" err="1">
                <a:solidFill>
                  <a:srgbClr val="FF0000"/>
                </a:solidFill>
              </a:rPr>
              <a:t>lineari</a:t>
            </a:r>
            <a:r>
              <a:rPr lang="en-US" b="0" dirty="0">
                <a:solidFill>
                  <a:srgbClr val="FF0000"/>
                </a:solidFill>
              </a:rPr>
              <a:t> </a:t>
            </a:r>
            <a:r>
              <a:rPr lang="en-US" b="0" dirty="0" err="1">
                <a:solidFill>
                  <a:srgbClr val="FF0000"/>
                </a:solidFill>
              </a:rPr>
              <a:t>verranno</a:t>
            </a:r>
            <a:r>
              <a:rPr lang="en-US" b="0" dirty="0">
                <a:solidFill>
                  <a:srgbClr val="FF0000"/>
                </a:solidFill>
              </a:rPr>
              <a:t> </a:t>
            </a:r>
            <a:r>
              <a:rPr lang="en-US" b="0" dirty="0" err="1">
                <a:solidFill>
                  <a:srgbClr val="FF0000"/>
                </a:solidFill>
              </a:rPr>
              <a:t>affrontati</a:t>
            </a:r>
            <a:r>
              <a:rPr lang="en-US" b="0" dirty="0">
                <a:solidFill>
                  <a:srgbClr val="FF0000"/>
                </a:solidFill>
              </a:rPr>
              <a:t> </a:t>
            </a:r>
            <a:r>
              <a:rPr lang="en-US" b="0" dirty="0" err="1">
                <a:solidFill>
                  <a:srgbClr val="FF0000"/>
                </a:solidFill>
              </a:rPr>
              <a:t>fra</a:t>
            </a:r>
            <a:r>
              <a:rPr lang="en-US" b="0" dirty="0">
                <a:solidFill>
                  <a:srgbClr val="FF0000"/>
                </a:solidFill>
              </a:rPr>
              <a:t> le </a:t>
            </a:r>
            <a:r>
              <a:rPr lang="en-US" b="0" dirty="0" err="1">
                <a:solidFill>
                  <a:srgbClr val="FF0000"/>
                </a:solidFill>
              </a:rPr>
              <a:t>lezioni</a:t>
            </a:r>
            <a:r>
              <a:rPr lang="en-US" b="0" dirty="0">
                <a:solidFill>
                  <a:srgbClr val="FF0000"/>
                </a:solidFill>
              </a:rPr>
              <a:t> </a:t>
            </a:r>
            <a:r>
              <a:rPr lang="en-US" b="0" dirty="0" err="1">
                <a:solidFill>
                  <a:srgbClr val="FF0000"/>
                </a:solidFill>
              </a:rPr>
              <a:t>avanzate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err="1"/>
              <a:t>Cos’ha</a:t>
            </a:r>
            <a:r>
              <a:rPr lang="en-US" dirty="0"/>
              <a:t> </a:t>
            </a:r>
            <a:r>
              <a:rPr lang="en-US" dirty="0" err="1"/>
              <a:t>misurato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sensore</a:t>
            </a:r>
            <a:r>
              <a:rPr lang="en-US" dirty="0"/>
              <a:t> in </a:t>
            </a:r>
            <a:r>
              <a:rPr lang="en-US" dirty="0" err="1"/>
              <a:t>questo</a:t>
            </a:r>
            <a:r>
              <a:rPr lang="en-US" dirty="0"/>
              <a:t> </a:t>
            </a:r>
            <a:r>
              <a:rPr lang="en-US" dirty="0" err="1"/>
              <a:t>movimento</a:t>
            </a:r>
            <a:r>
              <a:rPr lang="en-US" dirty="0"/>
              <a:t>?</a:t>
            </a:r>
          </a:p>
          <a:p>
            <a:r>
              <a:rPr lang="en-US" dirty="0"/>
              <a:t>	</a:t>
            </a:r>
            <a:r>
              <a:rPr lang="en-US" sz="2100" b="0" dirty="0">
                <a:solidFill>
                  <a:srgbClr val="FF0000"/>
                </a:solidFill>
              </a:rPr>
              <a:t>Il </a:t>
            </a:r>
            <a:r>
              <a:rPr lang="en-US" sz="2100" b="0" dirty="0" err="1">
                <a:solidFill>
                  <a:srgbClr val="FF0000"/>
                </a:solidFill>
              </a:rPr>
              <a:t>sensore</a:t>
            </a:r>
            <a:r>
              <a:rPr lang="en-US" sz="2100" b="0" dirty="0">
                <a:solidFill>
                  <a:srgbClr val="FF0000"/>
                </a:solidFill>
              </a:rPr>
              <a:t> di </a:t>
            </a:r>
            <a:r>
              <a:rPr lang="en-US" sz="2100" b="0" dirty="0" err="1">
                <a:solidFill>
                  <a:srgbClr val="FF0000"/>
                </a:solidFill>
              </a:rPr>
              <a:t>rotazione</a:t>
            </a:r>
            <a:r>
              <a:rPr lang="en-US" sz="2100" b="0" dirty="0">
                <a:solidFill>
                  <a:srgbClr val="FF0000"/>
                </a:solidFill>
              </a:rPr>
              <a:t> </a:t>
            </a:r>
            <a:r>
              <a:rPr lang="en-US" sz="2100" b="0" dirty="0" err="1">
                <a:solidFill>
                  <a:srgbClr val="FF0000"/>
                </a:solidFill>
              </a:rPr>
              <a:t>usato</a:t>
            </a:r>
            <a:r>
              <a:rPr lang="en-US" sz="2100" b="0" dirty="0">
                <a:solidFill>
                  <a:srgbClr val="FF0000"/>
                </a:solidFill>
              </a:rPr>
              <a:t> </a:t>
            </a:r>
            <a:r>
              <a:rPr lang="en-US" sz="2100" b="0" dirty="0" err="1">
                <a:solidFill>
                  <a:srgbClr val="FF0000"/>
                </a:solidFill>
              </a:rPr>
              <a:t>nella</a:t>
            </a:r>
            <a:r>
              <a:rPr lang="en-US" sz="2100" b="0" dirty="0">
                <a:solidFill>
                  <a:srgbClr val="FF0000"/>
                </a:solidFill>
              </a:rPr>
              <a:t> </a:t>
            </a:r>
            <a:r>
              <a:rPr lang="en-US" sz="2100" b="0" dirty="0" err="1">
                <a:solidFill>
                  <a:srgbClr val="FF0000"/>
                </a:solidFill>
              </a:rPr>
              <a:t>soluzione</a:t>
            </a:r>
            <a:r>
              <a:rPr lang="en-US" sz="2100" b="0" dirty="0">
                <a:solidFill>
                  <a:srgbClr val="FF0000"/>
                </a:solidFill>
              </a:rPr>
              <a:t> </a:t>
            </a:r>
            <a:r>
              <a:rPr lang="en-US" sz="2100" b="0" dirty="0" err="1">
                <a:solidFill>
                  <a:srgbClr val="FF0000"/>
                </a:solidFill>
              </a:rPr>
              <a:t>dell’esercitazione</a:t>
            </a:r>
            <a:r>
              <a:rPr lang="en-US" sz="2100" b="0" dirty="0">
                <a:solidFill>
                  <a:srgbClr val="FF0000"/>
                </a:solidFill>
              </a:rPr>
              <a:t> 2, </a:t>
            </a:r>
            <a:r>
              <a:rPr lang="en-US" sz="2100" b="0" dirty="0" err="1">
                <a:solidFill>
                  <a:srgbClr val="FF0000"/>
                </a:solidFill>
              </a:rPr>
              <a:t>misura</a:t>
            </a:r>
            <a:r>
              <a:rPr lang="en-US" sz="2100" b="0" dirty="0">
                <a:solidFill>
                  <a:srgbClr val="FF0000"/>
                </a:solidFill>
              </a:rPr>
              <a:t> </a:t>
            </a:r>
            <a:r>
              <a:rPr lang="en-US" sz="2100" b="0" dirty="0" err="1">
                <a:solidFill>
                  <a:srgbClr val="FF0000"/>
                </a:solidFill>
              </a:rPr>
              <a:t>quanto</a:t>
            </a:r>
            <a:r>
              <a:rPr lang="en-US" sz="2100" b="0" dirty="0">
                <a:solidFill>
                  <a:srgbClr val="FF0000"/>
                </a:solidFill>
              </a:rPr>
              <a:t> </a:t>
            </a:r>
            <a:r>
              <a:rPr lang="en-US" sz="2100" b="0" dirty="0" err="1">
                <a:solidFill>
                  <a:srgbClr val="FF0000"/>
                </a:solidFill>
              </a:rPr>
              <a:t>hanno</a:t>
            </a:r>
            <a:r>
              <a:rPr lang="en-US" sz="2100" b="0" dirty="0">
                <a:solidFill>
                  <a:srgbClr val="FF0000"/>
                </a:solidFill>
              </a:rPr>
              <a:t> </a:t>
            </a:r>
            <a:r>
              <a:rPr lang="en-US" sz="2100" b="0" dirty="0" err="1">
                <a:solidFill>
                  <a:srgbClr val="FF0000"/>
                </a:solidFill>
              </a:rPr>
              <a:t>girato</a:t>
            </a:r>
            <a:r>
              <a:rPr lang="en-US" sz="2100" b="0" dirty="0">
                <a:solidFill>
                  <a:srgbClr val="FF0000"/>
                </a:solidFill>
              </a:rPr>
              <a:t> le </a:t>
            </a:r>
            <a:r>
              <a:rPr lang="en-US" sz="2100" b="0" dirty="0" err="1">
                <a:solidFill>
                  <a:srgbClr val="FF0000"/>
                </a:solidFill>
              </a:rPr>
              <a:t>ruote</a:t>
            </a:r>
            <a:r>
              <a:rPr lang="en-US" sz="2100" b="0" dirty="0">
                <a:solidFill>
                  <a:srgbClr val="FF0000"/>
                </a:solidFill>
              </a:rPr>
              <a:t> </a:t>
            </a:r>
          </a:p>
          <a:p>
            <a:r>
              <a:rPr lang="en-US" dirty="0"/>
              <a:t>Come </a:t>
            </a:r>
            <a:r>
              <a:rPr lang="en-US" dirty="0" err="1"/>
              <a:t>scriveresti</a:t>
            </a:r>
            <a:r>
              <a:rPr lang="en-US" dirty="0"/>
              <a:t>  un </a:t>
            </a:r>
            <a:r>
              <a:rPr lang="en-US" dirty="0" err="1"/>
              <a:t>programma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fermi</a:t>
            </a:r>
            <a:r>
              <a:rPr lang="en-US" dirty="0"/>
              <a:t> </a:t>
            </a:r>
            <a:r>
              <a:rPr lang="en-US" dirty="0" err="1"/>
              <a:t>quando</a:t>
            </a:r>
            <a:r>
              <a:rPr lang="en-US" dirty="0"/>
              <a:t> </a:t>
            </a:r>
            <a:r>
              <a:rPr lang="en-US" dirty="0" err="1"/>
              <a:t>vede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linea</a:t>
            </a:r>
            <a:r>
              <a:rPr lang="en-US" dirty="0"/>
              <a:t>? O un </a:t>
            </a:r>
            <a:r>
              <a:rPr lang="en-US" dirty="0" err="1"/>
              <a:t>altro</a:t>
            </a:r>
            <a:r>
              <a:rPr lang="en-US" dirty="0"/>
              <a:t> </a:t>
            </a:r>
            <a:r>
              <a:rPr lang="en-US" dirty="0" err="1"/>
              <a:t>colore</a:t>
            </a:r>
            <a:r>
              <a:rPr lang="en-US" dirty="0"/>
              <a:t>? </a:t>
            </a:r>
          </a:p>
          <a:p>
            <a:r>
              <a:rPr lang="en-US" dirty="0"/>
              <a:t>	</a:t>
            </a:r>
            <a:r>
              <a:rPr lang="en-US" b="0" dirty="0" err="1">
                <a:solidFill>
                  <a:srgbClr val="FF0000"/>
                </a:solidFill>
              </a:rPr>
              <a:t>Cambiando</a:t>
            </a:r>
            <a:r>
              <a:rPr lang="en-US" b="0" dirty="0">
                <a:solidFill>
                  <a:srgbClr val="FF0000"/>
                </a:solidFill>
              </a:rPr>
              <a:t> le </a:t>
            </a:r>
            <a:r>
              <a:rPr lang="en-US" b="0" dirty="0" err="1">
                <a:solidFill>
                  <a:srgbClr val="FF0000"/>
                </a:solidFill>
              </a:rPr>
              <a:t>condizioni</a:t>
            </a:r>
            <a:r>
              <a:rPr lang="en-US" b="0" dirty="0">
                <a:solidFill>
                  <a:srgbClr val="FF0000"/>
                </a:solidFill>
              </a:rPr>
              <a:t> di </a:t>
            </a:r>
            <a:r>
              <a:rPr lang="en-US" b="0" dirty="0" err="1">
                <a:solidFill>
                  <a:srgbClr val="FF0000"/>
                </a:solidFill>
              </a:rPr>
              <a:t>uscita</a:t>
            </a:r>
            <a:r>
              <a:rPr lang="en-US" b="0" dirty="0">
                <a:solidFill>
                  <a:srgbClr val="FF0000"/>
                </a:solidFill>
              </a:rPr>
              <a:t> dal loop per </a:t>
            </a:r>
            <a:r>
              <a:rPr lang="en-US" b="0" dirty="0" err="1">
                <a:solidFill>
                  <a:srgbClr val="FF0000"/>
                </a:solidFill>
              </a:rPr>
              <a:t>usare</a:t>
            </a:r>
            <a:r>
              <a:rPr lang="en-US" b="0" dirty="0">
                <a:solidFill>
                  <a:srgbClr val="FF0000"/>
                </a:solidFill>
              </a:rPr>
              <a:t> un </a:t>
            </a:r>
            <a:r>
              <a:rPr lang="en-US" b="0" dirty="0" err="1">
                <a:solidFill>
                  <a:srgbClr val="FF0000"/>
                </a:solidFill>
              </a:rPr>
              <a:t>sensore</a:t>
            </a:r>
            <a:r>
              <a:rPr lang="en-US" b="0" dirty="0">
                <a:solidFill>
                  <a:srgbClr val="FF0000"/>
                </a:solidFill>
              </a:rPr>
              <a:t> di </a:t>
            </a:r>
            <a:r>
              <a:rPr lang="en-US" b="0" dirty="0" err="1">
                <a:solidFill>
                  <a:srgbClr val="FF0000"/>
                </a:solidFill>
              </a:rPr>
              <a:t>colore</a:t>
            </a:r>
            <a:r>
              <a:rPr lang="en-US" b="0" dirty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 (Last edit: 7/04/2016)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29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</p:spPr>
        <p:txBody>
          <a:bodyPr/>
          <a:lstStyle/>
          <a:p>
            <a:fld id="{4382A7F7-08BF-4252-8141-63FB96055BB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199" y="6492877"/>
            <a:ext cx="3667991" cy="283845"/>
          </a:xfrm>
        </p:spPr>
        <p:txBody>
          <a:bodyPr/>
          <a:lstStyle/>
          <a:p>
            <a:r>
              <a:rPr lang="de-DE"/>
              <a:t>© EV3Lessons 2016 (Last Update: 7/04/2016)</a:t>
            </a:r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56665" y="439032"/>
            <a:ext cx="8245475" cy="1371600"/>
          </a:xfrm>
        </p:spPr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457199" y="4630535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Questo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lavoro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 è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soggetto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 a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NonCommercial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ShareAlike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 4.0 International License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14" name="Picture 2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8595" y="3609409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598448" y="1648522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Questo</a:t>
            </a:r>
            <a:r>
              <a:rPr lang="en-US" dirty="0"/>
              <a:t> tutorial è </a:t>
            </a:r>
            <a:r>
              <a:rPr lang="en-US" dirty="0" err="1"/>
              <a:t>stato</a:t>
            </a:r>
            <a:r>
              <a:rPr lang="en-US" dirty="0"/>
              <a:t> </a:t>
            </a:r>
            <a:r>
              <a:rPr lang="en-US" dirty="0" err="1"/>
              <a:t>creato</a:t>
            </a:r>
            <a:r>
              <a:rPr lang="en-US" dirty="0"/>
              <a:t> da Sanjay Seshan e Arvind Seshan</a:t>
            </a:r>
          </a:p>
          <a:p>
            <a:r>
              <a:rPr lang="en-US" dirty="0" err="1"/>
              <a:t>Altre</a:t>
            </a:r>
            <a:r>
              <a:rPr lang="en-US" dirty="0"/>
              <a:t> </a:t>
            </a:r>
            <a:r>
              <a:rPr lang="en-US" dirty="0" err="1"/>
              <a:t>lezioni</a:t>
            </a:r>
            <a:r>
              <a:rPr lang="en-US" dirty="0"/>
              <a:t> e </a:t>
            </a:r>
            <a:r>
              <a:rPr lang="en-US" dirty="0" err="1"/>
              <a:t>risorse</a:t>
            </a:r>
            <a:r>
              <a:rPr lang="en-US" dirty="0"/>
              <a:t>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disponibili</a:t>
            </a:r>
            <a:r>
              <a:rPr lang="en-US" dirty="0"/>
              <a:t> </a:t>
            </a:r>
            <a:r>
              <a:rPr lang="en-US" dirty="0" err="1"/>
              <a:t>nel</a:t>
            </a:r>
            <a:r>
              <a:rPr lang="en-US" dirty="0"/>
              <a:t> </a:t>
            </a:r>
            <a:r>
              <a:rPr lang="en-US" dirty="0" err="1"/>
              <a:t>sito</a:t>
            </a:r>
            <a:r>
              <a:rPr lang="en-US" dirty="0"/>
              <a:t> </a:t>
            </a:r>
            <a:r>
              <a:rPr lang="en-US" dirty="0">
                <a:hlinkClick r:id="rId5"/>
              </a:rPr>
              <a:t>www.ev3lessons.com</a:t>
            </a:r>
            <a:endParaRPr lang="en-US" dirty="0"/>
          </a:p>
          <a:p>
            <a:r>
              <a:rPr lang="en-US" dirty="0" err="1"/>
              <a:t>Tradotto</a:t>
            </a:r>
            <a:r>
              <a:rPr lang="en-US" dirty="0"/>
              <a:t> da Giuseppe </a:t>
            </a:r>
            <a:r>
              <a:rPr lang="en-US" dirty="0" err="1"/>
              <a:t>Comis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25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Obiettivi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lezione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03412" y="1752600"/>
            <a:ext cx="8245474" cy="437356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err="1"/>
              <a:t>Imparare</a:t>
            </a:r>
            <a:r>
              <a:rPr lang="en-US" dirty="0"/>
              <a:t> come </a:t>
            </a:r>
            <a:r>
              <a:rPr lang="en-US" dirty="0" err="1"/>
              <a:t>gli</a:t>
            </a:r>
            <a:r>
              <a:rPr lang="en-US" dirty="0"/>
              <a:t> </a:t>
            </a:r>
            <a:r>
              <a:rPr lang="en-US" dirty="0" err="1"/>
              <a:t>umani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I robot </a:t>
            </a:r>
            <a:r>
              <a:rPr lang="en-US" dirty="0" err="1"/>
              <a:t>seguono</a:t>
            </a:r>
            <a:r>
              <a:rPr lang="en-US" dirty="0"/>
              <a:t> le </a:t>
            </a:r>
            <a:r>
              <a:rPr lang="en-US" dirty="0" err="1"/>
              <a:t>linee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Imparare</a:t>
            </a:r>
            <a:r>
              <a:rPr lang="en-US" dirty="0"/>
              <a:t> come far </a:t>
            </a:r>
            <a:r>
              <a:rPr lang="en-US" dirty="0" err="1"/>
              <a:t>seguire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linea</a:t>
            </a:r>
            <a:r>
              <a:rPr lang="en-US" dirty="0"/>
              <a:t> ad un robot </a:t>
            </a:r>
            <a:r>
              <a:rPr lang="en-US" dirty="0" err="1"/>
              <a:t>usando</a:t>
            </a:r>
            <a:r>
              <a:rPr lang="en-US" dirty="0"/>
              <a:t> Color Mode </a:t>
            </a:r>
            <a:r>
              <a:rPr lang="en-US" dirty="0" err="1"/>
              <a:t>sul</a:t>
            </a:r>
            <a:r>
              <a:rPr lang="en-US" dirty="0"/>
              <a:t> </a:t>
            </a:r>
            <a:r>
              <a:rPr lang="en-US" dirty="0" err="1"/>
              <a:t>Sensore</a:t>
            </a:r>
            <a:r>
              <a:rPr lang="en-US" dirty="0"/>
              <a:t> di </a:t>
            </a:r>
            <a:r>
              <a:rPr lang="en-US" dirty="0" err="1"/>
              <a:t>Colore</a:t>
            </a:r>
            <a:r>
              <a:rPr lang="en-US" dirty="0"/>
              <a:t>  EV3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Imparare</a:t>
            </a:r>
            <a:r>
              <a:rPr lang="en-US" dirty="0"/>
              <a:t> come far </a:t>
            </a:r>
            <a:r>
              <a:rPr lang="en-US" dirty="0" err="1"/>
              <a:t>seguire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linea</a:t>
            </a:r>
            <a:r>
              <a:rPr lang="en-US" dirty="0"/>
              <a:t> </a:t>
            </a:r>
            <a:r>
              <a:rPr lang="en-US" dirty="0" err="1"/>
              <a:t>finchè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sensore</a:t>
            </a:r>
            <a:r>
              <a:rPr lang="en-US" dirty="0"/>
              <a:t> di </a:t>
            </a:r>
            <a:r>
              <a:rPr lang="en-US" dirty="0" err="1"/>
              <a:t>colore</a:t>
            </a:r>
            <a:r>
              <a:rPr lang="en-US" dirty="0"/>
              <a:t> è </a:t>
            </a:r>
            <a:r>
              <a:rPr lang="en-US" dirty="0" err="1"/>
              <a:t>attivo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Imparare</a:t>
            </a:r>
            <a:r>
              <a:rPr lang="en-US" dirty="0"/>
              <a:t> come fare </a:t>
            </a:r>
            <a:r>
              <a:rPr lang="en-US" dirty="0" err="1"/>
              <a:t>seguire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linea</a:t>
            </a:r>
            <a:r>
              <a:rPr lang="en-US" dirty="0"/>
              <a:t> per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particolare</a:t>
            </a:r>
            <a:r>
              <a:rPr lang="en-US" dirty="0"/>
              <a:t> </a:t>
            </a:r>
            <a:r>
              <a:rPr lang="en-US" dirty="0" err="1"/>
              <a:t>distanza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Imparare</a:t>
            </a:r>
            <a:r>
              <a:rPr lang="en-US" dirty="0"/>
              <a:t> come </a:t>
            </a:r>
            <a:r>
              <a:rPr lang="en-US" dirty="0" err="1"/>
              <a:t>combinare</a:t>
            </a:r>
            <a:r>
              <a:rPr lang="en-US" dirty="0"/>
              <a:t> </a:t>
            </a:r>
            <a:r>
              <a:rPr lang="en-US" dirty="0" err="1"/>
              <a:t>sensori</a:t>
            </a:r>
            <a:r>
              <a:rPr lang="en-US" dirty="0"/>
              <a:t>, loop e switch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 (Last edit: 7/04/2016)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15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ISTRUZIONI PER L’INSEGNANTE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Le slides 4-7 </a:t>
            </a:r>
            <a:r>
              <a:rPr lang="en-US" b="0" dirty="0" err="1"/>
              <a:t>sono</a:t>
            </a:r>
            <a:r>
              <a:rPr lang="en-US" b="0" dirty="0"/>
              <a:t> animate. </a:t>
            </a:r>
            <a:r>
              <a:rPr lang="it-IT" b="0" dirty="0"/>
              <a:t>Per far capire meglio agli studenti a come seguire una linea e come un essere umano e un robot seguono una linea, si consiglia di utilizzare l'animazione</a:t>
            </a: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Dare ad </a:t>
            </a:r>
            <a:r>
              <a:rPr lang="en-US" b="0" dirty="0" err="1"/>
              <a:t>ogni</a:t>
            </a:r>
            <a:r>
              <a:rPr lang="en-US" b="0" dirty="0"/>
              <a:t> </a:t>
            </a:r>
            <a:r>
              <a:rPr lang="en-US" b="0" dirty="0" err="1"/>
              <a:t>gruppo</a:t>
            </a:r>
            <a:r>
              <a:rPr lang="en-US" b="0" dirty="0"/>
              <a:t> o </a:t>
            </a:r>
            <a:r>
              <a:rPr lang="en-US" b="0" dirty="0" err="1"/>
              <a:t>studente</a:t>
            </a:r>
            <a:r>
              <a:rPr lang="en-US" b="0" dirty="0"/>
              <a:t> un </a:t>
            </a:r>
            <a:r>
              <a:rPr lang="en-US" b="0" dirty="0" err="1"/>
              <a:t>foglio</a:t>
            </a:r>
            <a:r>
              <a:rPr lang="en-US" b="0" dirty="0"/>
              <a:t> di </a:t>
            </a:r>
            <a:r>
              <a:rPr lang="en-US" b="0" dirty="0" err="1"/>
              <a:t>lavoro</a:t>
            </a:r>
            <a:r>
              <a:rPr lang="en-US" b="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err="1"/>
              <a:t>L’esercitazione</a:t>
            </a:r>
            <a:r>
              <a:rPr lang="en-US" b="0" dirty="0"/>
              <a:t> 1 </a:t>
            </a:r>
            <a:r>
              <a:rPr lang="en-US" b="0" dirty="0" err="1"/>
              <a:t>inizia</a:t>
            </a:r>
            <a:r>
              <a:rPr lang="en-US" b="0" dirty="0"/>
              <a:t> </a:t>
            </a:r>
            <a:r>
              <a:rPr lang="en-US" b="0" dirty="0" err="1"/>
              <a:t>alla</a:t>
            </a:r>
            <a:r>
              <a:rPr lang="en-US" b="0" dirty="0"/>
              <a:t> slide 10 e </a:t>
            </a:r>
            <a:r>
              <a:rPr lang="en-US" b="0" dirty="0" err="1"/>
              <a:t>l’esercitazione</a:t>
            </a:r>
            <a:r>
              <a:rPr lang="en-US" b="0" dirty="0"/>
              <a:t> 2 </a:t>
            </a:r>
            <a:r>
              <a:rPr lang="en-US" b="0" dirty="0" err="1"/>
              <a:t>alla</a:t>
            </a:r>
            <a:r>
              <a:rPr lang="en-US" b="0" dirty="0"/>
              <a:t> Slide 13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La </a:t>
            </a:r>
            <a:r>
              <a:rPr lang="en-US" b="0" dirty="0" err="1"/>
              <a:t>discussione</a:t>
            </a:r>
            <a:r>
              <a:rPr lang="en-US" b="0" dirty="0"/>
              <a:t> </a:t>
            </a:r>
            <a:r>
              <a:rPr lang="en-US" b="0" dirty="0" err="1"/>
              <a:t>guidata</a:t>
            </a:r>
            <a:r>
              <a:rPr lang="en-US" b="0" dirty="0"/>
              <a:t> </a:t>
            </a:r>
            <a:r>
              <a:rPr lang="en-US" b="0" dirty="0" err="1"/>
              <a:t>alla</a:t>
            </a:r>
            <a:r>
              <a:rPr lang="en-US" b="0" dirty="0"/>
              <a:t> Slide 16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err="1"/>
              <a:t>Gli</a:t>
            </a:r>
            <a:r>
              <a:rPr lang="en-US" b="0" dirty="0"/>
              <a:t> </a:t>
            </a:r>
            <a:r>
              <a:rPr lang="en-US" b="0" dirty="0" err="1"/>
              <a:t>studenti</a:t>
            </a:r>
            <a:r>
              <a:rPr lang="en-US" b="0" dirty="0"/>
              <a:t> </a:t>
            </a:r>
            <a:r>
              <a:rPr lang="en-US" b="0" dirty="0" err="1"/>
              <a:t>che</a:t>
            </a:r>
            <a:r>
              <a:rPr lang="en-US" b="0" dirty="0"/>
              <a:t> </a:t>
            </a:r>
            <a:r>
              <a:rPr lang="en-US" b="0" dirty="0" err="1"/>
              <a:t>volessero</a:t>
            </a:r>
            <a:r>
              <a:rPr lang="en-US" b="0" dirty="0"/>
              <a:t> </a:t>
            </a:r>
            <a:r>
              <a:rPr lang="en-US" b="0" dirty="0" err="1"/>
              <a:t>approfondire</a:t>
            </a:r>
            <a:r>
              <a:rPr lang="en-US" b="0" dirty="0"/>
              <a:t> </a:t>
            </a:r>
            <a:r>
              <a:rPr lang="en-US" b="0" dirty="0" err="1"/>
              <a:t>possono</a:t>
            </a:r>
            <a:r>
              <a:rPr lang="en-US" b="0" dirty="0"/>
              <a:t> </a:t>
            </a:r>
            <a:r>
              <a:rPr lang="en-US" b="0" dirty="0" err="1"/>
              <a:t>trovare</a:t>
            </a:r>
            <a:r>
              <a:rPr lang="en-US" b="0" dirty="0"/>
              <a:t> </a:t>
            </a:r>
            <a:r>
              <a:rPr lang="en-US" b="0" dirty="0" err="1"/>
              <a:t>altri</a:t>
            </a:r>
            <a:r>
              <a:rPr lang="en-US" b="0" dirty="0"/>
              <a:t> </a:t>
            </a:r>
            <a:r>
              <a:rPr lang="en-US" b="0" dirty="0" err="1"/>
              <a:t>esempi</a:t>
            </a:r>
            <a:r>
              <a:rPr lang="en-US" b="0" dirty="0"/>
              <a:t> </a:t>
            </a:r>
            <a:r>
              <a:rPr lang="en-US" b="0" dirty="0" err="1"/>
              <a:t>su</a:t>
            </a:r>
            <a:r>
              <a:rPr lang="en-US" b="0" dirty="0"/>
              <a:t> EV3Lessons.com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 (Last edit: 7/04/2016)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700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SEGUIRE AL CENTRO?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5208531" cy="4373563"/>
          </a:xfrm>
        </p:spPr>
        <p:txBody>
          <a:bodyPr/>
          <a:lstStyle/>
          <a:p>
            <a:r>
              <a:rPr lang="en-US" dirty="0" err="1"/>
              <a:t>Gli</a:t>
            </a:r>
            <a:r>
              <a:rPr lang="en-US" dirty="0"/>
              <a:t> </a:t>
            </a:r>
            <a:r>
              <a:rPr lang="en-US" dirty="0" err="1"/>
              <a:t>umani</a:t>
            </a:r>
            <a:r>
              <a:rPr lang="en-US" dirty="0"/>
              <a:t> </a:t>
            </a:r>
            <a:r>
              <a:rPr lang="en-US" dirty="0" err="1"/>
              <a:t>seguono</a:t>
            </a:r>
            <a:r>
              <a:rPr lang="en-US" dirty="0"/>
              <a:t> le </a:t>
            </a:r>
            <a:r>
              <a:rPr lang="en-US" dirty="0" err="1"/>
              <a:t>linee</a:t>
            </a:r>
            <a:r>
              <a:rPr lang="en-US" dirty="0"/>
              <a:t> </a:t>
            </a:r>
            <a:r>
              <a:rPr lang="en-US" dirty="0" err="1"/>
              <a:t>nel</a:t>
            </a:r>
            <a:r>
              <a:rPr lang="en-US" dirty="0"/>
              <a:t> </a:t>
            </a:r>
            <a:r>
              <a:rPr lang="en-US" dirty="0" err="1"/>
              <a:t>centro</a:t>
            </a:r>
            <a:r>
              <a:rPr lang="en-US" dirty="0"/>
              <a:t>.  </a:t>
            </a:r>
          </a:p>
          <a:p>
            <a:r>
              <a:rPr lang="en-US" dirty="0" err="1"/>
              <a:t>Lasciate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robot </a:t>
            </a:r>
            <a:r>
              <a:rPr lang="en-US" dirty="0" err="1"/>
              <a:t>faccia</a:t>
            </a:r>
            <a:r>
              <a:rPr lang="en-US" dirty="0"/>
              <a:t> lo </a:t>
            </a:r>
            <a:r>
              <a:rPr lang="en-US" dirty="0" err="1"/>
              <a:t>stesso</a:t>
            </a:r>
            <a:r>
              <a:rPr lang="en-US" dirty="0"/>
              <a:t> </a:t>
            </a:r>
            <a:r>
              <a:rPr lang="en-US" dirty="0" err="1"/>
              <a:t>usando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Sensore</a:t>
            </a:r>
            <a:r>
              <a:rPr lang="en-US" dirty="0">
                <a:solidFill>
                  <a:srgbClr val="FF0000"/>
                </a:solidFill>
              </a:rPr>
              <a:t> al </a:t>
            </a:r>
            <a:r>
              <a:rPr lang="en-US" dirty="0" err="1">
                <a:solidFill>
                  <a:srgbClr val="FF0000"/>
                </a:solidFill>
              </a:rPr>
              <a:t>Colore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tipo</a:t>
            </a:r>
            <a:r>
              <a:rPr lang="en-US" dirty="0"/>
              <a:t> di </a:t>
            </a:r>
            <a:r>
              <a:rPr lang="en-US" dirty="0" err="1"/>
              <a:t>domanda</a:t>
            </a:r>
            <a:r>
              <a:rPr lang="en-US" dirty="0"/>
              <a:t> </a:t>
            </a:r>
            <a:r>
              <a:rPr lang="en-US" dirty="0" err="1"/>
              <a:t>possiamo</a:t>
            </a:r>
            <a:r>
              <a:rPr lang="en-US" dirty="0"/>
              <a:t> fare al </a:t>
            </a:r>
            <a:r>
              <a:rPr lang="en-US" dirty="0" err="1"/>
              <a:t>programma</a:t>
            </a:r>
            <a:r>
              <a:rPr lang="en-US" dirty="0"/>
              <a:t> </a:t>
            </a:r>
            <a:r>
              <a:rPr lang="en-US" dirty="0" err="1"/>
              <a:t>usando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sensore</a:t>
            </a:r>
            <a:r>
              <a:rPr lang="en-US" dirty="0"/>
              <a:t> al </a:t>
            </a:r>
            <a:r>
              <a:rPr lang="en-US" dirty="0" err="1"/>
              <a:t>colore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Sei</a:t>
            </a:r>
            <a:r>
              <a:rPr lang="en-US" dirty="0"/>
              <a:t> </a:t>
            </a:r>
            <a:r>
              <a:rPr lang="en-US" dirty="0" err="1"/>
              <a:t>sulla</a:t>
            </a:r>
            <a:r>
              <a:rPr lang="en-US" dirty="0"/>
              <a:t> </a:t>
            </a:r>
            <a:r>
              <a:rPr lang="en-US" dirty="0" err="1"/>
              <a:t>linea</a:t>
            </a:r>
            <a:r>
              <a:rPr lang="en-US" dirty="0"/>
              <a:t> o no?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 (Last edit: 7/04/2016)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954595" y="1322150"/>
            <a:ext cx="645428" cy="4892994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537014" y="1322150"/>
            <a:ext cx="645428" cy="4892994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200387787-0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260" y="456126"/>
            <a:ext cx="812763" cy="171845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7521883" y="5424547"/>
            <a:ext cx="660559" cy="790597"/>
            <a:chOff x="6310708" y="2223671"/>
            <a:chExt cx="809489" cy="898563"/>
          </a:xfrm>
        </p:grpSpPr>
        <p:sp>
          <p:nvSpPr>
            <p:cNvPr id="11" name="Rounded Rectangle 10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3378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13047 L 0.01146 0.64608 " pathEditMode="relative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88468E-7 -3.86611E-6 L 7.88468E-7 -0.5777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8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4875089" y="3142782"/>
            <a:ext cx="0" cy="3219749"/>
          </a:xfrm>
          <a:prstGeom prst="line">
            <a:avLst/>
          </a:prstGeom>
          <a:ln w="4572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Arc 7"/>
          <p:cNvSpPr/>
          <p:nvPr/>
        </p:nvSpPr>
        <p:spPr>
          <a:xfrm>
            <a:off x="0" y="1048073"/>
            <a:ext cx="4875089" cy="4189417"/>
          </a:xfrm>
          <a:prstGeom prst="arc">
            <a:avLst>
              <a:gd name="adj1" fmla="val 16199999"/>
              <a:gd name="adj2" fmla="val 0"/>
            </a:avLst>
          </a:prstGeom>
          <a:ln w="4572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4533433" y="5988322"/>
            <a:ext cx="660559" cy="790597"/>
            <a:chOff x="6310708" y="2223671"/>
            <a:chExt cx="809489" cy="898563"/>
          </a:xfrm>
        </p:grpSpPr>
        <p:sp>
          <p:nvSpPr>
            <p:cNvPr id="15" name="Rounded Rectangle 14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533433" y="1986561"/>
            <a:ext cx="660559" cy="790597"/>
            <a:chOff x="6310708" y="2223671"/>
            <a:chExt cx="809489" cy="898563"/>
          </a:xfrm>
        </p:grpSpPr>
        <p:sp>
          <p:nvSpPr>
            <p:cNvPr id="29" name="Rounded Rectangle 28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Bent Arrow 33"/>
          <p:cNvSpPr/>
          <p:nvPr/>
        </p:nvSpPr>
        <p:spPr>
          <a:xfrm flipH="1">
            <a:off x="4366297" y="1166234"/>
            <a:ext cx="568813" cy="672709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 rot="19800000">
            <a:off x="4544808" y="1984602"/>
            <a:ext cx="660559" cy="790597"/>
            <a:chOff x="6310708" y="2223671"/>
            <a:chExt cx="809489" cy="898563"/>
          </a:xfrm>
        </p:grpSpPr>
        <p:sp>
          <p:nvSpPr>
            <p:cNvPr id="36" name="Rounded Rectangle 35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9" name="Oval 38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Bent Arrow 39"/>
          <p:cNvSpPr/>
          <p:nvPr/>
        </p:nvSpPr>
        <p:spPr>
          <a:xfrm flipH="1">
            <a:off x="3573538" y="375364"/>
            <a:ext cx="568813" cy="672709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 rot="17100000">
            <a:off x="3528539" y="821707"/>
            <a:ext cx="660559" cy="790597"/>
            <a:chOff x="6310708" y="2223671"/>
            <a:chExt cx="809489" cy="898563"/>
          </a:xfrm>
        </p:grpSpPr>
        <p:sp>
          <p:nvSpPr>
            <p:cNvPr id="42" name="Rounded Rectangle 41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45" name="Oval 44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667118" y="3271059"/>
            <a:ext cx="298967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Se </a:t>
            </a:r>
            <a:r>
              <a:rPr lang="en-US" dirty="0" err="1"/>
              <a:t>sei</a:t>
            </a:r>
            <a:r>
              <a:rPr lang="en-US" dirty="0"/>
              <a:t> </a:t>
            </a:r>
            <a:r>
              <a:rPr lang="en-US" dirty="0" err="1"/>
              <a:t>sul</a:t>
            </a:r>
            <a:r>
              <a:rPr lang="en-US" dirty="0"/>
              <a:t> </a:t>
            </a:r>
            <a:r>
              <a:rPr lang="en-US" dirty="0" err="1"/>
              <a:t>nero</a:t>
            </a:r>
            <a:r>
              <a:rPr lang="en-US" dirty="0"/>
              <a:t>, </a:t>
            </a:r>
            <a:r>
              <a:rPr lang="en-US" dirty="0" err="1"/>
              <a:t>vai</a:t>
            </a:r>
            <a:r>
              <a:rPr lang="en-US" dirty="0"/>
              <a:t> </a:t>
            </a:r>
            <a:r>
              <a:rPr lang="en-US" dirty="0" err="1"/>
              <a:t>avanti</a:t>
            </a:r>
            <a:r>
              <a:rPr lang="en-US" dirty="0"/>
              <a:t> </a:t>
            </a:r>
            <a:r>
              <a:rPr lang="en-US" dirty="0" err="1"/>
              <a:t>dritto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it-IT" dirty="0"/>
              <a:t>Se sei sul bianco, svolta a sinistra per tornare alla linea</a:t>
            </a:r>
            <a:endParaRPr lang="en-US" dirty="0"/>
          </a:p>
          <a:p>
            <a:r>
              <a:rPr lang="en-US" dirty="0" err="1"/>
              <a:t>Sembra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vada</a:t>
            </a:r>
            <a:r>
              <a:rPr lang="en-US" dirty="0"/>
              <a:t> </a:t>
            </a:r>
            <a:r>
              <a:rPr lang="en-US" dirty="0" err="1"/>
              <a:t>bene</a:t>
            </a:r>
            <a:r>
              <a:rPr lang="en-US" dirty="0"/>
              <a:t> </a:t>
            </a:r>
            <a:r>
              <a:rPr lang="en-US" dirty="0" err="1"/>
              <a:t>così</a:t>
            </a:r>
            <a:r>
              <a:rPr lang="en-US" dirty="0"/>
              <a:t>…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 (Last edit: 7/04/2016)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9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88468E-7 -3.86611E-6 L 7.88468E-7 -0.577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8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0.00579 L -0.11966 -0.1702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2" y="-88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51 -0.00069 L -0.17646 -0.0379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06" y="-18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40" grpId="0" animBg="1"/>
      <p:bldP spid="4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4875089" y="3142782"/>
            <a:ext cx="0" cy="3219749"/>
          </a:xfrm>
          <a:prstGeom prst="line">
            <a:avLst/>
          </a:prstGeom>
          <a:ln w="4572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Arc 7"/>
          <p:cNvSpPr/>
          <p:nvPr/>
        </p:nvSpPr>
        <p:spPr>
          <a:xfrm flipH="1">
            <a:off x="4875089" y="1073047"/>
            <a:ext cx="4875089" cy="4189417"/>
          </a:xfrm>
          <a:prstGeom prst="arc">
            <a:avLst>
              <a:gd name="adj1" fmla="val 16199999"/>
              <a:gd name="adj2" fmla="val 0"/>
            </a:avLst>
          </a:prstGeom>
          <a:ln w="4572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4533433" y="5988322"/>
            <a:ext cx="660559" cy="790597"/>
            <a:chOff x="6310708" y="2223671"/>
            <a:chExt cx="809489" cy="898563"/>
          </a:xfrm>
        </p:grpSpPr>
        <p:sp>
          <p:nvSpPr>
            <p:cNvPr id="15" name="Rounded Rectangle 14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533433" y="1986561"/>
            <a:ext cx="660559" cy="790597"/>
            <a:chOff x="6310708" y="2223671"/>
            <a:chExt cx="809489" cy="898563"/>
          </a:xfrm>
        </p:grpSpPr>
        <p:sp>
          <p:nvSpPr>
            <p:cNvPr id="29" name="Rounded Rectangle 28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Bent Arrow 33"/>
          <p:cNvSpPr/>
          <p:nvPr/>
        </p:nvSpPr>
        <p:spPr>
          <a:xfrm flipH="1">
            <a:off x="4366297" y="1166234"/>
            <a:ext cx="568813" cy="672709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 rot="19800000">
            <a:off x="4544808" y="1984602"/>
            <a:ext cx="660559" cy="790597"/>
            <a:chOff x="6310708" y="2223671"/>
            <a:chExt cx="809489" cy="898563"/>
          </a:xfrm>
        </p:grpSpPr>
        <p:sp>
          <p:nvSpPr>
            <p:cNvPr id="36" name="Rounded Rectangle 35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9" name="Oval 38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Bent Arrow 25"/>
          <p:cNvSpPr/>
          <p:nvPr/>
        </p:nvSpPr>
        <p:spPr>
          <a:xfrm flipH="1">
            <a:off x="3791364" y="828343"/>
            <a:ext cx="568813" cy="672709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 rot="17100000">
            <a:off x="3926157" y="1443644"/>
            <a:ext cx="660559" cy="790597"/>
            <a:chOff x="6310708" y="2223671"/>
            <a:chExt cx="809489" cy="898563"/>
          </a:xfrm>
        </p:grpSpPr>
        <p:sp>
          <p:nvSpPr>
            <p:cNvPr id="33" name="Rounded Rectangle 32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48" name="Oval 47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469087" y="2264463"/>
            <a:ext cx="38570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Se </a:t>
            </a:r>
            <a:r>
              <a:rPr lang="en-US" dirty="0" err="1"/>
              <a:t>sei</a:t>
            </a:r>
            <a:r>
              <a:rPr lang="en-US" dirty="0"/>
              <a:t> </a:t>
            </a:r>
            <a:r>
              <a:rPr lang="en-US" dirty="0" err="1"/>
              <a:t>sul</a:t>
            </a:r>
            <a:r>
              <a:rPr lang="en-US" dirty="0"/>
              <a:t> </a:t>
            </a:r>
            <a:r>
              <a:rPr lang="en-US" dirty="0" err="1"/>
              <a:t>nero</a:t>
            </a:r>
            <a:r>
              <a:rPr lang="en-US" dirty="0"/>
              <a:t>, </a:t>
            </a:r>
            <a:r>
              <a:rPr lang="en-US" dirty="0" err="1"/>
              <a:t>vai</a:t>
            </a:r>
            <a:r>
              <a:rPr lang="en-US" dirty="0"/>
              <a:t> </a:t>
            </a:r>
            <a:r>
              <a:rPr lang="en-US" dirty="0" err="1"/>
              <a:t>avanti</a:t>
            </a:r>
            <a:r>
              <a:rPr lang="en-US" dirty="0"/>
              <a:t> </a:t>
            </a:r>
            <a:r>
              <a:rPr lang="en-US" dirty="0" err="1"/>
              <a:t>dritto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Se </a:t>
            </a:r>
            <a:r>
              <a:rPr lang="en-US" dirty="0" err="1"/>
              <a:t>sei</a:t>
            </a:r>
            <a:r>
              <a:rPr lang="en-US" dirty="0"/>
              <a:t> </a:t>
            </a:r>
            <a:r>
              <a:rPr lang="en-US" dirty="0" err="1"/>
              <a:t>sul</a:t>
            </a:r>
            <a:r>
              <a:rPr lang="en-US" dirty="0"/>
              <a:t> </a:t>
            </a:r>
            <a:r>
              <a:rPr lang="en-US" dirty="0" err="1"/>
              <a:t>bianco</a:t>
            </a:r>
            <a:r>
              <a:rPr lang="en-US" dirty="0"/>
              <a:t>, </a:t>
            </a:r>
            <a:r>
              <a:rPr lang="en-US" dirty="0" err="1"/>
              <a:t>gira</a:t>
            </a:r>
            <a:r>
              <a:rPr lang="en-US" dirty="0"/>
              <a:t> a </a:t>
            </a:r>
            <a:r>
              <a:rPr lang="en-US" dirty="0" err="1"/>
              <a:t>sinistra</a:t>
            </a:r>
            <a:r>
              <a:rPr lang="en-US" dirty="0"/>
              <a:t> per </a:t>
            </a:r>
            <a:r>
              <a:rPr lang="en-US" dirty="0" err="1"/>
              <a:t>tornare</a:t>
            </a:r>
            <a:r>
              <a:rPr lang="en-US" dirty="0"/>
              <a:t> </a:t>
            </a:r>
            <a:r>
              <a:rPr lang="en-US" dirty="0" err="1"/>
              <a:t>sulla</a:t>
            </a:r>
            <a:r>
              <a:rPr lang="en-US" dirty="0"/>
              <a:t> </a:t>
            </a:r>
            <a:r>
              <a:rPr lang="en-US" dirty="0" err="1"/>
              <a:t>linea</a:t>
            </a:r>
            <a:r>
              <a:rPr lang="en-US" dirty="0"/>
              <a:t> </a:t>
            </a:r>
            <a:r>
              <a:rPr lang="en-US" dirty="0" err="1"/>
              <a:t>nera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OH NO… </a:t>
            </a:r>
            <a:r>
              <a:rPr lang="en-US" b="1" dirty="0" err="1">
                <a:solidFill>
                  <a:srgbClr val="FF0000"/>
                </a:solidFill>
              </a:rPr>
              <a:t>il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mio</a:t>
            </a:r>
            <a:r>
              <a:rPr lang="en-US" b="1" dirty="0">
                <a:solidFill>
                  <a:srgbClr val="FF0000"/>
                </a:solidFill>
              </a:rPr>
              <a:t> robot </a:t>
            </a:r>
            <a:r>
              <a:rPr lang="en-US" b="1" dirty="0" err="1">
                <a:solidFill>
                  <a:srgbClr val="FF0000"/>
                </a:solidFill>
              </a:rPr>
              <a:t>sta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scappando</a:t>
            </a:r>
            <a:r>
              <a:rPr lang="en-US" b="1" dirty="0">
                <a:solidFill>
                  <a:srgbClr val="FF0000"/>
                </a:solidFill>
              </a:rPr>
              <a:t> via ….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it-IT" b="1" dirty="0">
                <a:solidFill>
                  <a:srgbClr val="FF0000"/>
                </a:solidFill>
              </a:rPr>
              <a:t>Quando il robot lascia il lato sinistro della linea, il programma non funziona più</a:t>
            </a:r>
            <a:r>
              <a:rPr lang="en-US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 (Last edit: 7/04/2016)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64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88468E-7 -3.86611E-6 L 7.88468E-7 -0.577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8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88468E-7 -2.93259E-6 L -0.05471 -0.0836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4" y="-41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51 -0.00069 L -0.17646 -0.0379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06" y="-187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26" grpId="0" animBg="1"/>
      <p:bldP spid="2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SEGUIRE UNA LINEA: LO STILE DEL ROBOT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6774873" cy="4373563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Perchè</a:t>
            </a:r>
            <a:r>
              <a:rPr lang="en-US" dirty="0"/>
              <a:t> </a:t>
            </a:r>
            <a:r>
              <a:rPr lang="en-US" dirty="0" err="1"/>
              <a:t>l’uomo</a:t>
            </a:r>
            <a:r>
              <a:rPr lang="en-US" dirty="0"/>
              <a:t> </a:t>
            </a:r>
            <a:r>
              <a:rPr lang="en-US" dirty="0" err="1"/>
              <a:t>dovrebbe</a:t>
            </a:r>
            <a:r>
              <a:rPr lang="en-US" dirty="0"/>
              <a:t> </a:t>
            </a:r>
            <a:r>
              <a:rPr lang="en-US" dirty="0" err="1"/>
              <a:t>camminare</a:t>
            </a:r>
            <a:r>
              <a:rPr lang="en-US" dirty="0"/>
              <a:t> </a:t>
            </a:r>
            <a:r>
              <a:rPr lang="en-US" dirty="0" err="1"/>
              <a:t>nel</a:t>
            </a:r>
            <a:r>
              <a:rPr lang="en-US" dirty="0"/>
              <a:t> mezzo?: </a:t>
            </a:r>
          </a:p>
          <a:p>
            <a:pPr lvl="1"/>
            <a:r>
              <a:rPr lang="en-US" dirty="0" err="1"/>
              <a:t>Perchè</a:t>
            </a:r>
            <a:r>
              <a:rPr lang="en-US" dirty="0"/>
              <a:t> </a:t>
            </a:r>
            <a:r>
              <a:rPr lang="en-US" dirty="0" err="1"/>
              <a:t>può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vedere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davanti</a:t>
            </a:r>
            <a:r>
              <a:rPr lang="en-US" dirty="0">
                <a:solidFill>
                  <a:srgbClr val="FF0000"/>
                </a:solidFill>
              </a:rPr>
              <a:t> a </a:t>
            </a:r>
            <a:r>
              <a:rPr lang="en-US" dirty="0" err="1">
                <a:solidFill>
                  <a:srgbClr val="FF0000"/>
                </a:solidFill>
              </a:rPr>
              <a:t>sè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pPr lvl="1"/>
            <a:r>
              <a:rPr lang="en-US" dirty="0" err="1"/>
              <a:t>Perchè</a:t>
            </a:r>
            <a:r>
              <a:rPr lang="en-US" dirty="0"/>
              <a:t> </a:t>
            </a:r>
            <a:r>
              <a:rPr lang="en-US" dirty="0" err="1"/>
              <a:t>può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vedere</a:t>
            </a:r>
            <a:r>
              <a:rPr lang="en-US" dirty="0">
                <a:solidFill>
                  <a:srgbClr val="FF0000"/>
                </a:solidFill>
              </a:rPr>
              <a:t> la </a:t>
            </a:r>
            <a:r>
              <a:rPr lang="en-US" dirty="0" err="1">
                <a:solidFill>
                  <a:srgbClr val="FF0000"/>
                </a:solidFill>
              </a:rPr>
              <a:t>linea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intera</a:t>
            </a:r>
            <a:r>
              <a:rPr lang="en-US" dirty="0">
                <a:solidFill>
                  <a:srgbClr val="FF0000"/>
                </a:solidFill>
              </a:rPr>
              <a:t> e i </a:t>
            </a:r>
            <a:r>
              <a:rPr lang="en-US" dirty="0" err="1">
                <a:solidFill>
                  <a:srgbClr val="FF0000"/>
                </a:solidFill>
              </a:rPr>
              <a:t>suoi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limiti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err="1"/>
              <a:t>Perchè</a:t>
            </a:r>
            <a:r>
              <a:rPr lang="en-US" dirty="0"/>
              <a:t> </a:t>
            </a:r>
            <a:r>
              <a:rPr lang="en-US" dirty="0" err="1"/>
              <a:t>può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vedere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entrambi</a:t>
            </a:r>
            <a:r>
              <a:rPr lang="en-US" dirty="0">
                <a:solidFill>
                  <a:srgbClr val="FF0000"/>
                </a:solidFill>
              </a:rPr>
              <a:t> i </a:t>
            </a:r>
            <a:r>
              <a:rPr lang="en-US" dirty="0" err="1">
                <a:solidFill>
                  <a:srgbClr val="FF0000"/>
                </a:solidFill>
              </a:rPr>
              <a:t>lati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e quale </a:t>
            </a:r>
            <a:r>
              <a:rPr lang="en-US" dirty="0" err="1"/>
              <a:t>lato</a:t>
            </a:r>
            <a:r>
              <a:rPr lang="en-US" dirty="0"/>
              <a:t> </a:t>
            </a:r>
            <a:r>
              <a:rPr lang="en-US" dirty="0" err="1"/>
              <a:t>lascia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Perchè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robot non </a:t>
            </a:r>
            <a:r>
              <a:rPr lang="en-US" dirty="0" err="1"/>
              <a:t>può</a:t>
            </a:r>
            <a:r>
              <a:rPr lang="en-US" dirty="0"/>
              <a:t> fare lo </a:t>
            </a:r>
            <a:r>
              <a:rPr lang="en-US" dirty="0" err="1"/>
              <a:t>stesso</a:t>
            </a:r>
            <a:r>
              <a:rPr lang="en-US" dirty="0"/>
              <a:t>?:</a:t>
            </a:r>
          </a:p>
          <a:p>
            <a:pPr lvl="1"/>
            <a:r>
              <a:rPr lang="en-US" dirty="0" err="1"/>
              <a:t>Perchè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non </a:t>
            </a:r>
            <a:r>
              <a:rPr lang="en-US" dirty="0" err="1">
                <a:solidFill>
                  <a:srgbClr val="FF0000"/>
                </a:solidFill>
              </a:rPr>
              <a:t>si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può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ritenere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nè</a:t>
            </a:r>
            <a:r>
              <a:rPr lang="en-US" dirty="0">
                <a:solidFill>
                  <a:srgbClr val="FF0000"/>
                </a:solidFill>
              </a:rPr>
              <a:t> a </a:t>
            </a:r>
            <a:r>
              <a:rPr lang="en-US" dirty="0" err="1">
                <a:solidFill>
                  <a:srgbClr val="FF0000"/>
                </a:solidFill>
              </a:rPr>
              <a:t>destra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nè</a:t>
            </a:r>
            <a:r>
              <a:rPr lang="en-US" dirty="0">
                <a:solidFill>
                  <a:srgbClr val="FF0000"/>
                </a:solidFill>
              </a:rPr>
              <a:t> a </a:t>
            </a:r>
            <a:r>
              <a:rPr lang="en-US" dirty="0" err="1">
                <a:solidFill>
                  <a:srgbClr val="FF0000"/>
                </a:solidFill>
              </a:rPr>
              <a:t>sinistra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della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linea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>
                <a:solidFill>
                  <a:srgbClr val="00B900"/>
                </a:solidFill>
              </a:rPr>
              <a:t>Come </a:t>
            </a:r>
            <a:r>
              <a:rPr lang="en-US" dirty="0" err="1">
                <a:solidFill>
                  <a:srgbClr val="00B900"/>
                </a:solidFill>
              </a:rPr>
              <a:t>possiamo</a:t>
            </a:r>
            <a:r>
              <a:rPr lang="en-US" dirty="0">
                <a:solidFill>
                  <a:srgbClr val="00B900"/>
                </a:solidFill>
              </a:rPr>
              <a:t> </a:t>
            </a:r>
            <a:r>
              <a:rPr lang="en-US" dirty="0" err="1">
                <a:solidFill>
                  <a:srgbClr val="00B900"/>
                </a:solidFill>
              </a:rPr>
              <a:t>essere</a:t>
            </a:r>
            <a:r>
              <a:rPr lang="en-US" dirty="0">
                <a:solidFill>
                  <a:srgbClr val="00B900"/>
                </a:solidFill>
              </a:rPr>
              <a:t> </a:t>
            </a:r>
            <a:r>
              <a:rPr lang="en-US" dirty="0" err="1">
                <a:solidFill>
                  <a:srgbClr val="00B900"/>
                </a:solidFill>
              </a:rPr>
              <a:t>sicuri</a:t>
            </a:r>
            <a:r>
              <a:rPr lang="en-US" dirty="0">
                <a:solidFill>
                  <a:srgbClr val="00B900"/>
                </a:solidFill>
              </a:rPr>
              <a:t> </a:t>
            </a:r>
            <a:r>
              <a:rPr lang="en-US" dirty="0" err="1">
                <a:solidFill>
                  <a:srgbClr val="00B900"/>
                </a:solidFill>
              </a:rPr>
              <a:t>che</a:t>
            </a:r>
            <a:r>
              <a:rPr lang="en-US" dirty="0">
                <a:solidFill>
                  <a:srgbClr val="00B900"/>
                </a:solidFill>
              </a:rPr>
              <a:t> </a:t>
            </a:r>
            <a:r>
              <a:rPr lang="en-US" dirty="0" err="1">
                <a:solidFill>
                  <a:srgbClr val="00B900"/>
                </a:solidFill>
              </a:rPr>
              <a:t>il</a:t>
            </a:r>
            <a:r>
              <a:rPr lang="en-US" dirty="0">
                <a:solidFill>
                  <a:srgbClr val="00B900"/>
                </a:solidFill>
              </a:rPr>
              <a:t> robot </a:t>
            </a:r>
            <a:r>
              <a:rPr lang="en-US" dirty="0" err="1">
                <a:solidFill>
                  <a:srgbClr val="00B900"/>
                </a:solidFill>
              </a:rPr>
              <a:t>devii</a:t>
            </a:r>
            <a:r>
              <a:rPr lang="en-US" dirty="0">
                <a:solidFill>
                  <a:srgbClr val="00B900"/>
                </a:solidFill>
              </a:rPr>
              <a:t> </a:t>
            </a:r>
            <a:r>
              <a:rPr lang="en-US" dirty="0" err="1">
                <a:solidFill>
                  <a:srgbClr val="00B900"/>
                </a:solidFill>
              </a:rPr>
              <a:t>sempre</a:t>
            </a:r>
            <a:r>
              <a:rPr lang="en-US" dirty="0">
                <a:solidFill>
                  <a:srgbClr val="00B900"/>
                </a:solidFill>
              </a:rPr>
              <a:t> </a:t>
            </a:r>
            <a:r>
              <a:rPr lang="en-US" dirty="0" err="1">
                <a:solidFill>
                  <a:srgbClr val="00B900"/>
                </a:solidFill>
              </a:rPr>
              <a:t>sullo</a:t>
            </a:r>
            <a:r>
              <a:rPr lang="en-US" dirty="0">
                <a:solidFill>
                  <a:srgbClr val="00B900"/>
                </a:solidFill>
              </a:rPr>
              <a:t> STESSO LATO </a:t>
            </a:r>
            <a:r>
              <a:rPr lang="en-US" dirty="0" err="1">
                <a:solidFill>
                  <a:srgbClr val="00B900"/>
                </a:solidFill>
              </a:rPr>
              <a:t>della</a:t>
            </a:r>
            <a:r>
              <a:rPr lang="en-US" dirty="0">
                <a:solidFill>
                  <a:srgbClr val="00B900"/>
                </a:solidFill>
              </a:rPr>
              <a:t> </a:t>
            </a:r>
            <a:r>
              <a:rPr lang="en-US" dirty="0" err="1">
                <a:solidFill>
                  <a:srgbClr val="00B900"/>
                </a:solidFill>
              </a:rPr>
              <a:t>linea</a:t>
            </a:r>
            <a:r>
              <a:rPr lang="en-US" dirty="0">
                <a:solidFill>
                  <a:srgbClr val="00B900"/>
                </a:solidFill>
              </a:rPr>
              <a:t>?</a:t>
            </a:r>
          </a:p>
          <a:p>
            <a:pPr lvl="1"/>
            <a:r>
              <a:rPr lang="en-US" dirty="0" err="1"/>
              <a:t>Invece</a:t>
            </a:r>
            <a:r>
              <a:rPr lang="en-US" dirty="0"/>
              <a:t> del </a:t>
            </a:r>
            <a:r>
              <a:rPr lang="en-US" dirty="0" err="1"/>
              <a:t>centro</a:t>
            </a:r>
            <a:r>
              <a:rPr lang="en-US" dirty="0"/>
              <a:t>, </a:t>
            </a:r>
            <a:r>
              <a:rPr lang="en-US" dirty="0" err="1"/>
              <a:t>il</a:t>
            </a:r>
            <a:r>
              <a:rPr lang="en-US" dirty="0"/>
              <a:t> robot non </a:t>
            </a:r>
            <a:r>
              <a:rPr lang="en-US" dirty="0" err="1"/>
              <a:t>potrebbe</a:t>
            </a:r>
            <a:r>
              <a:rPr lang="en-US" dirty="0"/>
              <a:t> </a:t>
            </a:r>
            <a:r>
              <a:rPr lang="en-US" dirty="0" err="1"/>
              <a:t>seguire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bordo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Così</a:t>
            </a:r>
            <a:r>
              <a:rPr lang="en-US" dirty="0"/>
              <a:t>, </a:t>
            </a:r>
            <a:r>
              <a:rPr lang="en-US" dirty="0" err="1"/>
              <a:t>adesso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robot </a:t>
            </a:r>
            <a:r>
              <a:rPr lang="en-US" dirty="0" err="1"/>
              <a:t>uscirebbe</a:t>
            </a:r>
            <a:r>
              <a:rPr lang="en-US" dirty="0"/>
              <a:t> </a:t>
            </a:r>
            <a:r>
              <a:rPr lang="en-US" dirty="0" err="1"/>
              <a:t>sempre</a:t>
            </a:r>
            <a:r>
              <a:rPr lang="en-US" dirty="0"/>
              <a:t> </a:t>
            </a:r>
            <a:r>
              <a:rPr lang="en-US" dirty="0" err="1"/>
              <a:t>dallo</a:t>
            </a:r>
            <a:r>
              <a:rPr lang="en-US" dirty="0"/>
              <a:t> </a:t>
            </a:r>
            <a:r>
              <a:rPr lang="en-US" dirty="0" err="1"/>
              <a:t>stesso</a:t>
            </a:r>
            <a:r>
              <a:rPr lang="en-US" dirty="0"/>
              <a:t> </a:t>
            </a:r>
            <a:r>
              <a:rPr lang="en-US" dirty="0" err="1"/>
              <a:t>lato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Adesso</a:t>
            </a:r>
            <a:r>
              <a:rPr lang="en-US" dirty="0"/>
              <a:t> vi </a:t>
            </a:r>
            <a:r>
              <a:rPr lang="en-US" dirty="0" err="1"/>
              <a:t>mostreremo</a:t>
            </a:r>
            <a:r>
              <a:rPr lang="en-US" dirty="0"/>
              <a:t> come </a:t>
            </a:r>
            <a:r>
              <a:rPr lang="en-US" dirty="0" err="1"/>
              <a:t>funziona</a:t>
            </a:r>
            <a:r>
              <a:rPr lang="en-US" dirty="0"/>
              <a:t>!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 (Last edit: 7/04/2016)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537014" y="1322150"/>
            <a:ext cx="645428" cy="4892994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7521883" y="5424547"/>
            <a:ext cx="660559" cy="790597"/>
            <a:chOff x="6310708" y="2223671"/>
            <a:chExt cx="809489" cy="898563"/>
          </a:xfrm>
        </p:grpSpPr>
        <p:sp>
          <p:nvSpPr>
            <p:cNvPr id="15" name="Rounded Rectangle 14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9934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9918E-6 3.85327E-6 L -0.0349 3.8532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91 -4.71882E-6 L -0.03491 -0.5776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8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LA </a:t>
            </a:r>
            <a:r>
              <a:rPr lang="en-US" dirty="0" err="1"/>
              <a:t>CAPACITà</a:t>
            </a:r>
            <a:r>
              <a:rPr lang="en-US" dirty="0"/>
              <a:t> DI SEGUIRE LA LINEA è SUI BORDI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 (Last edit: 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4275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52601" y="1752600"/>
            <a:ext cx="1245518" cy="4876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4276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537213" y="1789420"/>
            <a:ext cx="463550" cy="4759325"/>
            <a:chOff x="2145" y="1178"/>
            <a:chExt cx="292" cy="2998"/>
          </a:xfrm>
        </p:grpSpPr>
        <p:grpSp>
          <p:nvGrpSpPr>
            <p:cNvPr id="54288" name="Group 5"/>
            <p:cNvGrpSpPr>
              <a:grpSpLocks/>
            </p:cNvGrpSpPr>
            <p:nvPr/>
          </p:nvGrpSpPr>
          <p:grpSpPr bwMode="auto">
            <a:xfrm>
              <a:off x="2160" y="2688"/>
              <a:ext cx="277" cy="1488"/>
              <a:chOff x="2160" y="2688"/>
              <a:chExt cx="277" cy="1488"/>
            </a:xfrm>
          </p:grpSpPr>
          <p:sp>
            <p:nvSpPr>
              <p:cNvPr id="54292" name="Line 6"/>
              <p:cNvSpPr>
                <a:spLocks noChangeShapeType="1"/>
              </p:cNvSpPr>
              <p:nvPr>
                <p:custDataLst>
                  <p:tags r:id="rId13"/>
                </p:custDataLst>
              </p:nvPr>
            </p:nvSpPr>
            <p:spPr bwMode="auto">
              <a:xfrm flipV="1">
                <a:off x="2160" y="3456"/>
                <a:ext cx="277" cy="72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293" name="Line 7"/>
              <p:cNvSpPr>
                <a:spLocks noChangeShapeType="1"/>
              </p:cNvSpPr>
              <p:nvPr>
                <p:custDataLst>
                  <p:tags r:id="rId14"/>
                </p:custDataLst>
              </p:nvPr>
            </p:nvSpPr>
            <p:spPr bwMode="auto">
              <a:xfrm flipH="1" flipV="1">
                <a:off x="2160" y="2688"/>
                <a:ext cx="277" cy="72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4289" name="Group 8"/>
            <p:cNvGrpSpPr>
              <a:grpSpLocks/>
            </p:cNvGrpSpPr>
            <p:nvPr/>
          </p:nvGrpSpPr>
          <p:grpSpPr bwMode="auto">
            <a:xfrm>
              <a:off x="2145" y="1178"/>
              <a:ext cx="187" cy="1510"/>
              <a:chOff x="2097" y="2618"/>
              <a:chExt cx="187" cy="1510"/>
            </a:xfrm>
          </p:grpSpPr>
          <p:sp>
            <p:nvSpPr>
              <p:cNvPr id="54290" name="Line 9"/>
              <p:cNvSpPr>
                <a:spLocks noChangeShapeType="1"/>
              </p:cNvSpPr>
              <p:nvPr>
                <p:custDataLst>
                  <p:tags r:id="rId11"/>
                </p:custDataLst>
              </p:nvPr>
            </p:nvSpPr>
            <p:spPr bwMode="auto">
              <a:xfrm flipV="1">
                <a:off x="2097" y="3408"/>
                <a:ext cx="187" cy="72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291" name="Line 10"/>
              <p:cNvSpPr>
                <a:spLocks noChangeShapeType="1"/>
              </p:cNvSpPr>
              <p:nvPr>
                <p:custDataLst>
                  <p:tags r:id="rId12"/>
                </p:custDataLst>
              </p:nvPr>
            </p:nvSpPr>
            <p:spPr bwMode="auto">
              <a:xfrm flipH="1" flipV="1">
                <a:off x="2112" y="2618"/>
                <a:ext cx="172" cy="79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54280" name="Rectangle 1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671174" y="1752600"/>
            <a:ext cx="1101225" cy="4876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4281" name="Group 13"/>
          <p:cNvGrpSpPr>
            <a:grpSpLocks/>
          </p:cNvGrpSpPr>
          <p:nvPr/>
        </p:nvGrpSpPr>
        <p:grpSpPr bwMode="auto">
          <a:xfrm>
            <a:off x="7364416" y="1846263"/>
            <a:ext cx="563563" cy="4783138"/>
            <a:chOff x="2143" y="1211"/>
            <a:chExt cx="355" cy="3013"/>
          </a:xfrm>
          <a:solidFill>
            <a:srgbClr val="000000"/>
          </a:solidFill>
        </p:grpSpPr>
        <p:grpSp>
          <p:nvGrpSpPr>
            <p:cNvPr id="54282" name="Group 14"/>
            <p:cNvGrpSpPr>
              <a:grpSpLocks/>
            </p:cNvGrpSpPr>
            <p:nvPr/>
          </p:nvGrpSpPr>
          <p:grpSpPr bwMode="auto">
            <a:xfrm>
              <a:off x="2143" y="2736"/>
              <a:ext cx="355" cy="1488"/>
              <a:chOff x="2143" y="2736"/>
              <a:chExt cx="355" cy="1488"/>
            </a:xfrm>
            <a:grpFill/>
          </p:grpSpPr>
          <p:sp>
            <p:nvSpPr>
              <p:cNvPr id="54286" name="Line 15"/>
              <p:cNvSpPr>
                <a:spLocks noChangeShapeType="1"/>
              </p:cNvSpPr>
              <p:nvPr>
                <p:custDataLst>
                  <p:tags r:id="rId9"/>
                </p:custDataLst>
              </p:nvPr>
            </p:nvSpPr>
            <p:spPr bwMode="auto">
              <a:xfrm flipV="1">
                <a:off x="2250" y="3456"/>
                <a:ext cx="248" cy="768"/>
              </a:xfrm>
              <a:prstGeom prst="line">
                <a:avLst/>
              </a:prstGeom>
              <a:grp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x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287" name="Line 16"/>
              <p:cNvSpPr>
                <a:spLocks noChangeShapeType="1"/>
              </p:cNvSpPr>
              <p:nvPr>
                <p:custDataLst>
                  <p:tags r:id="rId10"/>
                </p:custDataLst>
              </p:nvPr>
            </p:nvSpPr>
            <p:spPr bwMode="auto">
              <a:xfrm flipH="1" flipV="1">
                <a:off x="2143" y="2736"/>
                <a:ext cx="355" cy="768"/>
              </a:xfrm>
              <a:prstGeom prst="line">
                <a:avLst/>
              </a:prstGeom>
              <a:grp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x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4283" name="Group 17"/>
            <p:cNvGrpSpPr>
              <a:grpSpLocks/>
            </p:cNvGrpSpPr>
            <p:nvPr/>
          </p:nvGrpSpPr>
          <p:grpSpPr bwMode="auto">
            <a:xfrm>
              <a:off x="2143" y="1211"/>
              <a:ext cx="355" cy="1525"/>
              <a:chOff x="2095" y="2651"/>
              <a:chExt cx="355" cy="1525"/>
            </a:xfrm>
            <a:grpFill/>
          </p:grpSpPr>
          <p:sp>
            <p:nvSpPr>
              <p:cNvPr id="54284" name="Line 18"/>
              <p:cNvSpPr>
                <a:spLocks noChangeShapeType="1"/>
              </p:cNvSpPr>
              <p:nvPr>
                <p:custDataLst>
                  <p:tags r:id="rId7"/>
                </p:custDataLst>
              </p:nvPr>
            </p:nvSpPr>
            <p:spPr bwMode="auto">
              <a:xfrm flipV="1">
                <a:off x="2095" y="3456"/>
                <a:ext cx="355" cy="720"/>
              </a:xfrm>
              <a:prstGeom prst="line">
                <a:avLst/>
              </a:prstGeom>
              <a:grp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x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285" name="Line 19"/>
              <p:cNvSpPr>
                <a:spLocks noChangeShapeType="1"/>
              </p:cNvSpPr>
              <p:nvPr>
                <p:custDataLst>
                  <p:tags r:id="rId8"/>
                </p:custDataLst>
              </p:nvPr>
            </p:nvSpPr>
            <p:spPr bwMode="auto">
              <a:xfrm flipH="1" flipV="1">
                <a:off x="2202" y="2651"/>
                <a:ext cx="248" cy="805"/>
              </a:xfrm>
              <a:prstGeom prst="line">
                <a:avLst/>
              </a:prstGeom>
              <a:grp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x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2" name="TextBox 1"/>
          <p:cNvSpPr txBox="1"/>
          <p:nvPr>
            <p:custDataLst>
              <p:tags r:id="rId5"/>
            </p:custDataLst>
          </p:nvPr>
        </p:nvSpPr>
        <p:spPr>
          <a:xfrm>
            <a:off x="1452190" y="1111936"/>
            <a:ext cx="192873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rgbClr val="000000"/>
                </a:solidFill>
              </a:rPr>
              <a:t>Seguire</a:t>
            </a:r>
            <a:r>
              <a:rPr lang="en-US" dirty="0">
                <a:solidFill>
                  <a:srgbClr val="000000"/>
                </a:solidFill>
              </a:rPr>
              <a:t> la </a:t>
            </a:r>
            <a:r>
              <a:rPr lang="en-US" dirty="0" err="1">
                <a:solidFill>
                  <a:srgbClr val="000000"/>
                </a:solidFill>
              </a:rPr>
              <a:t>linea</a:t>
            </a: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dirty="0" err="1">
                <a:solidFill>
                  <a:srgbClr val="000000"/>
                </a:solidFill>
              </a:rPr>
              <a:t>sul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bordo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sinistro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/>
          <p:nvPr>
            <p:custDataLst>
              <p:tags r:id="rId6"/>
            </p:custDataLst>
          </p:nvPr>
        </p:nvSpPr>
        <p:spPr>
          <a:xfrm>
            <a:off x="6366835" y="1111936"/>
            <a:ext cx="183896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rgbClr val="000000"/>
                </a:solidFill>
              </a:rPr>
              <a:t>Seguire</a:t>
            </a:r>
            <a:r>
              <a:rPr lang="en-US" dirty="0">
                <a:solidFill>
                  <a:srgbClr val="000000"/>
                </a:solidFill>
              </a:rPr>
              <a:t> la </a:t>
            </a:r>
            <a:r>
              <a:rPr lang="en-US" dirty="0" err="1">
                <a:solidFill>
                  <a:srgbClr val="000000"/>
                </a:solidFill>
              </a:rPr>
              <a:t>linea</a:t>
            </a: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dirty="0" err="1">
                <a:solidFill>
                  <a:srgbClr val="000000"/>
                </a:solidFill>
              </a:rPr>
              <a:t>sul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bordo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destro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87396" y="2103060"/>
            <a:ext cx="263212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Il robot </a:t>
            </a:r>
            <a:r>
              <a:rPr lang="en-US" sz="2400" dirty="0" err="1"/>
              <a:t>deve</a:t>
            </a:r>
            <a:r>
              <a:rPr lang="en-US" sz="2400" dirty="0"/>
              <a:t> </a:t>
            </a:r>
            <a:r>
              <a:rPr lang="en-US" sz="2400" dirty="0" err="1"/>
              <a:t>scegliere</a:t>
            </a:r>
            <a:r>
              <a:rPr lang="en-US" sz="2400" dirty="0"/>
              <a:t> da </a:t>
            </a:r>
            <a:r>
              <a:rPr lang="en-US" sz="2400" dirty="0" err="1"/>
              <a:t>che</a:t>
            </a:r>
            <a:r>
              <a:rPr lang="en-US" sz="2400" dirty="0"/>
              <a:t> parte </a:t>
            </a:r>
            <a:r>
              <a:rPr lang="en-US" sz="2400" dirty="0" err="1"/>
              <a:t>girare</a:t>
            </a:r>
            <a:r>
              <a:rPr lang="en-US" sz="2400" dirty="0"/>
              <a:t> </a:t>
            </a:r>
            <a:r>
              <a:rPr lang="en-US" sz="2400" dirty="0" err="1"/>
              <a:t>quando</a:t>
            </a:r>
            <a:r>
              <a:rPr lang="en-US" sz="2400" dirty="0"/>
              <a:t> </a:t>
            </a:r>
            <a:r>
              <a:rPr lang="en-US" sz="2400" dirty="0" err="1"/>
              <a:t>il</a:t>
            </a:r>
            <a:r>
              <a:rPr lang="en-US" sz="2400" dirty="0"/>
              <a:t> </a:t>
            </a:r>
            <a:r>
              <a:rPr lang="en-US" sz="2400" dirty="0" err="1"/>
              <a:t>sensore</a:t>
            </a:r>
            <a:r>
              <a:rPr lang="en-US" sz="2400" dirty="0"/>
              <a:t> di </a:t>
            </a:r>
            <a:r>
              <a:rPr lang="en-US" sz="2400" dirty="0" err="1"/>
              <a:t>colore</a:t>
            </a:r>
            <a:r>
              <a:rPr lang="en-US" sz="2400" dirty="0"/>
              <a:t> </a:t>
            </a:r>
            <a:r>
              <a:rPr lang="en-US" sz="2400" dirty="0" err="1"/>
              <a:t>rileva</a:t>
            </a:r>
            <a:r>
              <a:rPr lang="en-US" sz="2400" dirty="0"/>
              <a:t> un </a:t>
            </a:r>
            <a:r>
              <a:rPr lang="en-US" sz="2400" dirty="0" err="1"/>
              <a:t>certo</a:t>
            </a:r>
            <a:r>
              <a:rPr lang="en-US" sz="2400" dirty="0"/>
              <a:t> </a:t>
            </a:r>
            <a:r>
              <a:rPr lang="en-US" sz="2400" dirty="0" err="1"/>
              <a:t>colore</a:t>
            </a:r>
            <a:r>
              <a:rPr lang="en-US" sz="2400" dirty="0"/>
              <a:t>.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La </a:t>
            </a:r>
            <a:r>
              <a:rPr lang="en-US" sz="2400" dirty="0" err="1"/>
              <a:t>risposta</a:t>
            </a:r>
            <a:r>
              <a:rPr lang="en-US" sz="2400" dirty="0"/>
              <a:t> </a:t>
            </a:r>
            <a:r>
              <a:rPr lang="en-US" sz="2400" dirty="0" err="1"/>
              <a:t>dipende</a:t>
            </a:r>
            <a:r>
              <a:rPr lang="en-US" sz="2400" dirty="0"/>
              <a:t> da quale </a:t>
            </a:r>
            <a:r>
              <a:rPr lang="en-US" sz="2400" dirty="0" err="1"/>
              <a:t>lato</a:t>
            </a:r>
            <a:r>
              <a:rPr lang="en-US" sz="2400" dirty="0"/>
              <a:t> </a:t>
            </a:r>
            <a:r>
              <a:rPr lang="en-US" sz="2400" dirty="0" err="1"/>
              <a:t>della</a:t>
            </a:r>
            <a:r>
              <a:rPr lang="en-US" sz="2400" dirty="0"/>
              <a:t> </a:t>
            </a:r>
            <a:r>
              <a:rPr lang="en-US" sz="2400" dirty="0" err="1"/>
              <a:t>linea</a:t>
            </a:r>
            <a:r>
              <a:rPr lang="en-US" sz="2400" dirty="0"/>
              <a:t> </a:t>
            </a:r>
            <a:r>
              <a:rPr lang="en-US" sz="2400" dirty="0" err="1"/>
              <a:t>sta</a:t>
            </a:r>
            <a:r>
              <a:rPr lang="en-US" sz="2400" dirty="0"/>
              <a:t> </a:t>
            </a:r>
            <a:r>
              <a:rPr lang="en-US" sz="2400" dirty="0" err="1"/>
              <a:t>seguendo</a:t>
            </a:r>
            <a:r>
              <a:rPr lang="en-US" sz="2400" dirty="0"/>
              <a:t>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00766" y="1717527"/>
            <a:ext cx="10486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Se </a:t>
            </a:r>
            <a:r>
              <a:rPr lang="en-US" dirty="0" err="1">
                <a:solidFill>
                  <a:srgbClr val="FFFF00"/>
                </a:solidFill>
              </a:rPr>
              <a:t>sei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sul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nero</a:t>
            </a:r>
            <a:r>
              <a:rPr lang="en-US" dirty="0">
                <a:solidFill>
                  <a:srgbClr val="FFFF00"/>
                </a:solidFill>
              </a:rPr>
              <a:t>, </a:t>
            </a:r>
            <a:r>
              <a:rPr lang="en-US" dirty="0" err="1">
                <a:solidFill>
                  <a:srgbClr val="FFFF00"/>
                </a:solidFill>
              </a:rPr>
              <a:t>gira</a:t>
            </a:r>
            <a:r>
              <a:rPr lang="en-US" dirty="0">
                <a:solidFill>
                  <a:srgbClr val="FFFF00"/>
                </a:solidFill>
              </a:rPr>
              <a:t> a </a:t>
            </a:r>
            <a:r>
              <a:rPr lang="en-US" dirty="0" err="1">
                <a:solidFill>
                  <a:srgbClr val="FFFF00"/>
                </a:solidFill>
              </a:rPr>
              <a:t>sinistra</a:t>
            </a:r>
            <a:r>
              <a:rPr lang="en-US" dirty="0">
                <a:solidFill>
                  <a:srgbClr val="FFFF00"/>
                </a:solidFill>
              </a:rPr>
              <a:t>.</a:t>
            </a:r>
          </a:p>
          <a:p>
            <a:r>
              <a:rPr lang="en-US" dirty="0">
                <a:solidFill>
                  <a:srgbClr val="FFFF00"/>
                </a:solidFill>
              </a:rPr>
              <a:t>Se </a:t>
            </a:r>
            <a:r>
              <a:rPr lang="en-US" dirty="0" err="1">
                <a:solidFill>
                  <a:srgbClr val="FFFF00"/>
                </a:solidFill>
              </a:rPr>
              <a:t>sei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sul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bianco</a:t>
            </a:r>
            <a:r>
              <a:rPr lang="en-US" dirty="0">
                <a:solidFill>
                  <a:srgbClr val="FFFF00"/>
                </a:solidFill>
              </a:rPr>
              <a:t>, </a:t>
            </a:r>
            <a:r>
              <a:rPr lang="en-US" dirty="0" err="1">
                <a:solidFill>
                  <a:srgbClr val="FFFF00"/>
                </a:solidFill>
              </a:rPr>
              <a:t>gira</a:t>
            </a:r>
            <a:r>
              <a:rPr lang="en-US" dirty="0">
                <a:solidFill>
                  <a:srgbClr val="FFFF00"/>
                </a:solidFill>
              </a:rPr>
              <a:t> a </a:t>
            </a:r>
            <a:r>
              <a:rPr lang="en-US" dirty="0" err="1">
                <a:solidFill>
                  <a:srgbClr val="FFFF00"/>
                </a:solidFill>
              </a:rPr>
              <a:t>destra</a:t>
            </a:r>
            <a:r>
              <a:rPr lang="en-US" dirty="0">
                <a:solidFill>
                  <a:srgbClr val="FFFF00"/>
                </a:solidFill>
              </a:rPr>
              <a:t>.</a:t>
            </a:r>
            <a:r>
              <a:rPr lang="en-US" dirty="0"/>
              <a:t>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684003" y="1779895"/>
            <a:ext cx="10486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Se </a:t>
            </a:r>
            <a:r>
              <a:rPr lang="en-US" dirty="0" err="1">
                <a:solidFill>
                  <a:srgbClr val="FFFF00"/>
                </a:solidFill>
              </a:rPr>
              <a:t>sei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sul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nero</a:t>
            </a:r>
            <a:r>
              <a:rPr lang="en-US" dirty="0">
                <a:solidFill>
                  <a:srgbClr val="FFFF00"/>
                </a:solidFill>
              </a:rPr>
              <a:t>, </a:t>
            </a:r>
            <a:r>
              <a:rPr lang="en-US" dirty="0" err="1">
                <a:solidFill>
                  <a:srgbClr val="FFFF00"/>
                </a:solidFill>
              </a:rPr>
              <a:t>gira</a:t>
            </a:r>
            <a:r>
              <a:rPr lang="en-US" dirty="0">
                <a:solidFill>
                  <a:srgbClr val="FFFF00"/>
                </a:solidFill>
              </a:rPr>
              <a:t> a </a:t>
            </a:r>
            <a:r>
              <a:rPr lang="en-US" dirty="0" err="1">
                <a:solidFill>
                  <a:srgbClr val="FFFF00"/>
                </a:solidFill>
              </a:rPr>
              <a:t>destra</a:t>
            </a:r>
            <a:r>
              <a:rPr lang="en-US" dirty="0">
                <a:solidFill>
                  <a:srgbClr val="FFFF00"/>
                </a:solidFill>
              </a:rPr>
              <a:t>.</a:t>
            </a:r>
          </a:p>
          <a:p>
            <a:r>
              <a:rPr lang="en-US" dirty="0">
                <a:solidFill>
                  <a:srgbClr val="FFFF00"/>
                </a:solidFill>
              </a:rPr>
              <a:t>Se </a:t>
            </a:r>
            <a:r>
              <a:rPr lang="en-US" dirty="0" err="1">
                <a:solidFill>
                  <a:srgbClr val="FFFF00"/>
                </a:solidFill>
              </a:rPr>
              <a:t>sei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sul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bianco</a:t>
            </a:r>
            <a:r>
              <a:rPr lang="en-US" dirty="0">
                <a:solidFill>
                  <a:srgbClr val="FFFF00"/>
                </a:solidFill>
              </a:rPr>
              <a:t>, </a:t>
            </a:r>
            <a:r>
              <a:rPr lang="en-US" dirty="0" err="1">
                <a:solidFill>
                  <a:srgbClr val="FFFF00"/>
                </a:solidFill>
              </a:rPr>
              <a:t>gira</a:t>
            </a:r>
            <a:r>
              <a:rPr lang="en-US" dirty="0">
                <a:solidFill>
                  <a:srgbClr val="FFFF00"/>
                </a:solidFill>
              </a:rPr>
              <a:t> a </a:t>
            </a:r>
            <a:r>
              <a:rPr lang="en-US" dirty="0" err="1">
                <a:solidFill>
                  <a:srgbClr val="FFFF00"/>
                </a:solidFill>
              </a:rPr>
              <a:t>sinstra</a:t>
            </a:r>
            <a:r>
              <a:rPr lang="en-US" dirty="0">
                <a:solidFill>
                  <a:srgbClr val="FFFF00"/>
                </a:solidFill>
              </a:rPr>
              <a:t>.</a:t>
            </a:r>
            <a:r>
              <a:rPr lang="en-US" dirty="0"/>
              <a:t>.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422321" y="5926364"/>
            <a:ext cx="660559" cy="790597"/>
            <a:chOff x="6310708" y="2223671"/>
            <a:chExt cx="809489" cy="898563"/>
          </a:xfrm>
        </p:grpSpPr>
        <p:sp>
          <p:nvSpPr>
            <p:cNvPr id="28" name="Rounded Rectangle 27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368843" y="5926364"/>
            <a:ext cx="660559" cy="790597"/>
            <a:chOff x="6310708" y="2223671"/>
            <a:chExt cx="809489" cy="898563"/>
          </a:xfrm>
        </p:grpSpPr>
        <p:sp>
          <p:nvSpPr>
            <p:cNvPr id="33" name="Rounded Rectangle 32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6" name="Oval 35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55538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FAR PARTIRE IL ROBOT DAL LATO GIUSTO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 (Last edit: 7/04/2016)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Rectangle 4"/>
          <p:cNvSpPr/>
          <p:nvPr>
            <p:custDataLst>
              <p:tags r:id="rId2"/>
            </p:custDataLst>
          </p:nvPr>
        </p:nvSpPr>
        <p:spPr>
          <a:xfrm>
            <a:off x="977598" y="1288315"/>
            <a:ext cx="381000" cy="5486400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56327" name="Group 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 flipH="1">
            <a:off x="1218898" y="1248628"/>
            <a:ext cx="914400" cy="3810000"/>
            <a:chOff x="3581400" y="1219200"/>
            <a:chExt cx="914400" cy="3810000"/>
          </a:xfrm>
        </p:grpSpPr>
        <p:cxnSp>
          <p:nvCxnSpPr>
            <p:cNvPr id="26" name="Straight Connector 25"/>
            <p:cNvCxnSpPr/>
            <p:nvPr>
              <p:custDataLst>
                <p:tags r:id="rId14"/>
              </p:custDataLst>
            </p:nvPr>
          </p:nvCxnSpPr>
          <p:spPr>
            <a:xfrm rot="10800000">
              <a:off x="3657600" y="4343400"/>
              <a:ext cx="838200" cy="685800"/>
            </a:xfrm>
            <a:prstGeom prst="line">
              <a:avLst/>
            </a:prstGeom>
            <a:ln w="444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>
              <p:custDataLst>
                <p:tags r:id="rId15"/>
              </p:custDataLst>
            </p:nvPr>
          </p:nvCxnSpPr>
          <p:spPr>
            <a:xfrm rot="5400000" flipH="1" flipV="1">
              <a:off x="3619500" y="3543300"/>
              <a:ext cx="838200" cy="762000"/>
            </a:xfrm>
            <a:prstGeom prst="line">
              <a:avLst/>
            </a:prstGeom>
            <a:ln w="444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>
              <p:custDataLst>
                <p:tags r:id="rId16"/>
              </p:custDataLst>
            </p:nvPr>
          </p:nvCxnSpPr>
          <p:spPr>
            <a:xfrm rot="10800000">
              <a:off x="3581400" y="2743200"/>
              <a:ext cx="838200" cy="762000"/>
            </a:xfrm>
            <a:prstGeom prst="line">
              <a:avLst/>
            </a:prstGeom>
            <a:ln w="444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>
              <p:custDataLst>
                <p:tags r:id="rId17"/>
              </p:custDataLst>
            </p:nvPr>
          </p:nvCxnSpPr>
          <p:spPr>
            <a:xfrm flipV="1">
              <a:off x="3657600" y="1981200"/>
              <a:ext cx="838200" cy="762000"/>
            </a:xfrm>
            <a:prstGeom prst="line">
              <a:avLst/>
            </a:prstGeom>
            <a:ln w="444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>
              <p:custDataLst>
                <p:tags r:id="rId18"/>
              </p:custDataLst>
            </p:nvPr>
          </p:nvCxnSpPr>
          <p:spPr>
            <a:xfrm rot="10800000">
              <a:off x="3657600" y="1219200"/>
              <a:ext cx="838200" cy="762000"/>
            </a:xfrm>
            <a:prstGeom prst="line">
              <a:avLst/>
            </a:prstGeom>
            <a:ln w="444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/>
          <p:cNvSpPr/>
          <p:nvPr>
            <p:custDataLst>
              <p:tags r:id="rId4"/>
            </p:custDataLst>
          </p:nvPr>
        </p:nvSpPr>
        <p:spPr>
          <a:xfrm>
            <a:off x="3018065" y="1302715"/>
            <a:ext cx="381000" cy="5486400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23" name="Straight Connector 22"/>
          <p:cNvCxnSpPr/>
          <p:nvPr>
            <p:custDataLst>
              <p:tags r:id="rId5"/>
            </p:custDataLst>
          </p:nvPr>
        </p:nvCxnSpPr>
        <p:spPr>
          <a:xfrm rot="16200000" flipV="1">
            <a:off x="3230790" y="1251915"/>
            <a:ext cx="762000" cy="762000"/>
          </a:xfrm>
          <a:prstGeom prst="line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>
            <p:custDataLst>
              <p:tags r:id="rId6"/>
            </p:custDataLst>
          </p:nvPr>
        </p:nvCxnSpPr>
        <p:spPr>
          <a:xfrm rot="5400000" flipH="1" flipV="1">
            <a:off x="3148240" y="3607765"/>
            <a:ext cx="838200" cy="762000"/>
          </a:xfrm>
          <a:prstGeom prst="line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>
            <p:custDataLst>
              <p:tags r:id="rId7"/>
            </p:custDataLst>
          </p:nvPr>
        </p:nvCxnSpPr>
        <p:spPr>
          <a:xfrm rot="10800000">
            <a:off x="3110140" y="4420565"/>
            <a:ext cx="838200" cy="762000"/>
          </a:xfrm>
          <a:prstGeom prst="line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>
            <p:custDataLst>
              <p:tags r:id="rId8"/>
            </p:custDataLst>
          </p:nvPr>
        </p:nvCxnSpPr>
        <p:spPr>
          <a:xfrm flipV="1">
            <a:off x="3170465" y="1978990"/>
            <a:ext cx="838200" cy="762000"/>
          </a:xfrm>
          <a:prstGeom prst="line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>
            <p:custDataLst>
              <p:tags r:id="rId9"/>
            </p:custDataLst>
          </p:nvPr>
        </p:nvCxnSpPr>
        <p:spPr>
          <a:xfrm rot="10800000">
            <a:off x="3119665" y="2807665"/>
            <a:ext cx="838200" cy="762000"/>
          </a:xfrm>
          <a:prstGeom prst="line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>
            <p:custDataLst>
              <p:tags r:id="rId10"/>
            </p:custDataLst>
          </p:nvPr>
        </p:nvSpPr>
        <p:spPr>
          <a:xfrm>
            <a:off x="8321674" y="1251914"/>
            <a:ext cx="381000" cy="5486400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56" name="Straight Connector 55"/>
          <p:cNvCxnSpPr/>
          <p:nvPr>
            <p:custDataLst>
              <p:tags r:id="rId11"/>
            </p:custDataLst>
          </p:nvPr>
        </p:nvCxnSpPr>
        <p:spPr>
          <a:xfrm flipH="1">
            <a:off x="4984749" y="4452314"/>
            <a:ext cx="814388" cy="768350"/>
          </a:xfrm>
          <a:prstGeom prst="line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>
            <p:custDataLst>
              <p:tags r:id="rId12"/>
            </p:custDataLst>
          </p:nvPr>
        </p:nvCxnSpPr>
        <p:spPr>
          <a:xfrm flipH="1">
            <a:off x="5821362" y="4376114"/>
            <a:ext cx="990600" cy="0"/>
          </a:xfrm>
          <a:prstGeom prst="line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>
            <p:custDataLst>
              <p:tags r:id="rId13"/>
            </p:custDataLst>
          </p:nvPr>
        </p:nvCxnSpPr>
        <p:spPr>
          <a:xfrm flipH="1" flipV="1">
            <a:off x="6923087" y="4376114"/>
            <a:ext cx="714375" cy="685800"/>
          </a:xfrm>
          <a:prstGeom prst="line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008665" y="2170649"/>
            <a:ext cx="9760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8800" dirty="0">
              <a:solidFill>
                <a:srgbClr val="008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355671" y="1841604"/>
            <a:ext cx="97608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US" sz="11500" dirty="0">
              <a:solidFill>
                <a:srgbClr val="FF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0756" y="2313591"/>
            <a:ext cx="9760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8800" dirty="0">
              <a:solidFill>
                <a:srgbClr val="008000"/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907896" y="5125554"/>
            <a:ext cx="660559" cy="790597"/>
            <a:chOff x="6310708" y="2223671"/>
            <a:chExt cx="809489" cy="898563"/>
          </a:xfrm>
        </p:grpSpPr>
        <p:sp>
          <p:nvSpPr>
            <p:cNvPr id="49" name="Rounded Rectangle 48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65" name="Oval 64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3399065" y="5227128"/>
            <a:ext cx="660559" cy="790597"/>
            <a:chOff x="6310708" y="2223671"/>
            <a:chExt cx="809489" cy="898563"/>
          </a:xfrm>
        </p:grpSpPr>
        <p:sp>
          <p:nvSpPr>
            <p:cNvPr id="68" name="Rounded Rectangle 67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71" name="Oval 70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7307182" y="5182566"/>
            <a:ext cx="660559" cy="790597"/>
            <a:chOff x="6310708" y="2223671"/>
            <a:chExt cx="809489" cy="898563"/>
          </a:xfrm>
        </p:grpSpPr>
        <p:sp>
          <p:nvSpPr>
            <p:cNvPr id="73" name="Rounded Rectangle 72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ounded Rectangle 73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76" name="Oval 75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144072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AEF29D72-34CC-C448-A679-08550D2D21D1}" vid="{04B54D62-7BE5-DF47-9F85-5B9FEF4E3E09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beginner</Template>
  <TotalTime>6365</TotalTime>
  <Words>919</Words>
  <Application>Microsoft Macintosh PowerPoint</Application>
  <PresentationFormat>On-screen Show (4:3)</PresentationFormat>
  <Paragraphs>131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Helvetica Neue</vt:lpstr>
      <vt:lpstr>Zapf Dingbats</vt:lpstr>
      <vt:lpstr>beginner</vt:lpstr>
      <vt:lpstr>Custom Design</vt:lpstr>
      <vt:lpstr>LEZIONI PER PRINCIPIANTI</vt:lpstr>
      <vt:lpstr>Obiettivi della lezione</vt:lpstr>
      <vt:lpstr>ISTRUZIONI PER L’INSEGNANTE</vt:lpstr>
      <vt:lpstr>SEGUIRE AL CENTRO?</vt:lpstr>
      <vt:lpstr>PowerPoint Presentation</vt:lpstr>
      <vt:lpstr>PowerPoint Presentation</vt:lpstr>
      <vt:lpstr>SEGUIRE UNA LINEA: LO STILE DEL ROBOT</vt:lpstr>
      <vt:lpstr>LA CAPACITà DI SEGUIRE LA LINEA è SUI BORDI</vt:lpstr>
      <vt:lpstr>FAR PARTIRE IL ROBOT DAL LATO GIUSTO</vt:lpstr>
      <vt:lpstr>ESERCITAZIONE 1</vt:lpstr>
      <vt:lpstr>SOLUZIONE DELL’ESERCITAZIONE 1a</vt:lpstr>
      <vt:lpstr>Soluzione dell’esercitazione 1b</vt:lpstr>
      <vt:lpstr>ESERCITAZIONE 2</vt:lpstr>
      <vt:lpstr>Soluzione all’esercitazione 2</vt:lpstr>
      <vt:lpstr>Soluzione all’esercitazione 2: distanza</vt:lpstr>
      <vt:lpstr>Guida alla discussione</vt:lpstr>
      <vt:lpstr>CREDITS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BEGINNER PROGRAMMING Lesson</dc:title>
  <dc:creator>GIUCO</dc:creator>
  <cp:lastModifiedBy>Sanjay Seshan</cp:lastModifiedBy>
  <cp:revision>41</cp:revision>
  <dcterms:created xsi:type="dcterms:W3CDTF">2014-08-07T02:19:13Z</dcterms:created>
  <dcterms:modified xsi:type="dcterms:W3CDTF">2018-04-07T14:33:44Z</dcterms:modified>
</cp:coreProperties>
</file>