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</p:sldMasterIdLst>
  <p:notesMasterIdLst>
    <p:notesMasterId r:id="rId15"/>
  </p:notesMasterIdLst>
  <p:handoutMasterIdLst>
    <p:handoutMasterId r:id="rId16"/>
  </p:handoutMasterIdLst>
  <p:sldIdLst>
    <p:sldId id="300" r:id="rId3"/>
    <p:sldId id="288" r:id="rId4"/>
    <p:sldId id="290" r:id="rId5"/>
    <p:sldId id="292" r:id="rId6"/>
    <p:sldId id="293" r:id="rId7"/>
    <p:sldId id="294" r:id="rId8"/>
    <p:sldId id="295" r:id="rId9"/>
    <p:sldId id="296" r:id="rId10"/>
    <p:sldId id="297" r:id="rId11"/>
    <p:sldId id="299" r:id="rId12"/>
    <p:sldId id="287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00" autoAdjust="0"/>
    <p:restoredTop sz="96271" autoAdjust="0"/>
  </p:normalViewPr>
  <p:slideViewPr>
    <p:cSldViewPr snapToGrid="0" snapToObjects="1">
      <p:cViewPr varScale="1">
        <p:scale>
          <a:sx n="89" d="100"/>
          <a:sy n="89" d="100"/>
        </p:scale>
        <p:origin x="-8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6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553" y="471740"/>
            <a:ext cx="4857665" cy="2001435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2708-2A86-4155-BDDA-029D7926A0E2}" type="datetime1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 userDrawn="1"/>
        </p:nvSpPr>
        <p:spPr>
          <a:xfrm>
            <a:off x="1481621" y="5931894"/>
            <a:ext cx="239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</a:t>
            </a:r>
            <a:r>
              <a:rPr lang="en-US"/>
              <a:t>Droids Robotics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6" y="4938756"/>
            <a:ext cx="1317585" cy="1260490"/>
          </a:xfrm>
          <a:prstGeom prst="rect">
            <a:avLst/>
          </a:prstGeom>
        </p:spPr>
      </p:pic>
      <p:pic>
        <p:nvPicPr>
          <p:cNvPr id="15" name="Picture 14" descr="EV3Lessons.com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05" y="409394"/>
            <a:ext cx="3487140" cy="129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46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FB37-1743-45E1-813B-0F31EA7B52A2}" type="datetime1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856E-918D-45A6-BA6E-083F2ADDC3D8}" type="datetime1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29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279" y="154094"/>
            <a:ext cx="3853207" cy="1870649"/>
          </a:xfr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E2-630D-4490-AFF6-A338E784AFB6}" type="datetime1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363695" y="3959525"/>
            <a:ext cx="437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By</a:t>
            </a:r>
            <a:r>
              <a:rPr lang="en-US" baseline="0" dirty="0">
                <a:latin typeface="+mj-lt"/>
              </a:rPr>
              <a:t> Sanjay and Arvind Seshan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87" y="139554"/>
            <a:ext cx="5075507" cy="188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260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E8F5-B69D-4F37-AA8D-A01DF6E72580}" type="datetime1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72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50EC-8E2D-4E5C-9AB5-F1BBE4C2E30D}" type="datetime1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399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E4E0-020C-42C0-B55B-32B3D8B542BA}" type="datetime1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09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ACAD-749A-4C16-A63D-02B0E4AE068C}" type="datetime1">
              <a:rPr lang="en-US" smtClean="0"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94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8FA7-E0B4-453D-846F-AD7AC3AB5919}" type="datetime1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16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1C0E-1620-40F7-9668-FD0AFAB934F2}" type="datetime1">
              <a:rPr lang="en-US" smtClean="0"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49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8839B90-7345-4DC3-B2CC-4D7B65442688}" type="datetime1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8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86FF-760C-4025-81E3-3FE3BF771D15}" type="datetime1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0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94E6-C567-4CC2-9288-38345C40E2DF}" type="datetime1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30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48D9-2FBA-4689-BEDC-11B5A6C603A5}" type="datetime1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20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33F8-064E-430D-91C7-9D62252EBB2F}" type="datetime1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8848-E2E0-45D4-BDFE-05A719DE03F5}" type="datetime1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32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05B8-E255-4E34-8AEF-52E0081CE81B}" type="datetime1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6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3423-8130-4580-9EE0-45293D61E979}" type="datetime1">
              <a:rPr lang="en-US" smtClean="0"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2426-3456-4AA8-9F9E-3B6A1B4624B1}" type="datetime1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05C9-0B84-4D0D-90DD-ADFFC030334A}" type="datetime1">
              <a:rPr lang="en-US" smtClean="0"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2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FC16D11-3E2D-4A94-B872-9A66EAD039A0}" type="datetime1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6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56A7-1793-4EE9-89A2-56412202B94F}" type="datetime1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0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502D15A-A923-4405-822D-3AC4F3AE88BE}" type="datetime1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© 2015 EV3Lessons.com, Last edit 7/06/2016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107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35143A4-9038-4F0D-BE3A-6A914001015C}" type="datetime1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© 2015 EV3Lessons.com, Last edit 7/06/2016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305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LEZIONI INTERMEDIE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VariabIlI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3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300" dirty="0" err="1" smtClean="0"/>
              <a:t>Soluzione</a:t>
            </a:r>
            <a:r>
              <a:rPr lang="en-US" altLang="en-US" sz="4300" dirty="0" smtClean="0"/>
              <a:t> </a:t>
            </a:r>
            <a:r>
              <a:rPr lang="en-US" altLang="en-US" sz="4300" dirty="0" err="1" smtClean="0"/>
              <a:t>alla</a:t>
            </a:r>
            <a:r>
              <a:rPr lang="en-US" altLang="en-US" sz="4300" dirty="0" smtClean="0"/>
              <a:t> </a:t>
            </a:r>
            <a:r>
              <a:rPr lang="en-US" altLang="en-US" sz="4300" dirty="0" err="1" smtClean="0"/>
              <a:t>sfida</a:t>
            </a:r>
            <a:r>
              <a:rPr lang="en-US" altLang="en-US" sz="4300" dirty="0" smtClean="0"/>
              <a:t> 2: </a:t>
            </a:r>
            <a:r>
              <a:rPr lang="en-US" altLang="en-US" sz="4300" dirty="0" err="1" smtClean="0"/>
              <a:t>Contare</a:t>
            </a:r>
            <a:r>
              <a:rPr lang="en-US" altLang="en-US" sz="4300" dirty="0" smtClean="0"/>
              <a:t> le </a:t>
            </a:r>
            <a:r>
              <a:rPr lang="en-US" altLang="en-US" sz="4300" dirty="0" err="1" smtClean="0"/>
              <a:t>linee</a:t>
            </a:r>
            <a:endParaRPr lang="en-US" altLang="en-US" sz="43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105BE49-FB6C-4ECA-AF0F-3248BF262EF6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4" name="Picture 3" descr="Screen Shot 2015-05-27 at 5.05.27 PM 1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 r="2264"/>
          <a:stretch/>
        </p:blipFill>
        <p:spPr>
          <a:xfrm>
            <a:off x="199698" y="2534908"/>
            <a:ext cx="8914272" cy="1616844"/>
          </a:xfrm>
          <a:prstGeom prst="rect">
            <a:avLst/>
          </a:prstGeom>
        </p:spPr>
      </p:pic>
      <p:sp>
        <p:nvSpPr>
          <p:cNvPr id="6" name="CasellaDiTesto 9"/>
          <p:cNvSpPr txBox="1"/>
          <p:nvPr/>
        </p:nvSpPr>
        <p:spPr>
          <a:xfrm>
            <a:off x="685383" y="3503338"/>
            <a:ext cx="1188000" cy="7335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r>
              <a:rPr lang="it-IT" sz="1000" dirty="0" smtClean="0"/>
              <a:t>Inizializza la variabile </a:t>
            </a:r>
            <a:r>
              <a:rPr lang="it-IT" sz="1000" dirty="0" smtClean="0"/>
              <a:t>assegn</a:t>
            </a:r>
            <a:r>
              <a:rPr lang="it-IT" sz="1000" dirty="0" smtClean="0"/>
              <a:t>andole il valore zero ed accende i motori</a:t>
            </a:r>
            <a:endParaRPr lang="it-IT" sz="1000" dirty="0"/>
          </a:p>
        </p:txBody>
      </p:sp>
      <p:sp>
        <p:nvSpPr>
          <p:cNvPr id="7" name="CasellaDiTesto 9"/>
          <p:cNvSpPr txBox="1"/>
          <p:nvPr/>
        </p:nvSpPr>
        <p:spPr>
          <a:xfrm>
            <a:off x="2113848" y="3563025"/>
            <a:ext cx="1008000" cy="4788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r>
              <a:rPr lang="it-IT" sz="1000" dirty="0" smtClean="0"/>
              <a:t>Aspetta che il robot veda la linea nera</a:t>
            </a:r>
            <a:endParaRPr lang="it-IT" sz="1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207927" y="3684650"/>
            <a:ext cx="1944000" cy="3488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r>
              <a:rPr lang="it-IT" sz="900" dirty="0" smtClean="0"/>
              <a:t>Aggiunge 1 alla variabile poi la riscrive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312198" y="3672173"/>
            <a:ext cx="1224000" cy="4770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r>
              <a:rPr lang="it-IT" sz="900" dirty="0" smtClean="0"/>
              <a:t>Quindi mostra il nuovo valore sul display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711094" y="3576257"/>
            <a:ext cx="1008000" cy="2205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r>
              <a:rPr lang="it-IT" sz="900" dirty="0" smtClean="0"/>
              <a:t>Supera la linea</a:t>
            </a:r>
            <a:endParaRPr lang="it-IT" sz="9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830550" y="3563025"/>
            <a:ext cx="1008000" cy="3488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r>
              <a:rPr lang="it-IT" sz="900" dirty="0" smtClean="0"/>
              <a:t>Accende i motori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1095804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Prossimi</a:t>
            </a:r>
            <a:r>
              <a:rPr lang="en-US" dirty="0" smtClean="0"/>
              <a:t> </a:t>
            </a:r>
            <a:r>
              <a:rPr lang="en-US" dirty="0" err="1" smtClean="0"/>
              <a:t>passi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Useremo</a:t>
            </a:r>
            <a:r>
              <a:rPr lang="en-US" dirty="0" smtClean="0"/>
              <a:t> le </a:t>
            </a:r>
            <a:r>
              <a:rPr lang="en-US" dirty="0" err="1" smtClean="0"/>
              <a:t>variabili</a:t>
            </a:r>
            <a:r>
              <a:rPr lang="en-US" dirty="0" smtClean="0"/>
              <a:t> </a:t>
            </a:r>
            <a:r>
              <a:rPr lang="en-US" dirty="0" err="1" smtClean="0"/>
              <a:t>nelle</a:t>
            </a:r>
            <a:r>
              <a:rPr lang="en-US" dirty="0" smtClean="0"/>
              <a:t> </a:t>
            </a:r>
            <a:r>
              <a:rPr lang="en-US" dirty="0" err="1" smtClean="0"/>
              <a:t>seguenti</a:t>
            </a:r>
            <a:r>
              <a:rPr lang="en-US" dirty="0" smtClean="0"/>
              <a:t> </a:t>
            </a:r>
            <a:r>
              <a:rPr lang="en-US" dirty="0" err="1" smtClean="0"/>
              <a:t>lezioni</a:t>
            </a:r>
            <a:r>
              <a:rPr lang="en-US" dirty="0" smtClean="0"/>
              <a:t>: </a:t>
            </a:r>
            <a:endParaRPr lang="en-US" dirty="0"/>
          </a:p>
          <a:p>
            <a:pPr lvl="1"/>
            <a:r>
              <a:rPr lang="en-US" dirty="0" err="1" smtClean="0"/>
              <a:t>Avanzate</a:t>
            </a:r>
            <a:r>
              <a:rPr lang="en-US" dirty="0" smtClean="0"/>
              <a:t>: </a:t>
            </a:r>
            <a:r>
              <a:rPr lang="en-US" dirty="0"/>
              <a:t>Menu System</a:t>
            </a:r>
          </a:p>
          <a:p>
            <a:pPr lvl="1"/>
            <a:r>
              <a:rPr lang="en-US" dirty="0" err="1" smtClean="0"/>
              <a:t>Avanzate</a:t>
            </a:r>
            <a:r>
              <a:rPr lang="en-US" dirty="0" smtClean="0"/>
              <a:t>: </a:t>
            </a:r>
            <a:r>
              <a:rPr lang="en-US" dirty="0" err="1" smtClean="0"/>
              <a:t>sincronizzazione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flussi</a:t>
            </a:r>
            <a:r>
              <a:rPr lang="en-US" dirty="0" smtClean="0"/>
              <a:t> </a:t>
            </a:r>
            <a:r>
              <a:rPr lang="en-US" dirty="0" err="1" smtClean="0"/>
              <a:t>paralleli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10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</p:spPr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7874" y="1505616"/>
            <a:ext cx="8596811" cy="4654528"/>
          </a:xfrm>
        </p:spPr>
        <p:txBody>
          <a:bodyPr/>
          <a:lstStyle/>
          <a:p>
            <a:r>
              <a:rPr lang="en-US" dirty="0" err="1" smtClean="0"/>
              <a:t>Questo</a:t>
            </a:r>
            <a:r>
              <a:rPr lang="en-US" dirty="0" smtClean="0"/>
              <a:t> tutorial è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creato</a:t>
            </a:r>
            <a:r>
              <a:rPr lang="en-US" dirty="0" smtClean="0"/>
              <a:t> da Sanjay </a:t>
            </a:r>
            <a:r>
              <a:rPr lang="en-US" dirty="0"/>
              <a:t>Seshan and Arvind Seshan</a:t>
            </a:r>
          </a:p>
          <a:p>
            <a:r>
              <a:rPr lang="en-US" dirty="0" err="1" smtClean="0"/>
              <a:t>Altre</a:t>
            </a:r>
            <a:r>
              <a:rPr lang="en-US" dirty="0" smtClean="0"/>
              <a:t> </a:t>
            </a:r>
            <a:r>
              <a:rPr lang="en-US" dirty="0" err="1" smtClean="0"/>
              <a:t>lezioni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disponibili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www.ev3lessons.com</a:t>
            </a:r>
            <a:endParaRPr lang="en-US" dirty="0" smtClean="0"/>
          </a:p>
          <a:p>
            <a:r>
              <a:rPr lang="en-US" dirty="0" err="1" smtClean="0"/>
              <a:t>Traduzione</a:t>
            </a:r>
            <a:r>
              <a:rPr lang="en-US" dirty="0" smtClean="0"/>
              <a:t>: Giuseppe </a:t>
            </a:r>
            <a:r>
              <a:rPr lang="en-US" dirty="0" err="1" smtClean="0"/>
              <a:t>Comis</a:t>
            </a:r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questo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lavoro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è sotto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licenza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di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15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Obiettivi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Imparare</a:t>
            </a:r>
            <a:r>
              <a:rPr lang="en-US" dirty="0" smtClean="0"/>
              <a:t> a </a:t>
            </a:r>
            <a:r>
              <a:rPr lang="en-US" dirty="0" err="1" smtClean="0"/>
              <a:t>conoscere</a:t>
            </a:r>
            <a:r>
              <a:rPr lang="en-US" dirty="0" smtClean="0"/>
              <a:t> </a:t>
            </a:r>
            <a:r>
              <a:rPr lang="en-US" dirty="0" err="1" smtClean="0"/>
              <a:t>differenti</a:t>
            </a:r>
            <a:r>
              <a:rPr lang="en-US" dirty="0" smtClean="0"/>
              <a:t> tipi di </a:t>
            </a:r>
            <a:r>
              <a:rPr lang="en-US" dirty="0" err="1" smtClean="0"/>
              <a:t>variabili</a:t>
            </a:r>
            <a:r>
              <a:rPr lang="en-US" dirty="0" smtClean="0"/>
              <a:t>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Imparare</a:t>
            </a:r>
            <a:r>
              <a:rPr lang="en-US" dirty="0" smtClean="0"/>
              <a:t> come </a:t>
            </a:r>
            <a:r>
              <a:rPr lang="en-US" dirty="0" err="1" smtClean="0"/>
              <a:t>leggere</a:t>
            </a:r>
            <a:r>
              <a:rPr lang="en-US" dirty="0" smtClean="0"/>
              <a:t> e </a:t>
            </a:r>
            <a:r>
              <a:rPr lang="en-US" dirty="0" err="1" smtClean="0"/>
              <a:t>scrivere</a:t>
            </a:r>
            <a:r>
              <a:rPr lang="en-US" dirty="0" smtClean="0"/>
              <a:t> le </a:t>
            </a:r>
            <a:r>
              <a:rPr lang="en-US" dirty="0" err="1" smtClean="0"/>
              <a:t>variabili</a:t>
            </a:r>
            <a:endParaRPr lang="en-US" dirty="0"/>
          </a:p>
          <a:p>
            <a:endParaRPr lang="en-US" dirty="0"/>
          </a:p>
          <a:p>
            <a:r>
              <a:rPr lang="en-US" dirty="0" err="1" smtClean="0"/>
              <a:t>Prerequisiti</a:t>
            </a:r>
            <a:r>
              <a:rPr lang="en-US" dirty="0" smtClean="0"/>
              <a:t>:  </a:t>
            </a:r>
            <a:r>
              <a:rPr lang="en-US" dirty="0" err="1" smtClean="0"/>
              <a:t>fili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, </a:t>
            </a:r>
            <a:r>
              <a:rPr lang="en-US" dirty="0" err="1" smtClean="0"/>
              <a:t>sensore</a:t>
            </a:r>
            <a:r>
              <a:rPr lang="en-US" dirty="0" smtClean="0"/>
              <a:t> di </a:t>
            </a:r>
            <a:r>
              <a:rPr lang="en-US" dirty="0" err="1" smtClean="0"/>
              <a:t>colore</a:t>
            </a:r>
            <a:r>
              <a:rPr lang="en-US" dirty="0" smtClean="0"/>
              <a:t>, </a:t>
            </a:r>
            <a:r>
              <a:rPr lang="en-US" dirty="0" err="1" smtClean="0"/>
              <a:t>blocchi</a:t>
            </a:r>
            <a:r>
              <a:rPr lang="en-US" dirty="0" smtClean="0"/>
              <a:t> Display, </a:t>
            </a:r>
            <a:r>
              <a:rPr lang="en-US" dirty="0" err="1" smtClean="0"/>
              <a:t>blocco</a:t>
            </a:r>
            <a:r>
              <a:rPr lang="en-US" dirty="0" smtClean="0"/>
              <a:t> </a:t>
            </a:r>
            <a:r>
              <a:rPr lang="en-US" dirty="0" err="1" smtClean="0"/>
              <a:t>attesa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31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27 at 11.16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477" y="1559389"/>
            <a:ext cx="1866900" cy="711200"/>
          </a:xfrm>
          <a:prstGeom prst="rect">
            <a:avLst/>
          </a:prstGeom>
        </p:spPr>
      </p:pic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27874" y="451210"/>
            <a:ext cx="8596812" cy="874055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Tool </a:t>
            </a:r>
            <a:r>
              <a:rPr lang="en-US" altLang="en-US" dirty="0" err="1" smtClean="0"/>
              <a:t>addizionale</a:t>
            </a:r>
            <a:r>
              <a:rPr lang="en-US" altLang="en-US" dirty="0" smtClean="0"/>
              <a:t>: </a:t>
            </a:r>
            <a:r>
              <a:rPr lang="it-IT" dirty="0"/>
              <a:t>Blocchi display cablati</a:t>
            </a:r>
            <a:endParaRPr lang="en-US" altLang="en-US" dirty="0"/>
          </a:p>
        </p:txBody>
      </p:sp>
      <p:pic>
        <p:nvPicPr>
          <p:cNvPr id="44036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8" t="20966" r="55542" b="61258"/>
          <a:stretch>
            <a:fillRect/>
          </a:stretch>
        </p:blipFill>
        <p:spPr>
          <a:xfrm>
            <a:off x="1529443" y="2024527"/>
            <a:ext cx="5600700" cy="172402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BF08A7-D6E4-494E-BF66-67A44E35DEB0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44037" name="TextBox 5"/>
          <p:cNvSpPr txBox="1">
            <a:spLocks noChangeArrowheads="1"/>
          </p:cNvSpPr>
          <p:nvPr/>
        </p:nvSpPr>
        <p:spPr bwMode="auto">
          <a:xfrm>
            <a:off x="2008868" y="1962614"/>
            <a:ext cx="1828800" cy="307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 smtClean="0"/>
              <a:t>Testo</a:t>
            </a:r>
            <a:r>
              <a:rPr lang="en-US" altLang="en-US" sz="1400" dirty="0" smtClean="0"/>
              <a:t> da </a:t>
            </a:r>
            <a:r>
              <a:rPr lang="en-US" altLang="en-US" sz="1400" dirty="0" err="1" smtClean="0"/>
              <a:t>mostrare</a:t>
            </a:r>
            <a:endParaRPr lang="en-US" altLang="en-US" sz="1400" dirty="0"/>
          </a:p>
        </p:txBody>
      </p:sp>
      <p:cxnSp>
        <p:nvCxnSpPr>
          <p:cNvPr id="44038" name="Straight Arrow Connector 7"/>
          <p:cNvCxnSpPr>
            <a:cxnSpLocks noChangeShapeType="1"/>
            <a:stCxn id="44037" idx="3"/>
          </p:cNvCxnSpPr>
          <p:nvPr/>
        </p:nvCxnSpPr>
        <p:spPr bwMode="auto">
          <a:xfrm>
            <a:off x="3837668" y="2116602"/>
            <a:ext cx="365125" cy="317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39" name="TextBox 13"/>
          <p:cNvSpPr txBox="1">
            <a:spLocks noChangeArrowheads="1"/>
          </p:cNvSpPr>
          <p:nvPr/>
        </p:nvSpPr>
        <p:spPr bwMode="auto">
          <a:xfrm>
            <a:off x="4701268" y="1864678"/>
            <a:ext cx="2628900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Click </a:t>
            </a:r>
            <a:r>
              <a:rPr lang="en-US" altLang="en-US" sz="1400" dirty="0" err="1" smtClean="0"/>
              <a:t>sul</a:t>
            </a:r>
            <a:r>
              <a:rPr lang="en-US" altLang="en-US" sz="1400" dirty="0" smtClean="0"/>
              <a:t> campo </a:t>
            </a:r>
            <a:r>
              <a:rPr lang="en-US" altLang="en-US" sz="1400" dirty="0" err="1" smtClean="0"/>
              <a:t>che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si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vuole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collegare</a:t>
            </a:r>
            <a:endParaRPr lang="en-US" altLang="en-US" sz="1400" dirty="0"/>
          </a:p>
        </p:txBody>
      </p:sp>
      <p:cxnSp>
        <p:nvCxnSpPr>
          <p:cNvPr id="44040" name="Straight Arrow Connector 15"/>
          <p:cNvCxnSpPr>
            <a:cxnSpLocks noChangeShapeType="1"/>
          </p:cNvCxnSpPr>
          <p:nvPr/>
        </p:nvCxnSpPr>
        <p:spPr bwMode="auto">
          <a:xfrm>
            <a:off x="6215743" y="2254714"/>
            <a:ext cx="303213" cy="1793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41" name="TextBox 17"/>
          <p:cNvSpPr txBox="1">
            <a:spLocks noChangeArrowheads="1"/>
          </p:cNvSpPr>
          <p:nvPr/>
        </p:nvSpPr>
        <p:spPr bwMode="auto">
          <a:xfrm>
            <a:off x="316523" y="4031127"/>
            <a:ext cx="344525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sz="1400" dirty="0"/>
              <a:t>Testo fornito su un </a:t>
            </a:r>
            <a:r>
              <a:rPr lang="it-IT" sz="1400" dirty="0" smtClean="0"/>
              <a:t>filo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400" dirty="0" smtClean="0"/>
              <a:t>Cancella lo schermo prima di mostrare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Colonna da cui </a:t>
            </a:r>
            <a:r>
              <a:rPr lang="en-US" altLang="en-US" sz="1400" dirty="0" err="1" smtClean="0"/>
              <a:t>iniziare</a:t>
            </a:r>
            <a:endParaRPr lang="en-US" altLang="en-US" sz="1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Riga da cui </a:t>
            </a:r>
            <a:r>
              <a:rPr lang="en-US" altLang="en-US" sz="1400" dirty="0" err="1" smtClean="0"/>
              <a:t>iniziare</a:t>
            </a:r>
            <a:endParaRPr lang="en-US" altLang="en-US" sz="1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 smtClean="0"/>
              <a:t>Testo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bianco</a:t>
            </a:r>
            <a:r>
              <a:rPr lang="en-US" altLang="en-US" sz="1400" dirty="0" smtClean="0"/>
              <a:t> o </a:t>
            </a:r>
            <a:r>
              <a:rPr lang="en-US" altLang="en-US" sz="1400" dirty="0" err="1" smtClean="0"/>
              <a:t>nero</a:t>
            </a:r>
            <a:endParaRPr lang="en-US" altLang="en-US" sz="1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 smtClean="0"/>
              <a:t>Dimensioni</a:t>
            </a:r>
            <a:r>
              <a:rPr lang="en-US" altLang="en-US" sz="1400" dirty="0" smtClean="0"/>
              <a:t> del </a:t>
            </a:r>
            <a:r>
              <a:rPr lang="en-US" altLang="en-US" sz="1400" dirty="0" err="1" smtClean="0"/>
              <a:t>testo</a:t>
            </a:r>
            <a:endParaRPr lang="en-US" altLang="en-US" sz="1400" dirty="0"/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0 – </a:t>
            </a:r>
            <a:r>
              <a:rPr lang="en-US" altLang="en-US" sz="1400" dirty="0" smtClean="0"/>
              <a:t>piccolo</a:t>
            </a:r>
            <a:endParaRPr lang="en-US" altLang="en-US" sz="1400" dirty="0"/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1 – </a:t>
            </a:r>
            <a:r>
              <a:rPr lang="en-US" altLang="en-US" sz="1400" dirty="0" smtClean="0"/>
              <a:t>piccolo in </a:t>
            </a:r>
            <a:r>
              <a:rPr lang="en-US" altLang="en-US" sz="1400" dirty="0" err="1" smtClean="0"/>
              <a:t>grassetto</a:t>
            </a:r>
            <a:endParaRPr lang="en-US" altLang="en-US" sz="1400" dirty="0"/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2 – </a:t>
            </a:r>
            <a:r>
              <a:rPr lang="en-US" altLang="en-US" sz="1400" dirty="0" err="1" smtClean="0"/>
              <a:t>grande</a:t>
            </a:r>
            <a:endParaRPr lang="en-US" altLang="en-US" sz="1400" dirty="0"/>
          </a:p>
        </p:txBody>
      </p:sp>
      <p:cxnSp>
        <p:nvCxnSpPr>
          <p:cNvPr id="44042" name="Elbow Connector 19"/>
          <p:cNvCxnSpPr>
            <a:cxnSpLocks noChangeShapeType="1"/>
          </p:cNvCxnSpPr>
          <p:nvPr/>
        </p:nvCxnSpPr>
        <p:spPr bwMode="auto">
          <a:xfrm flipV="1">
            <a:off x="3380468" y="3227852"/>
            <a:ext cx="1817688" cy="1004887"/>
          </a:xfrm>
          <a:prstGeom prst="bentConnector3">
            <a:avLst>
              <a:gd name="adj1" fmla="val 100315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3" name="Elbow Connector 25"/>
          <p:cNvCxnSpPr>
            <a:cxnSpLocks noChangeShapeType="1"/>
          </p:cNvCxnSpPr>
          <p:nvPr/>
        </p:nvCxnSpPr>
        <p:spPr bwMode="auto">
          <a:xfrm flipV="1">
            <a:off x="3326493" y="3238964"/>
            <a:ext cx="2432050" cy="1400175"/>
          </a:xfrm>
          <a:prstGeom prst="bentConnector3">
            <a:avLst>
              <a:gd name="adj1" fmla="val 100139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4" name="Elbow Connector 29"/>
          <p:cNvCxnSpPr>
            <a:cxnSpLocks noChangeShapeType="1"/>
          </p:cNvCxnSpPr>
          <p:nvPr/>
        </p:nvCxnSpPr>
        <p:spPr bwMode="auto">
          <a:xfrm flipV="1">
            <a:off x="3613831" y="3204039"/>
            <a:ext cx="1870075" cy="1230313"/>
          </a:xfrm>
          <a:prstGeom prst="bentConnector3">
            <a:avLst>
              <a:gd name="adj1" fmla="val 9987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5" name="Elbow Connector 43014"/>
          <p:cNvCxnSpPr>
            <a:cxnSpLocks noChangeShapeType="1"/>
          </p:cNvCxnSpPr>
          <p:nvPr/>
        </p:nvCxnSpPr>
        <p:spPr bwMode="auto">
          <a:xfrm flipV="1">
            <a:off x="3105831" y="3238964"/>
            <a:ext cx="2909887" cy="1635125"/>
          </a:xfrm>
          <a:prstGeom prst="bentConnector3">
            <a:avLst>
              <a:gd name="adj1" fmla="val 1001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6" name="Elbow Connector 43019"/>
          <p:cNvCxnSpPr>
            <a:cxnSpLocks noChangeShapeType="1"/>
          </p:cNvCxnSpPr>
          <p:nvPr/>
        </p:nvCxnSpPr>
        <p:spPr bwMode="auto">
          <a:xfrm flipV="1">
            <a:off x="3015343" y="3273889"/>
            <a:ext cx="3303588" cy="1773238"/>
          </a:xfrm>
          <a:prstGeom prst="bentConnector3">
            <a:avLst>
              <a:gd name="adj1" fmla="val 100319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7" name="Elbow Connector 43022"/>
          <p:cNvCxnSpPr>
            <a:cxnSpLocks noChangeShapeType="1"/>
          </p:cNvCxnSpPr>
          <p:nvPr/>
        </p:nvCxnSpPr>
        <p:spPr bwMode="auto">
          <a:xfrm flipV="1">
            <a:off x="2191431" y="3273889"/>
            <a:ext cx="4327525" cy="1992313"/>
          </a:xfrm>
          <a:prstGeom prst="bentConnector3">
            <a:avLst>
              <a:gd name="adj1" fmla="val 100153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08038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Variabili</a:t>
            </a:r>
            <a:endParaRPr lang="en-US" alt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err="1" smtClean="0"/>
              <a:t>Cos’è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variabile</a:t>
            </a:r>
            <a:r>
              <a:rPr lang="en-US" altLang="en-US" dirty="0" smtClean="0"/>
              <a:t>? </a:t>
            </a:r>
            <a:r>
              <a:rPr lang="en-US" altLang="en-US" dirty="0" err="1" smtClean="0"/>
              <a:t>Una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variabile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acquisisce</a:t>
            </a:r>
            <a:r>
              <a:rPr lang="en-US" altLang="en-US" dirty="0" smtClean="0"/>
              <a:t> un </a:t>
            </a:r>
            <a:r>
              <a:rPr lang="en-US" altLang="en-US" dirty="0" err="1" smtClean="0"/>
              <a:t>valore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che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può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essere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utilizzato</a:t>
            </a:r>
            <a:r>
              <a:rPr lang="en-US" altLang="en-US" dirty="0" smtClean="0"/>
              <a:t> in </a:t>
            </a:r>
            <a:r>
              <a:rPr lang="en-US" altLang="en-US" dirty="0" err="1" smtClean="0"/>
              <a:t>seguito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nel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programma</a:t>
            </a:r>
            <a:r>
              <a:rPr lang="en-US" altLang="en-US" dirty="0" smtClean="0"/>
              <a:t>. </a:t>
            </a:r>
            <a:r>
              <a:rPr lang="en-US" altLang="en-US" dirty="0" err="1" smtClean="0"/>
              <a:t>Consideratela</a:t>
            </a:r>
            <a:r>
              <a:rPr lang="en-US" altLang="en-US" dirty="0" smtClean="0"/>
              <a:t> come se fosse un </a:t>
            </a:r>
            <a:r>
              <a:rPr lang="en-US" altLang="en-US" dirty="0" err="1" smtClean="0"/>
              <a:t>blocco</a:t>
            </a:r>
            <a:r>
              <a:rPr lang="en-US" altLang="en-US" dirty="0" smtClean="0"/>
              <a:t> note o </a:t>
            </a:r>
            <a:r>
              <a:rPr lang="en-US" altLang="en-US" dirty="0" err="1" smtClean="0"/>
              <a:t>una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scatola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che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conserva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valori</a:t>
            </a:r>
            <a:r>
              <a:rPr lang="en-US" altLang="en-US" dirty="0" smtClean="0"/>
              <a:t> per </a:t>
            </a:r>
            <a:r>
              <a:rPr lang="en-US" altLang="en-US" dirty="0" err="1" smtClean="0"/>
              <a:t>voi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r>
              <a:rPr lang="en-US" altLang="en-US" dirty="0" err="1" smtClean="0"/>
              <a:t>Potete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denominare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variabile</a:t>
            </a:r>
            <a:r>
              <a:rPr lang="en-US" altLang="en-US" dirty="0" smtClean="0"/>
              <a:t> come </a:t>
            </a:r>
            <a:r>
              <a:rPr lang="en-US" altLang="en-US" dirty="0" err="1" smtClean="0"/>
              <a:t>volete</a:t>
            </a:r>
            <a:endParaRPr lang="en-US" altLang="en-US" dirty="0"/>
          </a:p>
          <a:p>
            <a:r>
              <a:rPr lang="en-US" altLang="en-US" dirty="0" err="1" smtClean="0"/>
              <a:t>Potete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definire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tipo</a:t>
            </a:r>
            <a:r>
              <a:rPr lang="en-US" altLang="en-US" dirty="0" smtClean="0"/>
              <a:t> di </a:t>
            </a:r>
            <a:r>
              <a:rPr lang="en-US" altLang="en-US" dirty="0" err="1" smtClean="0"/>
              <a:t>variabile</a:t>
            </a:r>
            <a:r>
              <a:rPr lang="en-US" altLang="en-US" dirty="0" smtClean="0"/>
              <a:t>:</a:t>
            </a:r>
            <a:endParaRPr lang="en-US" altLang="en-US" dirty="0"/>
          </a:p>
          <a:p>
            <a:pPr lvl="1"/>
            <a:r>
              <a:rPr lang="en-US" altLang="en-US" dirty="0" err="1" smtClean="0"/>
              <a:t>Numerica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memorizza</a:t>
            </a:r>
            <a:r>
              <a:rPr lang="en-US" altLang="en-US" dirty="0" smtClean="0"/>
              <a:t> un </a:t>
            </a:r>
            <a:r>
              <a:rPr lang="en-US" altLang="en-US" dirty="0" err="1" smtClean="0"/>
              <a:t>numero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 lvl="1"/>
            <a:r>
              <a:rPr lang="en-US" altLang="en-US" dirty="0" err="1" smtClean="0"/>
              <a:t>Logica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memorizza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vero</a:t>
            </a:r>
            <a:r>
              <a:rPr lang="en-US" altLang="en-US" dirty="0" smtClean="0"/>
              <a:t> o </a:t>
            </a:r>
            <a:r>
              <a:rPr lang="en-US" altLang="en-US" dirty="0" err="1" smtClean="0"/>
              <a:t>falso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 lvl="1"/>
            <a:r>
              <a:rPr lang="en-US" altLang="en-US" dirty="0" err="1" smtClean="0"/>
              <a:t>Testo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memorizza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delle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righe</a:t>
            </a:r>
            <a:r>
              <a:rPr lang="en-US" altLang="en-US" dirty="0" smtClean="0"/>
              <a:t> di </a:t>
            </a:r>
            <a:r>
              <a:rPr lang="en-US" altLang="en-US" dirty="0" err="1" smtClean="0"/>
              <a:t>testo</a:t>
            </a:r>
            <a:r>
              <a:rPr lang="en-US" altLang="en-US" dirty="0" smtClean="0"/>
              <a:t>… “ciao a </a:t>
            </a:r>
            <a:r>
              <a:rPr lang="en-US" altLang="en-US" dirty="0" err="1" smtClean="0"/>
              <a:t>tutti</a:t>
            </a:r>
            <a:r>
              <a:rPr lang="en-US" altLang="en-US" dirty="0" smtClean="0"/>
              <a:t>”)</a:t>
            </a:r>
            <a:endParaRPr lang="en-US" altLang="en-US" dirty="0"/>
          </a:p>
          <a:p>
            <a:pPr lvl="1"/>
            <a:r>
              <a:rPr lang="en-US" altLang="en-US" dirty="0" err="1" smtClean="0"/>
              <a:t>Insieme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numerico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memorizza</a:t>
            </a:r>
            <a:r>
              <a:rPr lang="en-US" altLang="en-US" dirty="0" smtClean="0"/>
              <a:t> un </a:t>
            </a:r>
            <a:r>
              <a:rPr lang="en-US" altLang="en-US" dirty="0" err="1" smtClean="0"/>
              <a:t>gruppo</a:t>
            </a:r>
            <a:r>
              <a:rPr lang="en-US" altLang="en-US" dirty="0" smtClean="0"/>
              <a:t> di </a:t>
            </a:r>
            <a:r>
              <a:rPr lang="en-US" altLang="en-US" dirty="0" err="1" smtClean="0"/>
              <a:t>numeri</a:t>
            </a:r>
            <a:r>
              <a:rPr lang="en-US" altLang="en-US" dirty="0" smtClean="0"/>
              <a:t>… </a:t>
            </a:r>
            <a:r>
              <a:rPr lang="en-US" altLang="en-US" dirty="0"/>
              <a:t>1,2,3,10,55)</a:t>
            </a:r>
          </a:p>
          <a:p>
            <a:pPr lvl="1"/>
            <a:r>
              <a:rPr lang="en-US" altLang="en-US" dirty="0" err="1" smtClean="0"/>
              <a:t>Insieme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logico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memorizza</a:t>
            </a:r>
            <a:r>
              <a:rPr lang="en-US" altLang="en-US" dirty="0" smtClean="0"/>
              <a:t> un </a:t>
            </a:r>
            <a:r>
              <a:rPr lang="en-US" altLang="en-US" dirty="0" err="1" smtClean="0"/>
              <a:t>gruppo</a:t>
            </a:r>
            <a:r>
              <a:rPr lang="en-US" altLang="en-US" dirty="0" smtClean="0"/>
              <a:t> di </a:t>
            </a:r>
            <a:r>
              <a:rPr lang="en-US" altLang="en-US" dirty="0" err="1" smtClean="0"/>
              <a:t>valori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logici</a:t>
            </a:r>
            <a:r>
              <a:rPr lang="en-US" altLang="en-US" dirty="0" smtClean="0"/>
              <a:t>… </a:t>
            </a:r>
            <a:r>
              <a:rPr lang="en-US" altLang="en-US" dirty="0" err="1" smtClean="0"/>
              <a:t>vero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vero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falso</a:t>
            </a:r>
            <a:r>
              <a:rPr lang="en-US" altLang="en-US" dirty="0" smtClean="0"/>
              <a:t> …)</a:t>
            </a:r>
            <a:endParaRPr lang="en-US" altLang="en-US" dirty="0"/>
          </a:p>
          <a:p>
            <a:r>
              <a:rPr lang="en-US" altLang="en-US" dirty="0" err="1" smtClean="0"/>
              <a:t>Può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essere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utilizzata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sia</a:t>
            </a:r>
            <a:r>
              <a:rPr lang="en-US" altLang="en-US" dirty="0" smtClean="0"/>
              <a:t> come input </a:t>
            </a:r>
            <a:r>
              <a:rPr lang="en-US" altLang="en-US" dirty="0" err="1" smtClean="0"/>
              <a:t>che</a:t>
            </a:r>
            <a:r>
              <a:rPr lang="en-US" altLang="en-US" dirty="0" smtClean="0"/>
              <a:t> come output….</a:t>
            </a:r>
            <a:endParaRPr lang="en-US" altLang="en-US" dirty="0"/>
          </a:p>
          <a:p>
            <a:pPr lvl="1"/>
            <a:r>
              <a:rPr lang="en-US" altLang="en-US" dirty="0" err="1" smtClean="0"/>
              <a:t>Scrivi</a:t>
            </a:r>
            <a:r>
              <a:rPr lang="en-US" altLang="en-US" dirty="0" smtClean="0"/>
              <a:t> – </a:t>
            </a:r>
            <a:r>
              <a:rPr lang="en-US" altLang="en-US" dirty="0" err="1" smtClean="0"/>
              <a:t>memorizza</a:t>
            </a:r>
            <a:r>
              <a:rPr lang="en-US" altLang="en-US" dirty="0" smtClean="0"/>
              <a:t> un </a:t>
            </a:r>
            <a:r>
              <a:rPr lang="en-US" altLang="en-US" dirty="0" err="1" smtClean="0"/>
              <a:t>valore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nella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variabile</a:t>
            </a:r>
            <a:endParaRPr lang="en-US" altLang="en-US" dirty="0"/>
          </a:p>
          <a:p>
            <a:pPr lvl="1"/>
            <a:r>
              <a:rPr lang="en-US" altLang="en-US" dirty="0" err="1" smtClean="0"/>
              <a:t>Leggi</a:t>
            </a:r>
            <a:r>
              <a:rPr lang="en-US" altLang="en-US" dirty="0" smtClean="0"/>
              <a:t> – </a:t>
            </a:r>
            <a:r>
              <a:rPr lang="en-US" altLang="en-US" dirty="0" err="1" smtClean="0"/>
              <a:t>riporta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l’ultimo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valore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scritto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nella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variabile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108AA85-A6D8-41C5-ADE8-2A4032FE9326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869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Perché</a:t>
            </a:r>
            <a:r>
              <a:rPr lang="en-US" dirty="0" smtClean="0"/>
              <a:t> </a:t>
            </a:r>
            <a:r>
              <a:rPr lang="en-US" dirty="0" err="1" smtClean="0"/>
              <a:t>usare</a:t>
            </a:r>
            <a:r>
              <a:rPr lang="en-US" dirty="0" smtClean="0"/>
              <a:t> le </a:t>
            </a:r>
            <a:r>
              <a:rPr lang="en-US" dirty="0" err="1" smtClean="0"/>
              <a:t>variabili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variabili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un </a:t>
            </a:r>
            <a:r>
              <a:rPr lang="en-US" dirty="0" err="1" smtClean="0"/>
              <a:t>modo</a:t>
            </a:r>
            <a:r>
              <a:rPr lang="en-US" dirty="0" smtClean="0"/>
              <a:t> </a:t>
            </a:r>
            <a:r>
              <a:rPr lang="en-US" dirty="0" err="1" smtClean="0"/>
              <a:t>semplice</a:t>
            </a:r>
            <a:r>
              <a:rPr lang="en-US" dirty="0" smtClean="0"/>
              <a:t> per </a:t>
            </a:r>
            <a:r>
              <a:rPr lang="en-US" dirty="0" err="1" smtClean="0"/>
              <a:t>trasferire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attraverso</a:t>
            </a:r>
            <a:r>
              <a:rPr lang="en-US" dirty="0" smtClean="0"/>
              <a:t> un </a:t>
            </a:r>
            <a:r>
              <a:rPr lang="en-US" dirty="0" err="1" smtClean="0"/>
              <a:t>codice</a:t>
            </a:r>
            <a:r>
              <a:rPr lang="en-US" dirty="0" smtClean="0"/>
              <a:t> </a:t>
            </a:r>
            <a:r>
              <a:rPr lang="en-US" dirty="0" err="1" smtClean="0"/>
              <a:t>senza</a:t>
            </a:r>
            <a:r>
              <a:rPr lang="en-US" dirty="0" smtClean="0"/>
              <a:t> </a:t>
            </a:r>
            <a:r>
              <a:rPr lang="en-US" dirty="0" err="1" smtClean="0"/>
              <a:t>troppi</a:t>
            </a:r>
            <a:r>
              <a:rPr lang="en-US" dirty="0" smtClean="0"/>
              <a:t> </a:t>
            </a:r>
            <a:r>
              <a:rPr lang="en-US" dirty="0" err="1" smtClean="0"/>
              <a:t>fili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endParaRPr lang="en-US" dirty="0"/>
          </a:p>
          <a:p>
            <a:r>
              <a:rPr lang="en-US" dirty="0" err="1" smtClean="0"/>
              <a:t>Potete</a:t>
            </a:r>
            <a:r>
              <a:rPr lang="en-US" dirty="0" smtClean="0"/>
              <a:t> </a:t>
            </a:r>
            <a:r>
              <a:rPr lang="en-US" dirty="0" err="1" smtClean="0"/>
              <a:t>utilizzare</a:t>
            </a:r>
            <a:r>
              <a:rPr lang="en-US" dirty="0" smtClean="0"/>
              <a:t> </a:t>
            </a:r>
            <a:r>
              <a:rPr lang="en-US" dirty="0" err="1" smtClean="0"/>
              <a:t>variabili</a:t>
            </a:r>
            <a:r>
              <a:rPr lang="en-US" dirty="0" smtClean="0"/>
              <a:t> </a:t>
            </a:r>
            <a:r>
              <a:rPr lang="en-US" dirty="0" err="1" smtClean="0"/>
              <a:t>anche</a:t>
            </a:r>
            <a:r>
              <a:rPr lang="en-US" dirty="0" smtClean="0"/>
              <a:t> per </a:t>
            </a:r>
            <a:r>
              <a:rPr lang="en-US" dirty="0" err="1" smtClean="0"/>
              <a:t>trasferire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in un </a:t>
            </a:r>
            <a:r>
              <a:rPr lang="en-US" dirty="0" err="1" smtClean="0"/>
              <a:t>blocco</a:t>
            </a:r>
            <a:r>
              <a:rPr lang="en-US" dirty="0" smtClean="0"/>
              <a:t> </a:t>
            </a:r>
            <a:r>
              <a:rPr lang="en-US" dirty="0" err="1" smtClean="0"/>
              <a:t>personalizzato</a:t>
            </a:r>
            <a:r>
              <a:rPr lang="en-US" dirty="0" smtClean="0"/>
              <a:t> </a:t>
            </a:r>
            <a:r>
              <a:rPr lang="en-US" dirty="0" err="1" smtClean="0"/>
              <a:t>senza</a:t>
            </a:r>
            <a:r>
              <a:rPr lang="en-US" dirty="0" smtClean="0"/>
              <a:t> un input (per </a:t>
            </a:r>
            <a:r>
              <a:rPr lang="en-US" dirty="0" err="1" smtClean="0"/>
              <a:t>esempio</a:t>
            </a:r>
            <a:r>
              <a:rPr lang="en-US" dirty="0" smtClean="0"/>
              <a:t>,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variabile</a:t>
            </a:r>
            <a:r>
              <a:rPr lang="en-US" dirty="0" smtClean="0"/>
              <a:t> per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diametro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ruote</a:t>
            </a:r>
            <a:r>
              <a:rPr lang="en-US" dirty="0" smtClean="0"/>
              <a:t> in un </a:t>
            </a:r>
            <a:r>
              <a:rPr lang="en-US" dirty="0" err="1" smtClean="0"/>
              <a:t>blocco</a:t>
            </a:r>
            <a:r>
              <a:rPr lang="en-US" dirty="0" smtClean="0"/>
              <a:t> per </a:t>
            </a:r>
            <a:r>
              <a:rPr lang="en-US" dirty="0" err="1" smtClean="0"/>
              <a:t>muoversi</a:t>
            </a:r>
            <a:r>
              <a:rPr lang="en-US" dirty="0" smtClean="0"/>
              <a:t> in </a:t>
            </a:r>
            <a:r>
              <a:rPr lang="en-US" dirty="0" err="1" smtClean="0"/>
              <a:t>centimetri</a:t>
            </a:r>
            <a:r>
              <a:rPr lang="en-US" dirty="0" smtClean="0"/>
              <a:t>. </a:t>
            </a:r>
            <a:r>
              <a:rPr lang="it-IT" dirty="0" smtClean="0"/>
              <a:t>Probabilmente </a:t>
            </a:r>
            <a:r>
              <a:rPr lang="it-IT" dirty="0"/>
              <a:t>non </a:t>
            </a:r>
            <a:r>
              <a:rPr lang="it-IT" dirty="0" smtClean="0"/>
              <a:t>volete che </a:t>
            </a:r>
            <a:r>
              <a:rPr lang="it-IT" dirty="0"/>
              <a:t>questo valore sia un input poiché cambia raramente</a:t>
            </a:r>
            <a:r>
              <a:rPr lang="en-US" dirty="0"/>
              <a:t>. </a:t>
            </a:r>
            <a:r>
              <a:rPr lang="it-IT" dirty="0" smtClean="0"/>
              <a:t>Si può anche </a:t>
            </a:r>
            <a:r>
              <a:rPr lang="it-IT" dirty="0"/>
              <a:t>usare il valore in altre posizioni e </a:t>
            </a:r>
            <a:r>
              <a:rPr lang="it-IT" dirty="0" smtClean="0"/>
              <a:t>volerlo cambiare solo </a:t>
            </a:r>
            <a:r>
              <a:rPr lang="it-IT" dirty="0"/>
              <a:t>in un punto</a:t>
            </a:r>
            <a:r>
              <a:rPr lang="en-US" dirty="0" smtClean="0"/>
              <a:t>.)</a:t>
            </a:r>
            <a:endParaRPr lang="en-US" dirty="0"/>
          </a:p>
          <a:p>
            <a:r>
              <a:rPr lang="it-IT" dirty="0" smtClean="0"/>
              <a:t>Gli insiemi di variabili possono </a:t>
            </a:r>
            <a:r>
              <a:rPr lang="it-IT" dirty="0"/>
              <a:t>memorizzare più voci di dati senza bisogno di più fili o </a:t>
            </a:r>
            <a:r>
              <a:rPr lang="it-IT" dirty="0" smtClean="0"/>
              <a:t>variabili: avere </a:t>
            </a:r>
            <a:r>
              <a:rPr lang="it-IT" dirty="0"/>
              <a:t>troppi </a:t>
            </a:r>
            <a:r>
              <a:rPr lang="it-IT" dirty="0" smtClean="0"/>
              <a:t>fili </a:t>
            </a:r>
            <a:r>
              <a:rPr lang="it-IT" dirty="0" smtClean="0"/>
              <a:t>dati </a:t>
            </a:r>
            <a:r>
              <a:rPr lang="it-IT" dirty="0"/>
              <a:t>o variabili rende il </a:t>
            </a:r>
            <a:r>
              <a:rPr lang="it-IT" dirty="0" smtClean="0"/>
              <a:t>vostro codice </a:t>
            </a:r>
            <a:r>
              <a:rPr lang="it-IT" dirty="0"/>
              <a:t>disordinato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20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5911" y="3457553"/>
            <a:ext cx="7933078" cy="19308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41770"/>
          <a:stretch/>
        </p:blipFill>
        <p:spPr>
          <a:xfrm>
            <a:off x="2417993" y="4128235"/>
            <a:ext cx="4678433" cy="924666"/>
          </a:xfrm>
          <a:prstGeom prst="rect">
            <a:avLst/>
          </a:prstGeom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Blocchi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delle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variabili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3C1B68-4620-4308-B64D-C0AD2FB8EE8D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3145471" y="4867567"/>
            <a:ext cx="9204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 smtClean="0"/>
              <a:t>Scrittura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numerica</a:t>
            </a:r>
            <a:endParaRPr lang="en-US" altLang="en-US" sz="1400" dirty="0"/>
          </a:p>
        </p:txBody>
      </p: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2332891" y="4867567"/>
            <a:ext cx="98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 smtClean="0"/>
              <a:t>Lettura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numerica</a:t>
            </a:r>
            <a:endParaRPr lang="en-US" altLang="en-US" sz="1400" dirty="0"/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6323169" y="4867567"/>
            <a:ext cx="8901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 smtClean="0"/>
              <a:t>Scrittura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logica</a:t>
            </a:r>
            <a:endParaRPr lang="en-US" altLang="en-US" sz="1400" dirty="0"/>
          </a:p>
        </p:txBody>
      </p:sp>
      <p:sp>
        <p:nvSpPr>
          <p:cNvPr id="23560" name="TextBox 8"/>
          <p:cNvSpPr txBox="1">
            <a:spLocks noChangeArrowheads="1"/>
          </p:cNvSpPr>
          <p:nvPr/>
        </p:nvSpPr>
        <p:spPr bwMode="auto">
          <a:xfrm>
            <a:off x="5597037" y="4867567"/>
            <a:ext cx="83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 smtClean="0"/>
              <a:t>Lettura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logica</a:t>
            </a:r>
            <a:endParaRPr lang="en-US" altLang="en-US" sz="1400" dirty="0"/>
          </a:p>
        </p:txBody>
      </p:sp>
      <p:sp>
        <p:nvSpPr>
          <p:cNvPr id="23561" name="TextBox 9"/>
          <p:cNvSpPr txBox="1">
            <a:spLocks noChangeArrowheads="1"/>
          </p:cNvSpPr>
          <p:nvPr/>
        </p:nvSpPr>
        <p:spPr bwMode="auto">
          <a:xfrm>
            <a:off x="4676582" y="4867567"/>
            <a:ext cx="8396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 smtClean="0"/>
              <a:t>Scrittura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testo</a:t>
            </a:r>
            <a:endParaRPr lang="en-US" altLang="en-US" sz="1400" dirty="0"/>
          </a:p>
        </p:txBody>
      </p:sp>
      <p:pic>
        <p:nvPicPr>
          <p:cNvPr id="2356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7" t="29369" r="77534" b="66257"/>
          <a:stretch>
            <a:fillRect/>
          </a:stretch>
        </p:blipFill>
        <p:spPr bwMode="auto">
          <a:xfrm>
            <a:off x="5647979" y="2694263"/>
            <a:ext cx="5476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4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7" t="28743" r="82455" b="67506"/>
          <a:stretch>
            <a:fillRect/>
          </a:stretch>
        </p:blipFill>
        <p:spPr bwMode="auto">
          <a:xfrm>
            <a:off x="5694016" y="1954488"/>
            <a:ext cx="457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8" t="28743" r="72964" b="66882"/>
          <a:stretch>
            <a:fillRect/>
          </a:stretch>
        </p:blipFill>
        <p:spPr bwMode="auto">
          <a:xfrm>
            <a:off x="6617775" y="1954488"/>
            <a:ext cx="457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8" t="29369" r="68044" b="66882"/>
          <a:stretch>
            <a:fillRect/>
          </a:stretch>
        </p:blipFill>
        <p:spPr bwMode="auto">
          <a:xfrm>
            <a:off x="6568563" y="2802213"/>
            <a:ext cx="5476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0" t="28743" r="63472" b="66882"/>
          <a:stretch>
            <a:fillRect/>
          </a:stretch>
        </p:blipFill>
        <p:spPr bwMode="auto">
          <a:xfrm>
            <a:off x="7489815" y="1954226"/>
            <a:ext cx="4572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8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0" t="29369" r="58549" b="66882"/>
          <a:stretch>
            <a:fillRect/>
          </a:stretch>
        </p:blipFill>
        <p:spPr bwMode="auto">
          <a:xfrm>
            <a:off x="7443778" y="2811476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9" name="TextBox 20"/>
          <p:cNvSpPr txBox="1">
            <a:spLocks noChangeArrowheads="1"/>
          </p:cNvSpPr>
          <p:nvPr/>
        </p:nvSpPr>
        <p:spPr bwMode="auto">
          <a:xfrm>
            <a:off x="504460" y="2132037"/>
            <a:ext cx="36590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 smtClean="0"/>
              <a:t>Scrivi</a:t>
            </a:r>
            <a:r>
              <a:rPr lang="en-US" altLang="en-US" sz="1400" dirty="0" smtClean="0"/>
              <a:t> (</a:t>
            </a:r>
            <a:r>
              <a:rPr lang="en-US" altLang="en-US" sz="1400" dirty="0" smtClean="0"/>
              <a:t>Input) </a:t>
            </a:r>
            <a:r>
              <a:rPr lang="en-US" altLang="en-US" sz="1400" dirty="0" smtClean="0"/>
              <a:t>ha la </a:t>
            </a:r>
            <a:r>
              <a:rPr lang="en-US" altLang="en-US" sz="1400" dirty="0" err="1" smtClean="0"/>
              <a:t>punta</a:t>
            </a:r>
            <a:r>
              <a:rPr lang="en-US" altLang="en-US" sz="1400" dirty="0" smtClean="0"/>
              <a:t> in alto</a:t>
            </a:r>
            <a:endParaRPr lang="en-US" altLang="en-US" sz="1400" dirty="0"/>
          </a:p>
        </p:txBody>
      </p:sp>
      <p:sp>
        <p:nvSpPr>
          <p:cNvPr id="23570" name="TextBox 21"/>
          <p:cNvSpPr txBox="1">
            <a:spLocks noChangeArrowheads="1"/>
          </p:cNvSpPr>
          <p:nvPr/>
        </p:nvSpPr>
        <p:spPr bwMode="auto">
          <a:xfrm>
            <a:off x="504460" y="2771799"/>
            <a:ext cx="36590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 smtClean="0"/>
              <a:t>Leggi</a:t>
            </a:r>
            <a:r>
              <a:rPr lang="en-US" altLang="en-US" sz="1400" dirty="0" smtClean="0"/>
              <a:t> (</a:t>
            </a:r>
            <a:r>
              <a:rPr lang="en-US" altLang="en-US" sz="1400" dirty="0" smtClean="0"/>
              <a:t>Output) </a:t>
            </a:r>
            <a:r>
              <a:rPr lang="en-US" altLang="en-US" sz="1400" dirty="0" smtClean="0"/>
              <a:t>ha la </a:t>
            </a:r>
            <a:r>
              <a:rPr lang="en-US" altLang="en-US" sz="1400" dirty="0" err="1" smtClean="0"/>
              <a:t>punta</a:t>
            </a:r>
            <a:r>
              <a:rPr lang="en-US" altLang="en-US" sz="1400" dirty="0" smtClean="0"/>
              <a:t> in basso</a:t>
            </a:r>
            <a:endParaRPr lang="en-US" altLang="en-US" sz="1400" dirty="0"/>
          </a:p>
        </p:txBody>
      </p:sp>
      <p:sp>
        <p:nvSpPr>
          <p:cNvPr id="23571" name="TextBox 22"/>
          <p:cNvSpPr txBox="1">
            <a:spLocks noChangeArrowheads="1"/>
          </p:cNvSpPr>
          <p:nvPr/>
        </p:nvSpPr>
        <p:spPr bwMode="auto">
          <a:xfrm>
            <a:off x="5516216" y="1586188"/>
            <a:ext cx="101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 smtClean="0"/>
              <a:t>Numerica</a:t>
            </a:r>
            <a:endParaRPr lang="en-US" altLang="en-US" sz="1400" dirty="0"/>
          </a:p>
        </p:txBody>
      </p:sp>
      <p:sp>
        <p:nvSpPr>
          <p:cNvPr id="23572" name="TextBox 23"/>
          <p:cNvSpPr txBox="1">
            <a:spLocks noChangeArrowheads="1"/>
          </p:cNvSpPr>
          <p:nvPr/>
        </p:nvSpPr>
        <p:spPr bwMode="auto">
          <a:xfrm>
            <a:off x="6498713" y="1595713"/>
            <a:ext cx="1016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 smtClean="0"/>
              <a:t>Logica</a:t>
            </a:r>
            <a:endParaRPr lang="en-US" altLang="en-US" sz="1400" dirty="0"/>
          </a:p>
        </p:txBody>
      </p:sp>
      <p:sp>
        <p:nvSpPr>
          <p:cNvPr id="23573" name="TextBox 24"/>
          <p:cNvSpPr txBox="1">
            <a:spLocks noChangeArrowheads="1"/>
          </p:cNvSpPr>
          <p:nvPr/>
        </p:nvSpPr>
        <p:spPr bwMode="auto">
          <a:xfrm>
            <a:off x="7421538" y="1595713"/>
            <a:ext cx="101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 smtClean="0"/>
              <a:t>Testo</a:t>
            </a:r>
            <a:endParaRPr lang="en-US" alt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767747" y="3457553"/>
            <a:ext cx="720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Utilizzate</a:t>
            </a:r>
            <a:r>
              <a:rPr lang="en-US" dirty="0" smtClean="0"/>
              <a:t> le </a:t>
            </a:r>
            <a:r>
              <a:rPr lang="en-US" dirty="0" err="1" smtClean="0"/>
              <a:t>caselle</a:t>
            </a:r>
            <a:r>
              <a:rPr lang="en-US" dirty="0" smtClean="0"/>
              <a:t> in alto per </a:t>
            </a:r>
            <a:r>
              <a:rPr lang="en-US" dirty="0" err="1" smtClean="0"/>
              <a:t>identificare</a:t>
            </a:r>
            <a:r>
              <a:rPr lang="en-US" dirty="0" smtClean="0"/>
              <a:t> se la </a:t>
            </a:r>
            <a:r>
              <a:rPr lang="en-US" dirty="0" err="1" smtClean="0"/>
              <a:t>variabile</a:t>
            </a:r>
            <a:r>
              <a:rPr lang="en-US" dirty="0" smtClean="0"/>
              <a:t> ha input o output e se e </a:t>
            </a:r>
            <a:r>
              <a:rPr lang="en-US" dirty="0" err="1" smtClean="0"/>
              <a:t>numerica</a:t>
            </a:r>
            <a:r>
              <a:rPr lang="en-US" dirty="0" smtClean="0"/>
              <a:t> </a:t>
            </a:r>
            <a:r>
              <a:rPr lang="en-US" dirty="0" err="1" smtClean="0"/>
              <a:t>logica</a:t>
            </a:r>
            <a:r>
              <a:rPr lang="en-US" dirty="0" smtClean="0"/>
              <a:t> o di </a:t>
            </a:r>
            <a:r>
              <a:rPr lang="en-US" dirty="0" err="1" smtClean="0"/>
              <a:t>testo</a:t>
            </a:r>
            <a:endParaRPr lang="en-US" dirty="0"/>
          </a:p>
        </p:txBody>
      </p:sp>
      <p:sp>
        <p:nvSpPr>
          <p:cNvPr id="30" name="TextBox 9"/>
          <p:cNvSpPr txBox="1">
            <a:spLocks noChangeArrowheads="1"/>
          </p:cNvSpPr>
          <p:nvPr/>
        </p:nvSpPr>
        <p:spPr bwMode="auto">
          <a:xfrm>
            <a:off x="3972743" y="4867567"/>
            <a:ext cx="781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 smtClean="0"/>
              <a:t>Lettura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testo</a:t>
            </a:r>
            <a:endParaRPr lang="en-US" alt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227874" y="5389180"/>
            <a:ext cx="8787171" cy="720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rgbClr val="FF0000"/>
                </a:solidFill>
              </a:rPr>
              <a:t>CONSIGLIO: </a:t>
            </a:r>
            <a:r>
              <a:rPr lang="en-US" dirty="0" err="1" smtClean="0">
                <a:solidFill>
                  <a:srgbClr val="FF0000"/>
                </a:solidFill>
              </a:rPr>
              <a:t>potete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cambiare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tipo</a:t>
            </a:r>
            <a:r>
              <a:rPr lang="en-US" dirty="0" smtClean="0">
                <a:solidFill>
                  <a:srgbClr val="FF0000"/>
                </a:solidFill>
              </a:rPr>
              <a:t> di </a:t>
            </a:r>
            <a:r>
              <a:rPr lang="en-US" dirty="0" err="1" smtClean="0">
                <a:solidFill>
                  <a:srgbClr val="FF0000"/>
                </a:solidFill>
              </a:rPr>
              <a:t>variabile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nella</a:t>
            </a:r>
            <a:r>
              <a:rPr lang="en-US" dirty="0" smtClean="0">
                <a:solidFill>
                  <a:srgbClr val="FF0000"/>
                </a:solidFill>
              </a:rPr>
              <a:t> parte in basso a </a:t>
            </a:r>
            <a:r>
              <a:rPr lang="en-US" dirty="0" err="1" smtClean="0">
                <a:solidFill>
                  <a:srgbClr val="FF0000"/>
                </a:solidFill>
              </a:rPr>
              <a:t>sinistra</a:t>
            </a:r>
            <a:r>
              <a:rPr lang="en-US" dirty="0" smtClean="0">
                <a:solidFill>
                  <a:srgbClr val="FF0000"/>
                </a:solidFill>
              </a:rPr>
              <a:t> del </a:t>
            </a:r>
            <a:r>
              <a:rPr lang="en-US" dirty="0" err="1" smtClean="0">
                <a:solidFill>
                  <a:srgbClr val="FF0000"/>
                </a:solidFill>
              </a:rPr>
              <a:t>blocco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Quando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farebbe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apparire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schermo</a:t>
            </a:r>
            <a:r>
              <a:rPr lang="en-US" dirty="0" smtClean="0">
                <a:solidFill>
                  <a:srgbClr val="FF0000"/>
                </a:solidFill>
              </a:rPr>
              <a:t> i </a:t>
            </a:r>
            <a:r>
              <a:rPr lang="en-US" dirty="0" err="1" smtClean="0">
                <a:solidFill>
                  <a:srgbClr val="FF0000"/>
                </a:solidFill>
              </a:rPr>
              <a:t>valori</a:t>
            </a:r>
            <a:r>
              <a:rPr lang="en-US" dirty="0" smtClean="0">
                <a:solidFill>
                  <a:srgbClr val="FF0000"/>
                </a:solidFill>
              </a:rPr>
              <a:t> di </a:t>
            </a:r>
            <a:r>
              <a:rPr lang="en-US" dirty="0" err="1" smtClean="0">
                <a:solidFill>
                  <a:srgbClr val="FF0000"/>
                </a:solidFill>
              </a:rPr>
              <a:t>una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variabile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logica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leggerete</a:t>
            </a:r>
            <a:r>
              <a:rPr lang="en-US" dirty="0" smtClean="0">
                <a:solidFill>
                  <a:srgbClr val="FF0000"/>
                </a:solidFill>
              </a:rPr>
              <a:t> zero per </a:t>
            </a:r>
            <a:r>
              <a:rPr lang="en-US" dirty="0" err="1" smtClean="0">
                <a:solidFill>
                  <a:srgbClr val="FF0000"/>
                </a:solidFill>
              </a:rPr>
              <a:t>falso</a:t>
            </a:r>
            <a:r>
              <a:rPr lang="en-US" dirty="0" smtClean="0">
                <a:solidFill>
                  <a:srgbClr val="FF0000"/>
                </a:solidFill>
              </a:rPr>
              <a:t> e </a:t>
            </a:r>
            <a:r>
              <a:rPr lang="en-US" dirty="0" err="1" smtClean="0">
                <a:solidFill>
                  <a:srgbClr val="FF0000"/>
                </a:solidFill>
              </a:rPr>
              <a:t>uno</a:t>
            </a:r>
            <a:r>
              <a:rPr lang="en-US" dirty="0" smtClean="0">
                <a:solidFill>
                  <a:srgbClr val="FF0000"/>
                </a:solidFill>
              </a:rPr>
              <a:t> per </a:t>
            </a:r>
            <a:r>
              <a:rPr lang="en-US" dirty="0" err="1" smtClean="0">
                <a:solidFill>
                  <a:srgbClr val="FF0000"/>
                </a:solidFill>
              </a:rPr>
              <a:t>vero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92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  <p:bldP spid="23559" grpId="0"/>
      <p:bldP spid="23560" grpId="0"/>
      <p:bldP spid="23561" grpId="0"/>
      <p:bldP spid="30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Uscite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differenti</a:t>
            </a:r>
            <a:r>
              <a:rPr lang="en-US" dirty="0" smtClean="0"/>
              <a:t> tipi di </a:t>
            </a:r>
            <a:r>
              <a:rPr lang="en-US" dirty="0" err="1" smtClean="0"/>
              <a:t>variabili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9334"/>
          <a:stretch/>
        </p:blipFill>
        <p:spPr>
          <a:xfrm>
            <a:off x="121848" y="2252593"/>
            <a:ext cx="7303496" cy="39265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20524" y="2287274"/>
            <a:ext cx="2049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Variabile</a:t>
            </a:r>
            <a:r>
              <a:rPr lang="en-US" dirty="0" smtClean="0"/>
              <a:t> </a:t>
            </a:r>
            <a:r>
              <a:rPr lang="en-US" dirty="0" err="1" smtClean="0"/>
              <a:t>numerica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codice</a:t>
            </a:r>
            <a:r>
              <a:rPr lang="en-US" dirty="0" smtClean="0"/>
              <a:t> </a:t>
            </a:r>
            <a:r>
              <a:rPr lang="en-US" dirty="0" err="1" smtClean="0"/>
              <a:t>mostrerà</a:t>
            </a:r>
            <a:r>
              <a:rPr lang="en-US" dirty="0" smtClean="0"/>
              <a:t> 10 </a:t>
            </a:r>
            <a:r>
              <a:rPr lang="en-US" dirty="0" err="1" smtClean="0"/>
              <a:t>sullo</a:t>
            </a:r>
            <a:r>
              <a:rPr lang="en-US" dirty="0" smtClean="0"/>
              <a:t> </a:t>
            </a:r>
            <a:r>
              <a:rPr lang="en-US" dirty="0" err="1" smtClean="0"/>
              <a:t>schermo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20524" y="3432541"/>
            <a:ext cx="1844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Variabile</a:t>
            </a:r>
            <a:r>
              <a:rPr lang="en-US" dirty="0" smtClean="0"/>
              <a:t> </a:t>
            </a:r>
            <a:r>
              <a:rPr lang="en-US" dirty="0" err="1" smtClean="0"/>
              <a:t>logica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codice</a:t>
            </a:r>
            <a:r>
              <a:rPr lang="en-US" dirty="0" smtClean="0"/>
              <a:t> </a:t>
            </a:r>
            <a:r>
              <a:rPr lang="en-US" dirty="0" err="1" smtClean="0"/>
              <a:t>mostrerà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valore</a:t>
            </a:r>
            <a:r>
              <a:rPr lang="en-US" dirty="0" smtClean="0"/>
              <a:t> 0 </a:t>
            </a:r>
            <a:r>
              <a:rPr lang="en-US" dirty="0" err="1" smtClean="0"/>
              <a:t>sullo</a:t>
            </a:r>
            <a:r>
              <a:rPr lang="en-US" dirty="0" smtClean="0"/>
              <a:t> </a:t>
            </a:r>
            <a:r>
              <a:rPr lang="en-US" dirty="0" err="1" smtClean="0"/>
              <a:t>schermo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32248" y="4712041"/>
            <a:ext cx="1844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Variabile</a:t>
            </a:r>
            <a:r>
              <a:rPr lang="en-US" dirty="0" smtClean="0"/>
              <a:t> di </a:t>
            </a:r>
            <a:r>
              <a:rPr lang="en-US" dirty="0" err="1" smtClean="0"/>
              <a:t>testo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codice</a:t>
            </a:r>
            <a:r>
              <a:rPr lang="en-US" dirty="0" smtClean="0"/>
              <a:t> </a:t>
            </a:r>
            <a:r>
              <a:rPr lang="en-US" dirty="0" err="1" smtClean="0"/>
              <a:t>mostrerà</a:t>
            </a:r>
            <a:r>
              <a:rPr lang="en-US" dirty="0" smtClean="0"/>
              <a:t> “</a:t>
            </a:r>
            <a:r>
              <a:rPr lang="en-US" dirty="0" err="1" smtClean="0"/>
              <a:t>Hello“sullo</a:t>
            </a:r>
            <a:r>
              <a:rPr lang="en-US" dirty="0" smtClean="0"/>
              <a:t> </a:t>
            </a:r>
            <a:r>
              <a:rPr lang="en-US" dirty="0" err="1" smtClean="0"/>
              <a:t>schermo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7715" y="1549925"/>
            <a:ext cx="1075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Scrivi</a:t>
            </a:r>
            <a:r>
              <a:rPr lang="en-US" dirty="0" smtClean="0"/>
              <a:t> </a:t>
            </a:r>
            <a:r>
              <a:rPr lang="en-US" dirty="0" err="1" smtClean="0"/>
              <a:t>nella</a:t>
            </a:r>
            <a:r>
              <a:rPr lang="en-US" dirty="0" smtClean="0"/>
              <a:t> </a:t>
            </a:r>
            <a:r>
              <a:rPr lang="en-US" dirty="0" err="1" smtClean="0"/>
              <a:t>variabile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42369" y="1949636"/>
            <a:ext cx="5279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Qui </a:t>
            </a:r>
            <a:r>
              <a:rPr lang="en-US" dirty="0" err="1" smtClean="0"/>
              <a:t>mostriamo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valore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variabile</a:t>
            </a:r>
            <a:r>
              <a:rPr lang="en-US" dirty="0" smtClean="0"/>
              <a:t> </a:t>
            </a:r>
            <a:r>
              <a:rPr lang="en-US" dirty="0" err="1" smtClean="0"/>
              <a:t>sullo</a:t>
            </a:r>
            <a:r>
              <a:rPr lang="en-US" dirty="0" smtClean="0"/>
              <a:t> </a:t>
            </a:r>
            <a:r>
              <a:rPr lang="en-US" dirty="0" err="1" smtClean="0"/>
              <a:t>schermo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807286" y="1466795"/>
            <a:ext cx="5873674" cy="3632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Riesci</a:t>
            </a:r>
            <a:r>
              <a:rPr lang="en-US" dirty="0" smtClean="0"/>
              <a:t> ad </a:t>
            </a:r>
            <a:r>
              <a:rPr lang="en-US" dirty="0" err="1" smtClean="0"/>
              <a:t>immaginare</a:t>
            </a:r>
            <a:r>
              <a:rPr lang="en-US" dirty="0" smtClean="0"/>
              <a:t> </a:t>
            </a:r>
            <a:r>
              <a:rPr lang="en-US" dirty="0" err="1" smtClean="0"/>
              <a:t>cosa</a:t>
            </a:r>
            <a:r>
              <a:rPr lang="en-US" dirty="0" smtClean="0"/>
              <a:t> </a:t>
            </a:r>
            <a:r>
              <a:rPr lang="en-US" dirty="0" err="1" smtClean="0"/>
              <a:t>fa</a:t>
            </a:r>
            <a:r>
              <a:rPr lang="en-US" dirty="0" smtClean="0"/>
              <a:t> </a:t>
            </a:r>
            <a:r>
              <a:rPr lang="en-US" dirty="0" err="1" smtClean="0"/>
              <a:t>ciascuno</a:t>
            </a:r>
            <a:r>
              <a:rPr lang="en-US" dirty="0" smtClean="0"/>
              <a:t> di </a:t>
            </a:r>
            <a:r>
              <a:rPr lang="en-US" dirty="0" err="1" smtClean="0"/>
              <a:t>questi</a:t>
            </a:r>
            <a:r>
              <a:rPr lang="en-US" dirty="0" smtClean="0"/>
              <a:t> </a:t>
            </a:r>
            <a:r>
              <a:rPr lang="en-US" dirty="0" err="1" smtClean="0"/>
              <a:t>programmi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95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Sfide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875" y="1505616"/>
            <a:ext cx="5734656" cy="4654528"/>
          </a:xfrm>
        </p:spPr>
        <p:txBody>
          <a:bodyPr/>
          <a:lstStyle/>
          <a:p>
            <a:r>
              <a:rPr lang="en-US" dirty="0" err="1" smtClean="0"/>
              <a:t>Sfida</a:t>
            </a:r>
            <a:r>
              <a:rPr lang="en-US" dirty="0" smtClean="0"/>
              <a:t> 1</a:t>
            </a:r>
            <a:r>
              <a:rPr lang="en-US" dirty="0"/>
              <a:t>: </a:t>
            </a:r>
          </a:p>
          <a:p>
            <a:pPr lvl="1"/>
            <a:r>
              <a:rPr lang="en-US" dirty="0" err="1" smtClean="0"/>
              <a:t>Sei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/>
              <a:t>grado</a:t>
            </a:r>
            <a:r>
              <a:rPr lang="en-US" dirty="0"/>
              <a:t> di </a:t>
            </a:r>
            <a:r>
              <a:rPr lang="it-IT" dirty="0"/>
              <a:t>creare </a:t>
            </a:r>
            <a:r>
              <a:rPr lang="it-IT" dirty="0" smtClean="0"/>
              <a:t>un </a:t>
            </a:r>
            <a:r>
              <a:rPr lang="it-IT" dirty="0"/>
              <a:t>programma che visualizzi il numero di volte in cui hai fatto clic sul pulsante </a:t>
            </a:r>
            <a:r>
              <a:rPr lang="it-IT" dirty="0" smtClean="0"/>
              <a:t>«su»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S</a:t>
            </a:r>
            <a:r>
              <a:rPr lang="en-US" dirty="0" err="1" smtClean="0"/>
              <a:t>fida</a:t>
            </a:r>
            <a:r>
              <a:rPr lang="en-US" dirty="0" smtClean="0"/>
              <a:t> 2</a:t>
            </a:r>
            <a:r>
              <a:rPr lang="en-US" dirty="0"/>
              <a:t>:</a:t>
            </a:r>
          </a:p>
          <a:p>
            <a:pPr lvl="1"/>
            <a:r>
              <a:rPr lang="en-US" dirty="0" err="1" smtClean="0"/>
              <a:t>Sei</a:t>
            </a:r>
            <a:r>
              <a:rPr lang="en-US" dirty="0" smtClean="0"/>
              <a:t> in </a:t>
            </a:r>
            <a:r>
              <a:rPr lang="en-US" dirty="0" err="1" smtClean="0"/>
              <a:t>grado</a:t>
            </a:r>
            <a:r>
              <a:rPr lang="en-US" dirty="0" smtClean="0"/>
              <a:t> di </a:t>
            </a:r>
            <a:r>
              <a:rPr lang="en-US" dirty="0" err="1" smtClean="0"/>
              <a:t>scrivere</a:t>
            </a:r>
            <a:r>
              <a:rPr lang="en-US" dirty="0" smtClean="0"/>
              <a:t> un </a:t>
            </a:r>
            <a:r>
              <a:rPr lang="en-US" dirty="0" err="1" smtClean="0"/>
              <a:t>programma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conti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numero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linee</a:t>
            </a:r>
            <a:r>
              <a:rPr lang="en-US" dirty="0" smtClean="0"/>
              <a:t> </a:t>
            </a:r>
            <a:r>
              <a:rPr lang="en-US" dirty="0" err="1" smtClean="0"/>
              <a:t>nere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attraversato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69A3F97-D5E1-4F3B-B31E-60AB98309B15}" type="slidenum">
              <a:rPr lang="en-US" altLang="en-US" smtClean="0"/>
              <a:pPr/>
              <a:t>8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616005" y="3034145"/>
            <a:ext cx="1849452" cy="288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7479083" y="2652087"/>
            <a:ext cx="24659" cy="2823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24245" y="5494652"/>
            <a:ext cx="116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PARTENZA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24245" y="2189750"/>
            <a:ext cx="116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ARRIVO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381742" y="2042948"/>
            <a:ext cx="2416617" cy="382103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924245" y="1673616"/>
            <a:ext cx="128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Sfida</a:t>
            </a:r>
            <a:r>
              <a:rPr lang="en-US" dirty="0" smtClean="0"/>
              <a:t> 2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6640662" y="3773962"/>
            <a:ext cx="1849452" cy="288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640662" y="4073303"/>
            <a:ext cx="1849452" cy="288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700940" y="4895970"/>
            <a:ext cx="1849452" cy="288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207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300" dirty="0" err="1" smtClean="0"/>
              <a:t>Soluzione</a:t>
            </a:r>
            <a:r>
              <a:rPr lang="en-US" altLang="en-US" sz="4300" dirty="0" smtClean="0"/>
              <a:t> </a:t>
            </a:r>
            <a:r>
              <a:rPr lang="en-US" altLang="en-US" sz="4300" dirty="0" err="1" smtClean="0"/>
              <a:t>alla</a:t>
            </a:r>
            <a:r>
              <a:rPr lang="en-US" altLang="en-US" sz="4300" dirty="0" smtClean="0"/>
              <a:t> sfida1: </a:t>
            </a:r>
            <a:r>
              <a:rPr lang="en-US" altLang="en-US" sz="4300" dirty="0" err="1" smtClean="0"/>
              <a:t>contare</a:t>
            </a:r>
            <a:r>
              <a:rPr lang="en-US" altLang="en-US" sz="4300" dirty="0" smtClean="0"/>
              <a:t> i Click</a:t>
            </a:r>
            <a:endParaRPr lang="en-US" altLang="en-US" sz="43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105BE49-FB6C-4ECA-AF0F-3248BF262EF6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9" name="Picture 8" descr="Screen Shot 2015-05-27 at 7.06.59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3"/>
          <a:stretch/>
        </p:blipFill>
        <p:spPr>
          <a:xfrm>
            <a:off x="178256" y="2269665"/>
            <a:ext cx="8881375" cy="2427194"/>
          </a:xfrm>
          <a:prstGeom prst="rect">
            <a:avLst/>
          </a:prstGeom>
        </p:spPr>
      </p:pic>
      <p:sp>
        <p:nvSpPr>
          <p:cNvPr id="6" name="CasellaDiTesto 9"/>
          <p:cNvSpPr txBox="1"/>
          <p:nvPr/>
        </p:nvSpPr>
        <p:spPr>
          <a:xfrm>
            <a:off x="402335" y="2179363"/>
            <a:ext cx="1009497" cy="6052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r>
              <a:rPr lang="it-IT" sz="1000" dirty="0" smtClean="0"/>
              <a:t>Inizializza la variabile </a:t>
            </a:r>
            <a:r>
              <a:rPr lang="it-IT" sz="1000" dirty="0" smtClean="0"/>
              <a:t>assegn</a:t>
            </a:r>
            <a:r>
              <a:rPr lang="it-IT" sz="1000" dirty="0" smtClean="0"/>
              <a:t>andole il valore zero</a:t>
            </a:r>
            <a:endParaRPr lang="it-IT" sz="1000" dirty="0"/>
          </a:p>
        </p:txBody>
      </p:sp>
      <p:sp>
        <p:nvSpPr>
          <p:cNvPr id="7" name="CasellaDiTesto 9"/>
          <p:cNvSpPr txBox="1"/>
          <p:nvPr/>
        </p:nvSpPr>
        <p:spPr>
          <a:xfrm>
            <a:off x="1199691" y="2875584"/>
            <a:ext cx="2052000" cy="4770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r>
              <a:rPr lang="it-IT" sz="1000" dirty="0" smtClean="0"/>
              <a:t>Mostra il valore di partenza</a:t>
            </a:r>
          </a:p>
          <a:p>
            <a:pPr>
              <a:lnSpc>
                <a:spcPts val="1000"/>
              </a:lnSpc>
            </a:pPr>
            <a:endParaRPr lang="it-IT" sz="1000" dirty="0"/>
          </a:p>
          <a:p>
            <a:pPr>
              <a:lnSpc>
                <a:spcPts val="1000"/>
              </a:lnSpc>
            </a:pPr>
            <a:endParaRPr lang="it-IT" sz="1000" dirty="0"/>
          </a:p>
        </p:txBody>
      </p:sp>
      <p:sp>
        <p:nvSpPr>
          <p:cNvPr id="8" name="CasellaDiTesto 9"/>
          <p:cNvSpPr txBox="1"/>
          <p:nvPr/>
        </p:nvSpPr>
        <p:spPr>
          <a:xfrm>
            <a:off x="3722215" y="2919045"/>
            <a:ext cx="896727" cy="4385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00"/>
              </a:lnSpc>
            </a:pPr>
            <a:r>
              <a:rPr lang="it-IT" sz="900" dirty="0" smtClean="0"/>
              <a:t>Attende che il tasto centrale sia premuto</a:t>
            </a:r>
            <a:endParaRPr lang="it-IT" sz="9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743300" y="2933058"/>
            <a:ext cx="2052000" cy="2205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r>
              <a:rPr lang="it-IT" sz="900" dirty="0" smtClean="0"/>
              <a:t>Aggiunge 1 alla variabile poi la riscrive</a:t>
            </a:r>
            <a:endParaRPr lang="it-IT" sz="9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956753" y="2933058"/>
            <a:ext cx="1287477" cy="3488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r>
              <a:rPr lang="it-IT" sz="900" dirty="0" smtClean="0"/>
              <a:t>Quindi mostra il nuovo valore sul display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222107106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intermediatev2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rmediatev2" id="{63F5E447-E8B5-4335-8726-12777BA731C5}" vid="{7C754D33-5435-4000-AB94-F54A58B2A98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4686</TotalTime>
  <Words>750</Words>
  <Application>Microsoft Office PowerPoint</Application>
  <PresentationFormat>Presentazione su schermo (4:3)</PresentationFormat>
  <Paragraphs>114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14" baseType="lpstr">
      <vt:lpstr>Retrospect</vt:lpstr>
      <vt:lpstr>intermediatev2</vt:lpstr>
      <vt:lpstr>LEZIONI INTERMEDIE</vt:lpstr>
      <vt:lpstr>Obiettivi </vt:lpstr>
      <vt:lpstr>Tool addizionale: Blocchi display cablati</vt:lpstr>
      <vt:lpstr>Variabili</vt:lpstr>
      <vt:lpstr>Perché usare le variabili?</vt:lpstr>
      <vt:lpstr>Blocchi delle variabili</vt:lpstr>
      <vt:lpstr>Uscite dei differenti tipi di variabili</vt:lpstr>
      <vt:lpstr>Sfide </vt:lpstr>
      <vt:lpstr>Soluzione alla sfida1: contare i Click</vt:lpstr>
      <vt:lpstr>Soluzione alla sfida 2: Contare le linee</vt:lpstr>
      <vt:lpstr>Prossimi passi</vt:lpstr>
      <vt:lpstr>CREDITS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Proportional Control</dc:title>
  <dc:creator>Sanjay Seshan</dc:creator>
  <cp:lastModifiedBy>GIUCO</cp:lastModifiedBy>
  <cp:revision>71</cp:revision>
  <cp:lastPrinted>2016-07-20T03:39:07Z</cp:lastPrinted>
  <dcterms:created xsi:type="dcterms:W3CDTF">2014-10-28T21:59:38Z</dcterms:created>
  <dcterms:modified xsi:type="dcterms:W3CDTF">2018-04-17T17:13:00Z</dcterms:modified>
</cp:coreProperties>
</file>