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8" r:id="rId2"/>
    <p:sldId id="290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1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7" autoAdjust="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60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pPr/>
              <a:t>7/16/2015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pPr/>
              <a:t>7/16/2015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90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223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07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27739-151B-D346-B713-F9BE93463708}" type="datetime1">
              <a:rPr lang="en-US" smtClean="0"/>
              <a:pPr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Advanced Programming Lesson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880C8-A25D-4B49-9B58-8039CF8D0B13}" type="datetime1">
              <a:rPr lang="en-US" smtClean="0"/>
              <a:pPr/>
              <a:t>7/16/2015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‹nr.›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35CC-D3CF-F448-974C-85B7EAC15060}" type="datetime1">
              <a:rPr lang="en-US" smtClean="0"/>
              <a:pPr/>
              <a:t>7/16/2015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3" y="4280647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8E50E-4B01-5342-AAEE-43F634B00956}" type="datetime1">
              <a:rPr lang="en-US" smtClean="0"/>
              <a:pPr/>
              <a:t>7/16/2015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BF10-E5D3-B844-A971-5662EC58E5FA}" type="datetime1">
              <a:rPr lang="en-US" smtClean="0"/>
              <a:pPr/>
              <a:t>7/16/2015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ED16-C6B5-9047-B121-942FB4D6A11E}" type="datetime1">
              <a:rPr lang="en-US" smtClean="0"/>
              <a:pPr/>
              <a:t>7/16/2015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ECB69-A21E-B645-918D-F4DE51F44A43}" type="datetime1">
              <a:rPr lang="en-US" smtClean="0"/>
              <a:pPr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6D9D5-67B2-D241-AC86-521B4A5982B7}" type="datetime1">
              <a:rPr lang="en-US" smtClean="0"/>
              <a:pPr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ACCE-FA0B-6F4C-90C2-9946D1DB8FD8}" type="datetime1">
              <a:rPr lang="en-US" smtClean="0"/>
              <a:pPr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BAAA-B7A6-3E4B-8C56-CBB583232FF9}" type="datetime1">
              <a:rPr lang="en-US" smtClean="0"/>
              <a:pPr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C4F02-B784-8148-B77E-41CDBD329E20}" type="datetime1">
              <a:rPr lang="en-US" smtClean="0"/>
              <a:pPr/>
              <a:t>7/16/2015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4D733-C8B9-5D44-92F8-4144A81CD44F}" type="datetime1">
              <a:rPr lang="en-US" smtClean="0"/>
              <a:pPr/>
              <a:t>7/16/2015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59B3-57F9-7548-8139-6ECD6B121118}" type="datetime1">
              <a:rPr lang="en-US" smtClean="0"/>
              <a:pPr/>
              <a:t>7/16/2015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FED5C-D759-6E42-B05E-072BCFCA1FBC}" type="datetime1">
              <a:rPr lang="en-US" smtClean="0"/>
              <a:pPr/>
              <a:t>7/16/2015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4C3B6-BD2D-B44D-8134-913F96550191}" type="datetime1">
              <a:rPr lang="en-US" smtClean="0"/>
              <a:pPr/>
              <a:t>7/16/2015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A4830-A217-2C4A-A75B-DFB68F2E875F}" type="datetime1">
              <a:rPr lang="en-US" smtClean="0"/>
              <a:pPr/>
              <a:t>7/16/2015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3" y="2133600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5F458818-5C58-504C-96C2-18D4B9EBA580}" type="datetime1">
              <a:rPr lang="en-US" smtClean="0"/>
              <a:pPr/>
              <a:t>7/16/2015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© 2015 EV3Lessons.com, Last edit 4/9/2015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382A7F7-08BF-4252-8141-63FB96055BB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iming>
    <p:tnLst>
      <p:par>
        <p:cTn id="1" dur="indefinite" restart="never" nodeType="tmRoot"/>
      </p:par>
    </p:tnLst>
  </p:timing>
  <p:hf hdr="0" dt="0"/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team@droidsrobotics.org" TargetMode="External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reativecommons.org/licenses/by-nc-sa/4.0/" TargetMode="External"/><Relationship Id="rId5" Type="http://schemas.openxmlformats.org/officeDocument/2006/relationships/hyperlink" Target="http://www.ev3lessons.com" TargetMode="External"/><Relationship Id="rId4" Type="http://schemas.openxmlformats.org/officeDocument/2006/relationships/hyperlink" Target="mailto:frank.levine@gmai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Droidslogo2.png"/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7" b="2627"/>
          <a:stretch>
            <a:fillRect/>
          </a:stretch>
        </p:blipFill>
        <p:spPr>
          <a:xfrm>
            <a:off x="247673" y="5252598"/>
            <a:ext cx="1209338" cy="1145791"/>
          </a:xfrm>
        </p:spPr>
      </p:pic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576397" y="5252598"/>
            <a:ext cx="3749229" cy="484094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Door Droids Robotics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698" y="2974369"/>
            <a:ext cx="7810967" cy="1088237"/>
          </a:xfrm>
        </p:spPr>
        <p:txBody>
          <a:bodyPr>
            <a:normAutofit fontScale="90000"/>
          </a:bodyPr>
          <a:lstStyle/>
          <a:p>
            <a:r>
              <a:rPr lang="nl-NL" sz="6600" dirty="0" smtClean="0">
                <a:solidFill>
                  <a:srgbClr val="FF0000"/>
                </a:solidFill>
              </a:rPr>
              <a:t>Parallelle</a:t>
            </a:r>
            <a:r>
              <a:rPr lang="en-US" sz="6600" dirty="0" smtClean="0">
                <a:solidFill>
                  <a:srgbClr val="FF0000"/>
                </a:solidFill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</a:rPr>
              <a:t>Balken</a:t>
            </a:r>
            <a:r>
              <a:rPr lang="en-US" sz="6600" dirty="0" smtClean="0">
                <a:solidFill>
                  <a:srgbClr val="FF0000"/>
                </a:solidFill>
              </a:rPr>
              <a:t> </a:t>
            </a:r>
            <a:r>
              <a:rPr lang="nl-NL" sz="6600" dirty="0" smtClean="0">
                <a:solidFill>
                  <a:srgbClr val="FF0000"/>
                </a:solidFill>
              </a:rPr>
              <a:t>Synchronisatie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9321" y="353342"/>
            <a:ext cx="77542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GEAVANCEERDE EV3 PROGRAMEER LESSEN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8" name="Picture 7" descr="EV3Lessons.com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2159" y="5494645"/>
            <a:ext cx="2940317" cy="109211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842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Discussiepunten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2133600"/>
            <a:ext cx="8574087" cy="39925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nl-NL" dirty="0" smtClean="0">
                <a:solidFill>
                  <a:srgbClr val="3366FF"/>
                </a:solidFill>
              </a:rPr>
              <a:t>Wat is het “</a:t>
            </a:r>
            <a:r>
              <a:rPr lang="en-US" dirty="0" err="1" smtClean="0">
                <a:solidFill>
                  <a:srgbClr val="3366FF"/>
                </a:solidFill>
              </a:rPr>
              <a:t>Synchronisatie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Probleem</a:t>
            </a:r>
            <a:r>
              <a:rPr lang="en-US" dirty="0" smtClean="0">
                <a:solidFill>
                  <a:srgbClr val="3366FF"/>
                </a:solidFill>
              </a:rPr>
              <a:t>”</a:t>
            </a:r>
            <a:r>
              <a:rPr lang="nl-NL" dirty="0" smtClean="0">
                <a:solidFill>
                  <a:srgbClr val="3366FF"/>
                </a:solidFill>
              </a:rPr>
              <a:t>?</a:t>
            </a:r>
            <a:r>
              <a:rPr lang="nl-NL" dirty="0" smtClean="0">
                <a:solidFill>
                  <a:srgbClr val="FF0000"/>
                </a:solidFill>
              </a:rPr>
              <a:t/>
            </a:r>
            <a:br>
              <a:rPr lang="nl-NL" dirty="0" smtClean="0">
                <a:solidFill>
                  <a:srgbClr val="FF0000"/>
                </a:solidFill>
              </a:rPr>
            </a:br>
            <a:r>
              <a:rPr lang="nl-NL" dirty="0" err="1" smtClean="0">
                <a:solidFill>
                  <a:srgbClr val="FF0000"/>
                </a:solidFill>
              </a:rPr>
              <a:t>Antw</a:t>
            </a:r>
            <a:r>
              <a:rPr lang="nl-NL" dirty="0" smtClean="0">
                <a:solidFill>
                  <a:srgbClr val="FF0000"/>
                </a:solidFill>
              </a:rPr>
              <a:t>.</a:t>
            </a:r>
            <a:r>
              <a:rPr lang="nl-NL" dirty="0" smtClean="0"/>
              <a:t> Als je een programma schrijft met parallelle ketens weet je niet zeker wanneer de twee balken aflopen. Je weet niet of een balk eerder kan eindigen/eindigt dan de andere.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 smtClean="0">
                <a:solidFill>
                  <a:srgbClr val="3366FF"/>
                </a:solidFill>
              </a:rPr>
              <a:t>Wat zijn de 4 manieren om dit probleem op te lossen?</a:t>
            </a:r>
            <a:r>
              <a:rPr lang="nl-NL" dirty="0" smtClean="0">
                <a:solidFill>
                  <a:srgbClr val="FF0000"/>
                </a:solidFill>
              </a:rPr>
              <a:t/>
            </a:r>
            <a:br>
              <a:rPr lang="nl-NL" dirty="0" smtClean="0">
                <a:solidFill>
                  <a:srgbClr val="FF0000"/>
                </a:solidFill>
              </a:rPr>
            </a:br>
            <a:r>
              <a:rPr lang="nl-NL" dirty="0" err="1" smtClean="0">
                <a:solidFill>
                  <a:srgbClr val="FF0000"/>
                </a:solidFill>
              </a:rPr>
              <a:t>Antw</a:t>
            </a:r>
            <a:r>
              <a:rPr lang="nl-NL" dirty="0" smtClean="0">
                <a:solidFill>
                  <a:srgbClr val="FF0000"/>
                </a:solidFill>
              </a:rPr>
              <a:t>. </a:t>
            </a:r>
            <a:r>
              <a:rPr lang="nl-NL" dirty="0" smtClean="0"/>
              <a:t>Met het gebruik van Variabelen, </a:t>
            </a:r>
            <a:r>
              <a:rPr lang="nl-NL" dirty="0" err="1" smtClean="0"/>
              <a:t>Data-Draden</a:t>
            </a:r>
            <a:r>
              <a:rPr lang="nl-NL" dirty="0" smtClean="0"/>
              <a:t>, Herhalingen of </a:t>
            </a:r>
            <a:r>
              <a:rPr lang="nl-NL" dirty="0" err="1" smtClean="0"/>
              <a:t>Mijn-Blokken</a:t>
            </a:r>
            <a:r>
              <a:rPr lang="nl-NL" dirty="0" smtClean="0"/>
              <a:t> kan je verzekeren dat beide balken geëindigd zijn voordat je verder gaar met het volgende stuk code.</a:t>
            </a:r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4/9/2015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18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>
                <a:latin typeface="+mn-lt"/>
              </a:rPr>
              <a:t>Credits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2" y="1915912"/>
            <a:ext cx="8574087" cy="3581400"/>
          </a:xfrm>
        </p:spPr>
        <p:txBody>
          <a:bodyPr>
            <a:normAutofit/>
          </a:bodyPr>
          <a:lstStyle/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nl-NL" dirty="0" smtClean="0"/>
              <a:t>Deze les is gemaakt door </a:t>
            </a:r>
            <a:r>
              <a:rPr lang="nl-NL" dirty="0" err="1" smtClean="0"/>
              <a:t>Sanjay</a:t>
            </a:r>
            <a:r>
              <a:rPr lang="nl-NL" dirty="0" smtClean="0"/>
              <a:t> </a:t>
            </a:r>
            <a:r>
              <a:rPr lang="nl-NL" dirty="0" err="1" smtClean="0"/>
              <a:t>Seshan</a:t>
            </a:r>
            <a:r>
              <a:rPr lang="nl-NL" dirty="0" smtClean="0"/>
              <a:t> en </a:t>
            </a:r>
            <a:r>
              <a:rPr lang="nl-NL" dirty="0" err="1" smtClean="0"/>
              <a:t>Arvind</a:t>
            </a:r>
            <a:r>
              <a:rPr lang="nl-NL" dirty="0" smtClean="0"/>
              <a:t> </a:t>
            </a:r>
            <a:r>
              <a:rPr lang="nl-NL" dirty="0" err="1" smtClean="0"/>
              <a:t>Seshan</a:t>
            </a:r>
            <a:r>
              <a:rPr lang="nl-NL" dirty="0" smtClean="0"/>
              <a:t> van    </a:t>
            </a:r>
            <a:r>
              <a:rPr lang="nl-NL" dirty="0" err="1" smtClean="0"/>
              <a:t>Droids</a:t>
            </a:r>
            <a:r>
              <a:rPr lang="nl-NL" dirty="0" smtClean="0"/>
              <a:t> </a:t>
            </a:r>
            <a:r>
              <a:rPr lang="nl-NL" dirty="0" err="1" smtClean="0"/>
              <a:t>Robotics</a:t>
            </a:r>
            <a:r>
              <a:rPr lang="nl-NL" dirty="0" smtClean="0"/>
              <a:t> (</a:t>
            </a:r>
            <a:r>
              <a:rPr lang="nl-NL" dirty="0" smtClean="0">
                <a:hlinkClick r:id="rId3"/>
              </a:rPr>
              <a:t>team@droidsrobotics.org</a:t>
            </a:r>
            <a:r>
              <a:rPr lang="nl-NL" dirty="0" smtClean="0"/>
              <a:t>).</a:t>
            </a:r>
          </a:p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nl-NL" dirty="0" smtClean="0"/>
              <a:t>Originele “</a:t>
            </a:r>
            <a:r>
              <a:rPr lang="nl-NL" dirty="0" err="1" smtClean="0"/>
              <a:t>Gyro</a:t>
            </a:r>
            <a:r>
              <a:rPr lang="nl-NL" dirty="0" smtClean="0"/>
              <a:t> Turn Code” (</a:t>
            </a:r>
            <a:r>
              <a:rPr lang="nl-NL" dirty="0" err="1" smtClean="0"/>
              <a:t>Gyro-Draai-Code</a:t>
            </a:r>
            <a:r>
              <a:rPr lang="nl-NL" dirty="0" smtClean="0"/>
              <a:t>) geleverd door de Construction </a:t>
            </a:r>
            <a:r>
              <a:rPr lang="nl-NL" dirty="0" err="1" smtClean="0"/>
              <a:t>Mavericks</a:t>
            </a:r>
            <a:r>
              <a:rPr lang="nl-NL" dirty="0" smtClean="0"/>
              <a:t> (</a:t>
            </a:r>
            <a:r>
              <a:rPr lang="nl-NL" sz="2400" dirty="0" smtClean="0">
                <a:hlinkClick r:id="rId4"/>
              </a:rPr>
              <a:t>frank.levine@gmail.com</a:t>
            </a:r>
            <a:r>
              <a:rPr lang="nl-NL" sz="2400" dirty="0" smtClean="0"/>
              <a:t>)</a:t>
            </a:r>
            <a:endParaRPr lang="nl-NL" dirty="0" smtClean="0"/>
          </a:p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nl-NL" dirty="0" smtClean="0"/>
              <a:t>Meer Lessen bij </a:t>
            </a:r>
            <a:r>
              <a:rPr lang="nl-NL" dirty="0" smtClean="0">
                <a:hlinkClick r:id="rId5"/>
              </a:rPr>
              <a:t>www.ev3lessons.com</a:t>
            </a:r>
            <a:endParaRPr lang="nl-NL" dirty="0" smtClean="0"/>
          </a:p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nl-NL" dirty="0" smtClean="0"/>
              <a:t>Vertaald door </a:t>
            </a:r>
            <a:r>
              <a:rPr lang="nl-NL" dirty="0" err="1" smtClean="0"/>
              <a:t>Maerlant</a:t>
            </a:r>
            <a:r>
              <a:rPr lang="nl-NL" dirty="0" smtClean="0"/>
              <a:t> </a:t>
            </a:r>
            <a:r>
              <a:rPr lang="nl-NL" dirty="0" smtClean="0"/>
              <a:t>Robotica</a:t>
            </a:r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4/9/2015 (Translated)</a:t>
            </a:r>
          </a:p>
          <a:p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199" y="5497312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6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6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6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6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6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101" y="5011246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11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mp:transition xmlns:mp="http://schemas.microsoft.com/office/mac/powerpoint/2008/main"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208" y="542299"/>
            <a:ext cx="8190347" cy="797468"/>
          </a:xfrm>
          <a:noFill/>
        </p:spPr>
        <p:txBody>
          <a:bodyPr>
            <a:noAutofit/>
          </a:bodyPr>
          <a:lstStyle/>
          <a:p>
            <a:r>
              <a:rPr lang="en-US" sz="3600" dirty="0" err="1" smtClean="0"/>
              <a:t>Lesdoelen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" y="1940363"/>
            <a:ext cx="8506361" cy="3880773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nl-NL" dirty="0" smtClean="0"/>
              <a:t>Begrijpen wat </a:t>
            </a:r>
            <a:r>
              <a:rPr lang="nl-NL" dirty="0" err="1" smtClean="0"/>
              <a:t>wat</a:t>
            </a:r>
            <a:r>
              <a:rPr lang="nl-NL" dirty="0" smtClean="0"/>
              <a:t> een “synchronisatie </a:t>
            </a:r>
            <a:r>
              <a:rPr lang="nl-NL" dirty="0" smtClean="0"/>
              <a:t>probleem” is als je parallelle </a:t>
            </a:r>
            <a:r>
              <a:rPr lang="nl-NL" dirty="0" smtClean="0"/>
              <a:t>programmeerbalken </a:t>
            </a:r>
            <a:r>
              <a:rPr lang="nl-NL" dirty="0" smtClean="0"/>
              <a:t>gebruikt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Technieken leren om te verzekeren dat beide balken geëindigd zijn voordat het volgende blok begint  (Variabelen, </a:t>
            </a:r>
            <a:r>
              <a:rPr lang="nl-NL" dirty="0" err="1" smtClean="0"/>
              <a:t>Data-Draden</a:t>
            </a:r>
            <a:r>
              <a:rPr lang="nl-NL" dirty="0" smtClean="0"/>
              <a:t> (</a:t>
            </a:r>
            <a:r>
              <a:rPr lang="nl-NL" dirty="0" err="1" smtClean="0"/>
              <a:t>Data-Wires</a:t>
            </a:r>
            <a:r>
              <a:rPr lang="nl-NL" dirty="0" smtClean="0"/>
              <a:t>), Herhalingen en </a:t>
            </a:r>
            <a:r>
              <a:rPr lang="nl-NL" dirty="0" err="1" smtClean="0"/>
              <a:t>Mijn-Blokken</a:t>
            </a:r>
            <a:r>
              <a:rPr lang="nl-NL" dirty="0" smtClean="0"/>
              <a:t>)</a:t>
            </a:r>
          </a:p>
          <a:p>
            <a:pPr marL="342900" indent="-342900">
              <a:buFont typeface="+mj-lt"/>
              <a:buAutoNum type="arabicPeriod"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Voorkennis: </a:t>
            </a:r>
            <a:r>
              <a:rPr lang="nl-NL" dirty="0" smtClean="0"/>
              <a:t>Lessen gedaan over Parallelle Balken, Data-Draden, Variabelen, Mijn-Blokken met </a:t>
            </a:r>
            <a:r>
              <a:rPr lang="nl-NL" dirty="0" err="1" smtClean="0"/>
              <a:t>Inputs</a:t>
            </a:r>
            <a:r>
              <a:rPr lang="nl-NL" dirty="0" smtClean="0"/>
              <a:t> en </a:t>
            </a:r>
            <a:r>
              <a:rPr lang="nl-NL" dirty="0" err="1" smtClean="0"/>
              <a:t>Outputs</a:t>
            </a:r>
            <a:endParaRPr lang="nl-NL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4/9/2015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04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208" y="542299"/>
            <a:ext cx="8190347" cy="797468"/>
          </a:xfrm>
          <a:noFill/>
        </p:spPr>
        <p:txBody>
          <a:bodyPr>
            <a:noAutofit/>
          </a:bodyPr>
          <a:lstStyle/>
          <a:p>
            <a:r>
              <a:rPr lang="en-US" sz="3600" dirty="0" err="1" smtClean="0"/>
              <a:t>Gebruik</a:t>
            </a:r>
            <a:r>
              <a:rPr lang="en-US" sz="3600" dirty="0" smtClean="0"/>
              <a:t> van </a:t>
            </a:r>
            <a:r>
              <a:rPr lang="en-US" sz="3600" dirty="0" err="1" smtClean="0"/>
              <a:t>parallele</a:t>
            </a:r>
            <a:r>
              <a:rPr lang="en-US" sz="3600" dirty="0" smtClean="0"/>
              <a:t> </a:t>
            </a:r>
            <a:r>
              <a:rPr lang="en-US" sz="3600" dirty="0" err="1" smtClean="0"/>
              <a:t>programmeerbalken</a:t>
            </a:r>
            <a:r>
              <a:rPr lang="en-US" sz="3600" dirty="0" smtClean="0"/>
              <a:t> in </a:t>
            </a:r>
            <a:r>
              <a:rPr lang="en-US" sz="3600" dirty="0" err="1" smtClean="0"/>
              <a:t>een</a:t>
            </a:r>
            <a:r>
              <a:rPr lang="en-US" sz="3600" dirty="0" smtClean="0"/>
              <a:t> </a:t>
            </a:r>
            <a:r>
              <a:rPr lang="en-US" sz="3600" dirty="0" err="1" smtClean="0"/>
              <a:t>programma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" y="1940363"/>
            <a:ext cx="8506361" cy="3880773"/>
          </a:xfrm>
        </p:spPr>
        <p:txBody>
          <a:bodyPr>
            <a:normAutofit/>
          </a:bodyPr>
          <a:lstStyle/>
          <a:p>
            <a:r>
              <a:rPr lang="nl-NL" sz="1600" dirty="0" smtClean="0"/>
              <a:t>Parallelle </a:t>
            </a:r>
            <a:r>
              <a:rPr lang="nl-NL" sz="1600" dirty="0" smtClean="0"/>
              <a:t>programmeerbalken </a:t>
            </a:r>
            <a:r>
              <a:rPr lang="nl-NL" sz="1600" dirty="0" smtClean="0"/>
              <a:t>zijn een goed middel om twee dingen tegelijk te doen </a:t>
            </a:r>
          </a:p>
          <a:p>
            <a:pPr lvl="1"/>
            <a:r>
              <a:rPr lang="nl-NL" sz="1600" dirty="0" smtClean="0"/>
              <a:t>Vaak wil je iets na de parallelle balken doen</a:t>
            </a:r>
          </a:p>
          <a:p>
            <a:pPr lvl="1"/>
            <a:r>
              <a:rPr lang="nl-NL" sz="1600" dirty="0" smtClean="0"/>
              <a:t>Het is moeilijk om te constateren welke balk als eerste eindigt  </a:t>
            </a:r>
          </a:p>
          <a:p>
            <a:pPr lvl="1">
              <a:buNone/>
            </a:pPr>
            <a:r>
              <a:rPr lang="nl-NL" sz="1600" dirty="0" smtClean="0">
                <a:solidFill>
                  <a:srgbClr val="FF6600"/>
                </a:solidFill>
              </a:rPr>
              <a:t>	(dit heet het “synchronisatie probleem”)</a:t>
            </a:r>
          </a:p>
          <a:p>
            <a:r>
              <a:rPr lang="nl-NL" sz="1600" dirty="0" smtClean="0"/>
              <a:t>De balken moeten gesynchroniseerd worden om te verzekeren dat ze starten en eindigen wanneer je dat verwacht</a:t>
            </a:r>
          </a:p>
        </p:txBody>
      </p:sp>
      <p:sp>
        <p:nvSpPr>
          <p:cNvPr id="7" name="Right Arrow 6"/>
          <p:cNvSpPr/>
          <p:nvPr/>
        </p:nvSpPr>
        <p:spPr>
          <a:xfrm>
            <a:off x="3612475" y="5065407"/>
            <a:ext cx="878305" cy="6376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946771" y="3694665"/>
            <a:ext cx="487963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600" dirty="0" err="1" smtClean="0">
                <a:solidFill>
                  <a:srgbClr val="3366FF"/>
                </a:solidFill>
              </a:rPr>
              <a:t>Zal</a:t>
            </a:r>
            <a:r>
              <a:rPr lang="en-US" sz="1600" dirty="0" smtClean="0">
                <a:solidFill>
                  <a:srgbClr val="3366FF"/>
                </a:solidFill>
              </a:rPr>
              <a:t>, in het </a:t>
            </a:r>
            <a:r>
              <a:rPr lang="en-US" sz="1600" dirty="0" err="1" smtClean="0">
                <a:solidFill>
                  <a:srgbClr val="3366FF"/>
                </a:solidFill>
              </a:rPr>
              <a:t>onderstaande</a:t>
            </a:r>
            <a:r>
              <a:rPr lang="en-US" sz="1600" dirty="0" smtClean="0">
                <a:solidFill>
                  <a:srgbClr val="3366FF"/>
                </a:solidFill>
              </a:rPr>
              <a:t> </a:t>
            </a:r>
            <a:r>
              <a:rPr lang="en-US" sz="1600" dirty="0" err="1" smtClean="0">
                <a:solidFill>
                  <a:srgbClr val="3366FF"/>
                </a:solidFill>
              </a:rPr>
              <a:t>voorbeeld</a:t>
            </a:r>
            <a:r>
              <a:rPr lang="en-US" sz="1600" dirty="0" smtClean="0">
                <a:solidFill>
                  <a:srgbClr val="3366FF"/>
                </a:solidFill>
              </a:rPr>
              <a:t>, de </a:t>
            </a:r>
            <a:r>
              <a:rPr lang="en-US" sz="1600" dirty="0" err="1" smtClean="0">
                <a:solidFill>
                  <a:srgbClr val="3366FF"/>
                </a:solidFill>
              </a:rPr>
              <a:t>bocht</a:t>
            </a:r>
            <a:r>
              <a:rPr lang="en-US" sz="1600" dirty="0" smtClean="0">
                <a:solidFill>
                  <a:srgbClr val="3366FF"/>
                </a:solidFill>
              </a:rPr>
              <a:t> </a:t>
            </a:r>
            <a:r>
              <a:rPr lang="en-US" sz="1600" dirty="0" err="1" smtClean="0">
                <a:solidFill>
                  <a:srgbClr val="3366FF"/>
                </a:solidFill>
              </a:rPr>
              <a:t>beginnen</a:t>
            </a:r>
            <a:r>
              <a:rPr lang="en-US" sz="1600" dirty="0" smtClean="0">
                <a:solidFill>
                  <a:srgbClr val="3366FF"/>
                </a:solidFill>
              </a:rPr>
              <a:t> </a:t>
            </a:r>
            <a:r>
              <a:rPr lang="en-US" sz="1600" dirty="0" err="1" smtClean="0">
                <a:solidFill>
                  <a:srgbClr val="3366FF"/>
                </a:solidFill>
              </a:rPr>
              <a:t>voor</a:t>
            </a:r>
            <a:r>
              <a:rPr lang="en-US" sz="1600" dirty="0" smtClean="0">
                <a:solidFill>
                  <a:srgbClr val="3366FF"/>
                </a:solidFill>
              </a:rPr>
              <a:t>- of </a:t>
            </a:r>
            <a:r>
              <a:rPr lang="en-US" sz="1600" dirty="0" err="1" smtClean="0">
                <a:solidFill>
                  <a:srgbClr val="3366FF"/>
                </a:solidFill>
              </a:rPr>
              <a:t>nadat</a:t>
            </a:r>
            <a:r>
              <a:rPr lang="en-US" sz="1600" dirty="0" smtClean="0">
                <a:solidFill>
                  <a:srgbClr val="3366FF"/>
                </a:solidFill>
              </a:rPr>
              <a:t> motor A </a:t>
            </a:r>
            <a:r>
              <a:rPr lang="en-US" sz="1600" dirty="0" err="1" smtClean="0">
                <a:solidFill>
                  <a:srgbClr val="3366FF"/>
                </a:solidFill>
              </a:rPr>
              <a:t>klaar</a:t>
            </a:r>
            <a:r>
              <a:rPr lang="en-US" sz="1600" dirty="0" smtClean="0">
                <a:solidFill>
                  <a:srgbClr val="3366FF"/>
                </a:solidFill>
              </a:rPr>
              <a:t> is?</a:t>
            </a:r>
          </a:p>
          <a:p>
            <a:endParaRPr lang="en-US" sz="1600" dirty="0">
              <a:solidFill>
                <a:srgbClr val="3366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16407" y="4419076"/>
            <a:ext cx="1927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Antwoord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Dat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weet</a:t>
            </a:r>
            <a:r>
              <a:rPr lang="en-US" dirty="0" smtClean="0">
                <a:solidFill>
                  <a:srgbClr val="FF0000"/>
                </a:solidFill>
              </a:rPr>
              <a:t> je </a:t>
            </a:r>
            <a:r>
              <a:rPr lang="en-US" dirty="0" err="1" smtClean="0">
                <a:solidFill>
                  <a:srgbClr val="FF0000"/>
                </a:solidFill>
              </a:rPr>
              <a:t>niet</a:t>
            </a:r>
            <a:r>
              <a:rPr lang="en-US" dirty="0" smtClean="0">
                <a:solidFill>
                  <a:srgbClr val="FF0000"/>
                </a:solidFill>
              </a:rPr>
              <a:t>!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2" name="Picture 11" descr="Screen Shot 2015-07-15 at 16.57.1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1609" y="4110165"/>
            <a:ext cx="1783590" cy="2326868"/>
          </a:xfrm>
          <a:prstGeom prst="rect">
            <a:avLst/>
          </a:prstGeom>
          <a:ln w="38100" cmpd="sng">
            <a:solidFill>
              <a:schemeClr val="tx1"/>
            </a:solidFill>
          </a:ln>
        </p:spPr>
      </p:pic>
      <p:pic>
        <p:nvPicPr>
          <p:cNvPr id="13" name="Picture 12" descr="Screen Shot 2015-07-15 at 16.56.3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0780" y="4326874"/>
            <a:ext cx="2656876" cy="2128235"/>
          </a:xfrm>
          <a:prstGeom prst="rect">
            <a:avLst/>
          </a:prstGeom>
          <a:ln w="38100" cmpd="sng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30458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560070"/>
            <a:ext cx="7658100" cy="587131"/>
          </a:xfrm>
          <a:noFill/>
        </p:spPr>
        <p:txBody>
          <a:bodyPr>
            <a:noAutofit/>
          </a:bodyPr>
          <a:lstStyle/>
          <a:p>
            <a:r>
              <a:rPr lang="en-US" sz="3600" dirty="0" err="1" smtClean="0"/>
              <a:t>Verzekeren</a:t>
            </a:r>
            <a:r>
              <a:rPr lang="en-US" sz="3600" dirty="0" smtClean="0"/>
              <a:t> </a:t>
            </a:r>
            <a:r>
              <a:rPr lang="en-US" sz="3600" dirty="0" err="1" smtClean="0"/>
              <a:t>dat</a:t>
            </a:r>
            <a:r>
              <a:rPr lang="en-US" sz="3600" dirty="0" smtClean="0"/>
              <a:t> </a:t>
            </a:r>
            <a:r>
              <a:rPr lang="en-US" sz="3600" dirty="0" err="1" smtClean="0"/>
              <a:t>beide</a:t>
            </a:r>
            <a:r>
              <a:rPr lang="en-US" sz="3600" dirty="0" smtClean="0"/>
              <a:t> </a:t>
            </a:r>
            <a:r>
              <a:rPr lang="en-US" sz="3600" dirty="0" err="1" smtClean="0"/>
              <a:t>balken</a:t>
            </a:r>
            <a:r>
              <a:rPr lang="en-US" sz="3600" dirty="0" smtClean="0"/>
              <a:t> </a:t>
            </a:r>
            <a:r>
              <a:rPr lang="en-US" sz="3600" dirty="0" err="1" smtClean="0"/>
              <a:t>eindigen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444" y="1900376"/>
            <a:ext cx="3774899" cy="4023360"/>
          </a:xfrm>
        </p:spPr>
        <p:txBody>
          <a:bodyPr>
            <a:normAutofit fontScale="85000" lnSpcReduction="10000"/>
          </a:bodyPr>
          <a:lstStyle/>
          <a:p>
            <a:r>
              <a:rPr lang="nl-NL" dirty="0" smtClean="0">
                <a:solidFill>
                  <a:schemeClr val="tx1"/>
                </a:solidFill>
              </a:rPr>
              <a:t>In dit voorbeeld willen we dat zowel de 720 graden stuurbeweging (de beweging) en de beweging van motor A  aflopen voor de 360 graden stuurbeweging (de draai)</a:t>
            </a:r>
          </a:p>
          <a:p>
            <a:r>
              <a:rPr lang="nl-NL" dirty="0" smtClean="0">
                <a:solidFill>
                  <a:srgbClr val="FF0000"/>
                </a:solidFill>
              </a:rPr>
              <a:t>Er zijn meerdere manieren om dit te doen:</a:t>
            </a:r>
          </a:p>
          <a:p>
            <a:pPr lvl="1"/>
            <a:r>
              <a:rPr lang="nl-NL" dirty="0" smtClean="0">
                <a:solidFill>
                  <a:srgbClr val="FF0000"/>
                </a:solidFill>
              </a:rPr>
              <a:t>Variabelen</a:t>
            </a:r>
            <a:r>
              <a:rPr lang="nl-NL" dirty="0" smtClean="0"/>
              <a:t> (zie </a:t>
            </a:r>
            <a:r>
              <a:rPr lang="nl-NL" dirty="0" err="1" smtClean="0"/>
              <a:t>slide</a:t>
            </a:r>
            <a:r>
              <a:rPr lang="nl-NL" dirty="0" smtClean="0"/>
              <a:t> 4)</a:t>
            </a:r>
          </a:p>
          <a:p>
            <a:pPr lvl="1"/>
            <a:r>
              <a:rPr lang="nl-NL" dirty="0" smtClean="0">
                <a:solidFill>
                  <a:srgbClr val="FF0000"/>
                </a:solidFill>
              </a:rPr>
              <a:t>Draden</a:t>
            </a:r>
            <a:r>
              <a:rPr lang="nl-NL" dirty="0" smtClean="0"/>
              <a:t> (zie </a:t>
            </a:r>
            <a:r>
              <a:rPr lang="nl-NL" dirty="0" err="1" smtClean="0"/>
              <a:t>slide</a:t>
            </a:r>
            <a:r>
              <a:rPr lang="nl-NL" dirty="0" smtClean="0"/>
              <a:t> 5)</a:t>
            </a:r>
          </a:p>
          <a:p>
            <a:pPr lvl="1"/>
            <a:r>
              <a:rPr lang="nl-NL" dirty="0" smtClean="0">
                <a:solidFill>
                  <a:srgbClr val="FF0000"/>
                </a:solidFill>
              </a:rPr>
              <a:t>Herhalingen</a:t>
            </a:r>
            <a:r>
              <a:rPr lang="nl-NL" dirty="0" smtClean="0"/>
              <a:t> (zie </a:t>
            </a:r>
            <a:r>
              <a:rPr lang="nl-NL" dirty="0" err="1" smtClean="0"/>
              <a:t>slide</a:t>
            </a:r>
            <a:r>
              <a:rPr lang="nl-NL" dirty="0" smtClean="0"/>
              <a:t> 6)</a:t>
            </a:r>
          </a:p>
          <a:p>
            <a:pPr lvl="1"/>
            <a:r>
              <a:rPr lang="nl-NL" dirty="0" err="1" smtClean="0">
                <a:solidFill>
                  <a:srgbClr val="FF0000"/>
                </a:solidFill>
              </a:rPr>
              <a:t>Mijn-Blokken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nl-NL" dirty="0" smtClean="0"/>
              <a:t>(zie </a:t>
            </a:r>
            <a:r>
              <a:rPr lang="nl-NL" dirty="0" err="1" smtClean="0"/>
              <a:t>slide</a:t>
            </a:r>
            <a:r>
              <a:rPr lang="nl-NL" dirty="0" smtClean="0"/>
              <a:t> 7)</a:t>
            </a:r>
          </a:p>
          <a:p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03420" y="5277137"/>
            <a:ext cx="41948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staat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“</a:t>
            </a:r>
            <a:r>
              <a:rPr lang="en-US" dirty="0" err="1" smtClean="0"/>
              <a:t>synchronisatie</a:t>
            </a:r>
            <a:r>
              <a:rPr lang="en-US" dirty="0" smtClean="0"/>
              <a:t> </a:t>
            </a:r>
            <a:r>
              <a:rPr lang="en-US" dirty="0" err="1" smtClean="0"/>
              <a:t>probleem</a:t>
            </a:r>
            <a:r>
              <a:rPr lang="en-US" dirty="0" smtClean="0"/>
              <a:t>” in het </a:t>
            </a:r>
            <a:r>
              <a:rPr lang="en-US" dirty="0" err="1" smtClean="0"/>
              <a:t>bijbehorende</a:t>
            </a:r>
            <a:r>
              <a:rPr lang="en-US" dirty="0" smtClean="0"/>
              <a:t> EV3 code </a:t>
            </a:r>
            <a:r>
              <a:rPr lang="en-US" dirty="0" err="1" smtClean="0"/>
              <a:t>bestand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8" name="Picture 7" descr="Screen Shot 2015-07-15 at 16.56.3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3953" y="1829286"/>
            <a:ext cx="4304277" cy="3447851"/>
          </a:xfrm>
          <a:prstGeom prst="rect">
            <a:avLst/>
          </a:prstGeom>
          <a:ln w="38100" cmpd="sng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0532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Screen Shot 2015-07-15 at 17.21.2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9077" y="1953290"/>
            <a:ext cx="7077075" cy="3974904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163" y="527107"/>
            <a:ext cx="8574087" cy="967840"/>
          </a:xfrm>
          <a:noFill/>
        </p:spPr>
        <p:txBody>
          <a:bodyPr>
            <a:normAutofit fontScale="90000"/>
          </a:bodyPr>
          <a:lstStyle/>
          <a:p>
            <a:r>
              <a:rPr lang="en-US" dirty="0" smtClean="0"/>
              <a:t>Het </a:t>
            </a:r>
            <a:r>
              <a:rPr lang="en-US" dirty="0" err="1" smtClean="0"/>
              <a:t>gebruik</a:t>
            </a:r>
            <a:r>
              <a:rPr lang="en-US" dirty="0" smtClean="0"/>
              <a:t> van </a:t>
            </a:r>
            <a:r>
              <a:rPr lang="en-US" dirty="0" err="1" smtClean="0"/>
              <a:t>variabelen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synchronisatie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2805" y="5620688"/>
            <a:ext cx="41948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staat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“</a:t>
            </a:r>
            <a:r>
              <a:rPr lang="en-US" dirty="0" err="1" smtClean="0"/>
              <a:t>variabelen</a:t>
            </a:r>
            <a:r>
              <a:rPr lang="en-US" dirty="0" smtClean="0"/>
              <a:t>” in het </a:t>
            </a:r>
            <a:r>
              <a:rPr lang="en-US" dirty="0" err="1" smtClean="0"/>
              <a:t>bijbehorende</a:t>
            </a:r>
            <a:r>
              <a:rPr lang="en-US" dirty="0" smtClean="0"/>
              <a:t> EV3 code </a:t>
            </a:r>
            <a:r>
              <a:rPr lang="en-US" dirty="0" err="1" smtClean="0"/>
              <a:t>bestand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96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Screen Shot 2015-07-15 at 17.25.15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9626" y="1776753"/>
            <a:ext cx="7187066" cy="4788086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dirty="0" smtClean="0"/>
              <a:t>Het </a:t>
            </a:r>
            <a:r>
              <a:rPr lang="en-US" dirty="0" err="1" smtClean="0"/>
              <a:t>gebruik</a:t>
            </a:r>
            <a:r>
              <a:rPr lang="en-US" dirty="0" smtClean="0"/>
              <a:t> van </a:t>
            </a:r>
            <a:r>
              <a:rPr lang="en-US" dirty="0" err="1" smtClean="0"/>
              <a:t>draden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synchronisatie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933774" y="5641509"/>
            <a:ext cx="30663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staat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“Data-</a:t>
            </a:r>
            <a:r>
              <a:rPr lang="en-US" dirty="0" err="1" smtClean="0"/>
              <a:t>Draden</a:t>
            </a:r>
            <a:r>
              <a:rPr lang="en-US" dirty="0" smtClean="0"/>
              <a:t>” in het </a:t>
            </a:r>
            <a:r>
              <a:rPr lang="en-US" dirty="0" err="1" smtClean="0"/>
              <a:t>bijbehorende</a:t>
            </a:r>
            <a:r>
              <a:rPr lang="en-US" dirty="0" smtClean="0"/>
              <a:t> EV3 code </a:t>
            </a:r>
            <a:r>
              <a:rPr lang="en-US" dirty="0" err="1" smtClean="0"/>
              <a:t>bestand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76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10" descr="Screen Shot 2015-07-15 at 17.26.19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9562" y="1782340"/>
            <a:ext cx="7997518" cy="465469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dirty="0" smtClean="0"/>
              <a:t>Het </a:t>
            </a:r>
            <a:r>
              <a:rPr lang="en-US" dirty="0" err="1" smtClean="0"/>
              <a:t>gebruik</a:t>
            </a:r>
            <a:r>
              <a:rPr lang="en-US" dirty="0" smtClean="0"/>
              <a:t> van </a:t>
            </a:r>
            <a:r>
              <a:rPr lang="en-US" dirty="0" err="1" smtClean="0"/>
              <a:t>herhalingen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synchronisatie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075414" y="2107556"/>
            <a:ext cx="32310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staat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“</a:t>
            </a:r>
            <a:r>
              <a:rPr lang="en-US" dirty="0" err="1" smtClean="0"/>
              <a:t>Herhalingen</a:t>
            </a:r>
            <a:r>
              <a:rPr lang="en-US" dirty="0" smtClean="0"/>
              <a:t>” in het </a:t>
            </a:r>
            <a:r>
              <a:rPr lang="en-US" dirty="0" err="1" smtClean="0"/>
              <a:t>bijbehorende</a:t>
            </a:r>
            <a:r>
              <a:rPr lang="en-US" dirty="0" smtClean="0"/>
              <a:t> EV3 code </a:t>
            </a:r>
            <a:r>
              <a:rPr lang="en-US" dirty="0" err="1" smtClean="0"/>
              <a:t>bestand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64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Screen Shot 2015-07-15 at 17.28.4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698" y="2484201"/>
            <a:ext cx="5871433" cy="3162968"/>
          </a:xfrm>
          <a:prstGeom prst="rect">
            <a:avLst/>
          </a:prstGeom>
        </p:spPr>
      </p:pic>
      <p:pic>
        <p:nvPicPr>
          <p:cNvPr id="15" name="Picture 14" descr="Screen Shot 2015-07-15 at 17.28.5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9094" y="3247602"/>
            <a:ext cx="4466963" cy="3189430"/>
          </a:xfrm>
          <a:prstGeom prst="rect">
            <a:avLst/>
          </a:prstGeom>
          <a:ln w="38100" cmpd="sng"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474" y="553166"/>
            <a:ext cx="8002606" cy="953673"/>
          </a:xfrm>
          <a:noFill/>
        </p:spPr>
        <p:txBody>
          <a:bodyPr>
            <a:normAutofit fontScale="90000"/>
          </a:bodyPr>
          <a:lstStyle/>
          <a:p>
            <a:r>
              <a:rPr lang="en-US" dirty="0" smtClean="0"/>
              <a:t>Het </a:t>
            </a:r>
            <a:r>
              <a:rPr lang="en-US" dirty="0" err="1" smtClean="0"/>
              <a:t>gebruik</a:t>
            </a:r>
            <a:r>
              <a:rPr lang="en-US" dirty="0" smtClean="0"/>
              <a:t> van </a:t>
            </a:r>
            <a:r>
              <a:rPr lang="en-US" dirty="0" err="1" smtClean="0"/>
              <a:t>Mijn-Blokken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synchronisatie</a:t>
            </a:r>
            <a:endParaRPr lang="en-US" dirty="0"/>
          </a:p>
        </p:txBody>
      </p:sp>
      <p:sp>
        <p:nvSpPr>
          <p:cNvPr id="21" name="Right Arrow 20"/>
          <p:cNvSpPr/>
          <p:nvPr/>
        </p:nvSpPr>
        <p:spPr>
          <a:xfrm rot="21430400">
            <a:off x="1802263" y="5016825"/>
            <a:ext cx="3136317" cy="6013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Binnen</a:t>
            </a:r>
            <a:r>
              <a:rPr lang="en-US" dirty="0" smtClean="0"/>
              <a:t> het </a:t>
            </a:r>
            <a:r>
              <a:rPr lang="en-US" dirty="0" err="1" smtClean="0"/>
              <a:t>Mijn</a:t>
            </a:r>
            <a:r>
              <a:rPr lang="en-US" dirty="0" smtClean="0"/>
              <a:t>-Blok</a:t>
            </a:r>
            <a:endParaRPr lang="en-US" dirty="0"/>
          </a:p>
        </p:txBody>
      </p:sp>
      <p:sp>
        <p:nvSpPr>
          <p:cNvPr id="24" name="Right Arrow 23"/>
          <p:cNvSpPr/>
          <p:nvPr/>
        </p:nvSpPr>
        <p:spPr>
          <a:xfrm rot="2867212">
            <a:off x="1277648" y="4632547"/>
            <a:ext cx="997528" cy="3774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98706" y="1837870"/>
            <a:ext cx="3595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staat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“</a:t>
            </a:r>
            <a:r>
              <a:rPr lang="en-US" dirty="0" err="1" smtClean="0"/>
              <a:t>Mijn-Blokken</a:t>
            </a:r>
            <a:r>
              <a:rPr lang="en-US" dirty="0" smtClean="0"/>
              <a:t>” in het </a:t>
            </a:r>
            <a:r>
              <a:rPr lang="en-US" dirty="0" err="1" smtClean="0"/>
              <a:t>bijbehorende</a:t>
            </a:r>
            <a:r>
              <a:rPr lang="en-US" dirty="0" smtClean="0"/>
              <a:t> EV3 code </a:t>
            </a:r>
            <a:r>
              <a:rPr lang="en-US" dirty="0" err="1" smtClean="0"/>
              <a:t>bestand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348313" y="2427516"/>
            <a:ext cx="4486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staat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“</a:t>
            </a:r>
            <a:r>
              <a:rPr lang="en-US" dirty="0" err="1" smtClean="0"/>
              <a:t>Parallelle_Balk_MijnBlok</a:t>
            </a:r>
            <a:r>
              <a:rPr lang="en-US" dirty="0" smtClean="0"/>
              <a:t>” in het </a:t>
            </a:r>
            <a:r>
              <a:rPr lang="en-US" dirty="0" err="1" smtClean="0"/>
              <a:t>bijbehorende</a:t>
            </a:r>
            <a:r>
              <a:rPr lang="en-US" dirty="0" smtClean="0"/>
              <a:t> EV3 code </a:t>
            </a:r>
            <a:r>
              <a:rPr lang="en-US" dirty="0" err="1" smtClean="0"/>
              <a:t>bestand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7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err="1" smtClean="0"/>
              <a:t>Opdracht</a:t>
            </a:r>
            <a:r>
              <a:rPr lang="en-US" dirty="0" smtClean="0"/>
              <a:t>: </a:t>
            </a:r>
            <a:r>
              <a:rPr lang="en-US" dirty="0" err="1" smtClean="0"/>
              <a:t>Rechtzetten</a:t>
            </a:r>
            <a:r>
              <a:rPr lang="en-US" dirty="0" smtClean="0"/>
              <a:t> op </a:t>
            </a:r>
            <a:r>
              <a:rPr lang="en-US" dirty="0" err="1" smtClean="0"/>
              <a:t>lijnen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42" y="1924742"/>
            <a:ext cx="4514058" cy="4614129"/>
          </a:xfrm>
        </p:spPr>
        <p:txBody>
          <a:bodyPr>
            <a:normAutofit fontScale="92500" lnSpcReduction="10000"/>
          </a:bodyPr>
          <a:lstStyle/>
          <a:p>
            <a:r>
              <a:rPr lang="nl-NL" dirty="0" smtClean="0"/>
              <a:t>Synchronisatie is essentieel om op een lijn recht te zetten met behulp van parallelle balken</a:t>
            </a:r>
          </a:p>
          <a:p>
            <a:r>
              <a:rPr lang="nl-NL" dirty="0" smtClean="0"/>
              <a:t>Als een uitdaging, voltooi de les: “Rechtzetten op lijnen” (“</a:t>
            </a:r>
            <a:r>
              <a:rPr lang="nl-NL" dirty="0" err="1" smtClean="0"/>
              <a:t>Squaring</a:t>
            </a:r>
            <a:r>
              <a:rPr lang="nl-NL" dirty="0" smtClean="0"/>
              <a:t> </a:t>
            </a:r>
            <a:r>
              <a:rPr lang="nl-NL" dirty="0" err="1" smtClean="0"/>
              <a:t>on</a:t>
            </a:r>
            <a:r>
              <a:rPr lang="nl-NL" dirty="0" smtClean="0"/>
              <a:t> Lines”)</a:t>
            </a:r>
          </a:p>
          <a:p>
            <a:r>
              <a:rPr lang="nl-NL" dirty="0" smtClean="0"/>
              <a:t>Let op: Je moet verzekeren dat beide balken van het stuk wat rechtzet klaar zijn voordat je verder gaat naar het volgende blok</a:t>
            </a:r>
          </a:p>
          <a:p>
            <a:pPr lvl="1"/>
            <a:r>
              <a:rPr lang="nl-NL" dirty="0" smtClean="0"/>
              <a:t>De robot zal anders niet recht staan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4/9/2015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0446" y="1888977"/>
            <a:ext cx="3429914" cy="272447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5516544" y="4694142"/>
            <a:ext cx="27899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voorbeeld</a:t>
            </a:r>
            <a:r>
              <a:rPr lang="en-US" dirty="0" smtClean="0"/>
              <a:t> is van de </a:t>
            </a:r>
            <a:r>
              <a:rPr lang="nl-NL" dirty="0" smtClean="0"/>
              <a:t>“Rechtzetten op lijnen” </a:t>
            </a:r>
          </a:p>
          <a:p>
            <a:r>
              <a:rPr lang="nl-NL" dirty="0" smtClean="0"/>
              <a:t>(“</a:t>
            </a:r>
            <a:r>
              <a:rPr lang="nl-NL" dirty="0" err="1" smtClean="0"/>
              <a:t>Squaring</a:t>
            </a:r>
            <a:r>
              <a:rPr lang="nl-NL" dirty="0" smtClean="0"/>
              <a:t> </a:t>
            </a:r>
            <a:r>
              <a:rPr lang="nl-NL" dirty="0" err="1" smtClean="0"/>
              <a:t>on</a:t>
            </a:r>
            <a:r>
              <a:rPr lang="nl-NL" dirty="0" smtClean="0"/>
              <a:t> Lines”) les</a:t>
            </a:r>
          </a:p>
          <a:p>
            <a:endParaRPr lang="nl-NL" dirty="0" smtClean="0"/>
          </a:p>
          <a:p>
            <a:r>
              <a:rPr lang="nl-NL" dirty="0" smtClean="0"/>
              <a:t>(Plaatje in het Engels)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1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Spectrum.thmx</Template>
  <TotalTime>3295</TotalTime>
  <Words>537</Words>
  <Application>Microsoft Office PowerPoint</Application>
  <PresentationFormat>Diavoorstelling (4:3)</PresentationFormat>
  <Paragraphs>78</Paragraphs>
  <Slides>11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Corbel</vt:lpstr>
      <vt:lpstr>Helvetica Neue</vt:lpstr>
      <vt:lpstr>Wingdings</vt:lpstr>
      <vt:lpstr>Spectrum</vt:lpstr>
      <vt:lpstr>Parallelle Balken Synchronisatie</vt:lpstr>
      <vt:lpstr>Lesdoelen</vt:lpstr>
      <vt:lpstr>Gebruik van parallele programmeerbalken in een programma</vt:lpstr>
      <vt:lpstr>Verzekeren dat beide balken eindigen</vt:lpstr>
      <vt:lpstr>Het gebruik van variabelen voor synchronisatie</vt:lpstr>
      <vt:lpstr>Het gebruik van draden voor synchronisatie</vt:lpstr>
      <vt:lpstr>Het gebruik van herhalingen voor synchronisatie</vt:lpstr>
      <vt:lpstr>Het gebruik van Mijn-Blokken voor synchronisatie</vt:lpstr>
      <vt:lpstr>Opdracht: Rechtzetten op lijnen</vt:lpstr>
      <vt:lpstr>Discussiepunten</vt:lpstr>
      <vt:lpstr>Credits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 Beam Synchronization</dc:title>
  <dc:creator>Floor</dc:creator>
  <cp:lastModifiedBy>Floor</cp:lastModifiedBy>
  <cp:revision>26</cp:revision>
  <dcterms:created xsi:type="dcterms:W3CDTF">2015-07-15T16:05:30Z</dcterms:created>
  <dcterms:modified xsi:type="dcterms:W3CDTF">2015-07-16T19:47:17Z</dcterms:modified>
</cp:coreProperties>
</file>