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  <p:sldMasterId id="2147483726" r:id="rId2"/>
  </p:sldMasterIdLst>
  <p:notesMasterIdLst>
    <p:notesMasterId r:id="rId14"/>
  </p:notesMasterIdLst>
  <p:handoutMasterIdLst>
    <p:handoutMasterId r:id="rId15"/>
  </p:handoutMasterIdLst>
  <p:sldIdLst>
    <p:sldId id="408" r:id="rId3"/>
    <p:sldId id="413" r:id="rId4"/>
    <p:sldId id="265" r:id="rId5"/>
    <p:sldId id="347" r:id="rId6"/>
    <p:sldId id="345" r:id="rId7"/>
    <p:sldId id="266" r:id="rId8"/>
    <p:sldId id="411" r:id="rId9"/>
    <p:sldId id="409" r:id="rId10"/>
    <p:sldId id="412" r:id="rId11"/>
    <p:sldId id="410" r:id="rId12"/>
    <p:sldId id="40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9563" autoAdjust="0"/>
  </p:normalViewPr>
  <p:slideViewPr>
    <p:cSldViewPr snapToGrid="0" snapToObjects="1">
      <p:cViewPr varScale="1">
        <p:scale>
          <a:sx n="112" d="100"/>
          <a:sy n="112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9352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55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280-CD04-4533-93A4-333109B3A685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FA0F-D1C0-485F-A66B-9F21BDDE6765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6598-889D-49AB-8E3E-33EABC9F63C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D202-DB13-4FDF-8695-6B8D423A6FC5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3788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C32-4923-4905-BF41-64ED0D33FDDA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9324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D665-B67D-4860-9DD5-EDE1E8153BA2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8590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7CCC6-4B95-43F8-8D10-7B5E5A7FDFF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2280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36A-8919-4F00-82E5-233CF27994CF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2148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F6E1-0F3A-4DE9-A2BC-CA100ED5E27A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5393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BEED-F616-4DE9-BD0B-75EC3D304F75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9073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16DB7-2324-414A-AE93-68C1D017388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65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51CC-B829-4D68-BB86-7BAFF128AB6A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DD8B-795B-4848-BAF9-D883C7D7832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275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5B33-0B30-4C1A-8732-A61BFBB479C1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1884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654-EF9F-42F3-8D1E-79862675F3F6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551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01F7B-3F95-4B9F-9F42-FFFAEB28B2A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8061-3789-4D5E-855A-99AE0777E00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5E4-7990-4447-86B7-0E20802242BF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B673-0B34-48B5-BB1D-129C07F11E8F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E9C3-806A-47FD-BBDF-613AD319EC42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39E2-778E-4A2D-9F1F-99379A4B2E0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BEAD-5113-42CC-B71F-AA3386CE066B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87056A3-A255-49CA-ABAF-5CE2AA9E0AA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2014 (Last edit: 2/26/2015)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326AB-5033-47B1-9E28-3EA012082E8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 dirty="0" smtClean="0"/>
              <a:t>BEGINNER EV3 </a:t>
            </a:r>
            <a:r>
              <a:rPr lang="en-US" sz="3200" dirty="0" smtClean="0"/>
              <a:t>PROGRAMMEER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Les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Door</a:t>
            </a:r>
            <a:r>
              <a:rPr lang="en-US" sz="2800" dirty="0" smtClean="0"/>
              <a:t>: </a:t>
            </a:r>
            <a:r>
              <a:rPr lang="en-US" sz="2800" dirty="0" smtClean="0"/>
              <a:t>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Onderwerpen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err="1" smtClean="0">
                <a:solidFill>
                  <a:srgbClr val="FF0000"/>
                </a:solidFill>
              </a:rPr>
              <a:t>Draaien</a:t>
            </a:r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n-US" sz="2800" dirty="0" err="1" smtClean="0">
                <a:solidFill>
                  <a:srgbClr val="FF0000"/>
                </a:solidFill>
              </a:rPr>
              <a:t>bochten</a:t>
            </a:r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3762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Oplossing opdracht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nl-NL" u="sng" dirty="0" smtClean="0">
                <a:solidFill>
                  <a:srgbClr val="00B050"/>
                </a:solidFill>
              </a:rPr>
              <a:t>Opdracht 2</a:t>
            </a:r>
          </a:p>
          <a:p>
            <a:r>
              <a:rPr lang="nl-NL" b="0" dirty="0" smtClean="0"/>
              <a:t>Je hebt waarschijnlijk een spin draai gebruikt omdat dit beter is voor strakke draaien en je hiermee dichter bij de startpositie uitkomt!</a:t>
            </a:r>
            <a:endParaRPr lang="nl-NL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260699"/>
            <a:ext cx="392242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u="sng" dirty="0" smtClean="0">
                <a:solidFill>
                  <a:srgbClr val="00B050"/>
                </a:solidFill>
              </a:rPr>
              <a:t>Opdracht 1</a:t>
            </a:r>
          </a:p>
          <a:p>
            <a:r>
              <a:rPr lang="nl-NL" b="0" dirty="0" smtClean="0"/>
              <a:t>Je hebt waarschijnlijk een combinatie van rechtdoor rijden en spil draaien gebruikt om rond de doos te kunnen rijden</a:t>
            </a:r>
            <a:r>
              <a:rPr lang="en-US" b="0" dirty="0" smtClean="0"/>
              <a:t>.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37" name="Rectangle 36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45" name="Group 44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50" name="Rounded Rectangle 49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ounded Rectangle 50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4" name="Oval 7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en </a:t>
              </a:r>
              <a:r>
                <a:rPr lang="en-US" sz="1400" dirty="0" err="1" smtClean="0"/>
                <a:t>eind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positie</a:t>
              </a:r>
              <a:endParaRPr lang="en-US" sz="14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Snip Same Side Corner Rectangle 78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1e basis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82" name="Group 81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7" name="Rounded Rectangle 86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8" name="Oval 87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extBox 82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81" name="Snip Same Side Corner Rectangle 80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2e basis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92652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and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www.ev3lessons.com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Auteurs Email: </a:t>
            </a:r>
            <a:r>
              <a:rPr lang="nl-NL" sz="1800" dirty="0" smtClean="0">
                <a:hlinkClick r:id="rId3"/>
              </a:rPr>
              <a:t>team@</a:t>
            </a:r>
            <a:r>
              <a:rPr lang="nl-NL" sz="1800" dirty="0" err="1" smtClean="0">
                <a:hlinkClick r:id="rId3"/>
              </a:rPr>
              <a:t>droidsrobotics.org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DOELSTELLINGEN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Leer om de robot het gewenste aantal graden te draaien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Leer het verschil tussen spin en spil draaien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Leer hoe je de twee verschillende type draaien moet programmeren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Leer pseudocode te schrijven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129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Connector 92"/>
          <p:cNvCxnSpPr/>
          <p:nvPr/>
        </p:nvCxnSpPr>
        <p:spPr>
          <a:xfrm>
            <a:off x="3584593" y="5364706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9153" y="5350552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76087" y="2251740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Spil</a:t>
            </a:r>
            <a:r>
              <a:rPr lang="en-US" dirty="0" smtClean="0"/>
              <a:t> Vs. SPIN </a:t>
            </a:r>
            <a:r>
              <a:rPr lang="en-US" dirty="0" err="1" smtClean="0"/>
              <a:t>bochten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6087" y="977739"/>
            <a:ext cx="549786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</a:t>
            </a:r>
            <a:r>
              <a:rPr lang="en-US" b="1" dirty="0" err="1" smtClean="0">
                <a:solidFill>
                  <a:schemeClr val="tx1"/>
                </a:solidFill>
              </a:rPr>
              <a:t>graden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spil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draai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087" y="3868344"/>
            <a:ext cx="549786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</a:t>
            </a:r>
            <a:r>
              <a:rPr lang="en-US" b="1" dirty="0" err="1" smtClean="0">
                <a:solidFill>
                  <a:schemeClr val="tx1"/>
                </a:solidFill>
              </a:rPr>
              <a:t>graden</a:t>
            </a:r>
            <a:r>
              <a:rPr lang="en-US" b="1" dirty="0" smtClean="0">
                <a:solidFill>
                  <a:schemeClr val="tx1"/>
                </a:solidFill>
              </a:rPr>
              <a:t> spin </a:t>
            </a:r>
            <a:r>
              <a:rPr lang="en-US" b="1" dirty="0" err="1" smtClean="0">
                <a:solidFill>
                  <a:schemeClr val="tx1"/>
                </a:solidFill>
              </a:rPr>
              <a:t>draai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189" y="1255771"/>
            <a:ext cx="280502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Let in beide afbeeldingen op waar de robot eindigt na een draai van 180 graden.</a:t>
            </a:r>
          </a:p>
          <a:p>
            <a:endParaRPr lang="nl-NL" dirty="0" smtClean="0"/>
          </a:p>
          <a:p>
            <a:r>
              <a:rPr lang="nl-NL" dirty="0" smtClean="0"/>
              <a:t>In de spin draai verplaatst de robot zich een stuk minder en dat maakt spin draaien goed voor strakke posities, ze zijn iets sneller, maar ook een beetje minder precies.</a:t>
            </a:r>
          </a:p>
          <a:p>
            <a:endParaRPr lang="nl-NL" dirty="0" smtClean="0"/>
          </a:p>
          <a:p>
            <a:r>
              <a:rPr lang="nl-NL" dirty="0" smtClean="0"/>
              <a:t>Wanneer je bochten moet maken op het FLL veld moet je beslissen welke draai het beste is voor jou!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 rot="10800000">
            <a:off x="4133980" y="4741368"/>
            <a:ext cx="1164830" cy="1126313"/>
            <a:chOff x="6507215" y="1439970"/>
            <a:chExt cx="1164830" cy="1407778"/>
          </a:xfrm>
        </p:grpSpPr>
        <p:grpSp>
          <p:nvGrpSpPr>
            <p:cNvPr id="11" name="Group 10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0800000">
              <a:off x="7102544" y="2478417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57200" y="43735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</a:t>
            </a:r>
            <a:r>
              <a:rPr lang="en-US" dirty="0" err="1" smtClean="0"/>
              <a:t>positie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894082" y="437584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Eind</a:t>
            </a:r>
            <a:r>
              <a:rPr lang="en-US" dirty="0" smtClean="0"/>
              <a:t> </a:t>
            </a:r>
            <a:r>
              <a:rPr lang="en-US" dirty="0" err="1" smtClean="0"/>
              <a:t>positie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482172" y="5404910"/>
            <a:ext cx="1339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Motoren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B en C </a:t>
            </a:r>
            <a:r>
              <a:rPr lang="en-US" dirty="0" err="1" smtClean="0"/>
              <a:t>bewegen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 rot="10800000">
            <a:off x="4051860" y="2570197"/>
            <a:ext cx="1164830" cy="1120703"/>
            <a:chOff x="6507215" y="1439970"/>
            <a:chExt cx="1164830" cy="1428169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7102544" y="249880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342777" y="2331936"/>
            <a:ext cx="133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 </a:t>
            </a:r>
          </a:p>
          <a:p>
            <a:pPr algn="ctr"/>
            <a:r>
              <a:rPr lang="en-US" dirty="0" smtClean="0"/>
              <a:t>B </a:t>
            </a:r>
            <a:r>
              <a:rPr lang="en-US" dirty="0" err="1" smtClean="0"/>
              <a:t>beweegt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2918543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</a:t>
            </a:r>
            <a:r>
              <a:rPr lang="en-US" dirty="0" err="1" smtClean="0"/>
              <a:t>positie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94858" y="1725371"/>
            <a:ext cx="1708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Eind</a:t>
            </a:r>
            <a:r>
              <a:rPr lang="en-US" dirty="0" smtClean="0"/>
              <a:t> </a:t>
            </a:r>
            <a:r>
              <a:rPr lang="en-US" dirty="0" err="1" smtClean="0"/>
              <a:t>positie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892871" y="1619169"/>
            <a:ext cx="1386064" cy="1149437"/>
            <a:chOff x="892871" y="1599143"/>
            <a:chExt cx="1386064" cy="1464787"/>
          </a:xfrm>
        </p:grpSpPr>
        <p:grpSp>
          <p:nvGrpSpPr>
            <p:cNvPr id="30" name="Group 29"/>
            <p:cNvGrpSpPr/>
            <p:nvPr/>
          </p:nvGrpSpPr>
          <p:grpSpPr>
            <a:xfrm>
              <a:off x="892871" y="1599143"/>
              <a:ext cx="1199001" cy="1464787"/>
              <a:chOff x="6507213" y="1291726"/>
              <a:chExt cx="1199001" cy="1464787"/>
            </a:xfrm>
          </p:grpSpPr>
          <p:grpSp>
            <p:nvGrpSpPr>
              <p:cNvPr id="31" name="Group 3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7" name="Oval 3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7216809" y="1291726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3" name="Curved Connector 52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648829" y="4706212"/>
            <a:ext cx="1485589" cy="1155897"/>
            <a:chOff x="648829" y="4735413"/>
            <a:chExt cx="1485589" cy="1444755"/>
          </a:xfrm>
        </p:grpSpPr>
        <p:grpSp>
          <p:nvGrpSpPr>
            <p:cNvPr id="18" name="Group 17"/>
            <p:cNvGrpSpPr/>
            <p:nvPr/>
          </p:nvGrpSpPr>
          <p:grpSpPr>
            <a:xfrm>
              <a:off x="809518" y="4735413"/>
              <a:ext cx="1199001" cy="1444755"/>
              <a:chOff x="6507213" y="1311758"/>
              <a:chExt cx="1199001" cy="1444755"/>
            </a:xfrm>
          </p:grpSpPr>
          <p:grpSp>
            <p:nvGrpSpPr>
              <p:cNvPr id="19" name="Group 1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7216809" y="1311758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8" name="Curved Connector 57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/>
          <p:cNvCxnSpPr/>
          <p:nvPr/>
        </p:nvCxnSpPr>
        <p:spPr>
          <a:xfrm>
            <a:off x="3393155" y="2219824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56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Hoe </a:t>
            </a:r>
            <a:r>
              <a:rPr lang="en-US" dirty="0" err="1" smtClean="0"/>
              <a:t>maak</a:t>
            </a:r>
            <a:r>
              <a:rPr lang="en-US" dirty="0" smtClean="0"/>
              <a:t> je </a:t>
            </a:r>
            <a:r>
              <a:rPr lang="en-US" dirty="0" err="1" smtClean="0"/>
              <a:t>spil</a:t>
            </a:r>
            <a:r>
              <a:rPr lang="en-US" dirty="0" smtClean="0"/>
              <a:t> en spin </a:t>
            </a:r>
            <a:r>
              <a:rPr lang="en-US" dirty="0" err="1" smtClean="0"/>
              <a:t>bochten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71743390"/>
              </p:ext>
            </p:extLst>
          </p:nvPr>
        </p:nvGraphicFramePr>
        <p:xfrm>
          <a:off x="729916" y="1535189"/>
          <a:ext cx="7693293" cy="271319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028821"/>
                <a:gridCol w="1996362"/>
                <a:gridCol w="1770334"/>
                <a:gridCol w="1897776"/>
              </a:tblGrid>
              <a:tr h="503423">
                <a:tc gridSpan="4">
                  <a:txBody>
                    <a:bodyPr/>
                    <a:lstStyle/>
                    <a:p>
                      <a:pPr lvl="1" algn="ctr"/>
                      <a:r>
                        <a:rPr lang="en-US" dirty="0" err="1" smtClean="0"/>
                        <a:t>Stuurwaarde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</a:tr>
              <a:tr h="41459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10425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752587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bocht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rechts</a:t>
                      </a:r>
                      <a:endParaRPr lang="en-US" dirty="0" smtClean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bocht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naar</a:t>
                      </a:r>
                      <a:r>
                        <a:rPr lang="en-US" baseline="0" dirty="0" smtClean="0"/>
                        <a:t> links</a:t>
                      </a:r>
                      <a:endParaRPr lang="en-US" dirty="0" smtClean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 </a:t>
                      </a:r>
                      <a:r>
                        <a:rPr lang="en-US" dirty="0" err="1" smtClean="0"/>
                        <a:t>bocht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rechts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 </a:t>
                      </a:r>
                      <a:r>
                        <a:rPr lang="en-US" dirty="0" err="1" smtClean="0"/>
                        <a:t>bocht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naar</a:t>
                      </a:r>
                      <a:r>
                        <a:rPr lang="en-US" dirty="0" smtClean="0"/>
                        <a:t> links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</a:tbl>
          </a:graphicData>
        </a:graphic>
      </p:graphicFrame>
      <p:pic>
        <p:nvPicPr>
          <p:cNvPr id="13" name="Picture 12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3315" y="4478540"/>
            <a:ext cx="2846057" cy="1572108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 flipV="1">
            <a:off x="3856092" y="4876150"/>
            <a:ext cx="376001" cy="100735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579019" y="5949044"/>
            <a:ext cx="3644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Verander</a:t>
            </a:r>
            <a:r>
              <a:rPr lang="en-US" dirty="0" smtClean="0"/>
              <a:t> </a:t>
            </a:r>
            <a:r>
              <a:rPr lang="en-US" dirty="0" err="1" smtClean="0"/>
              <a:t>hier</a:t>
            </a:r>
            <a:r>
              <a:rPr lang="en-US" dirty="0" smtClean="0"/>
              <a:t> de </a:t>
            </a:r>
            <a:r>
              <a:rPr lang="en-US" dirty="0" err="1" smtClean="0"/>
              <a:t>stuurrichting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rechts</a:t>
            </a:r>
            <a:r>
              <a:rPr lang="en-US" dirty="0" smtClean="0"/>
              <a:t> of links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291186" y="2383237"/>
            <a:ext cx="1144819" cy="1069096"/>
            <a:chOff x="892871" y="1572048"/>
            <a:chExt cx="1386064" cy="1452220"/>
          </a:xfrm>
        </p:grpSpPr>
        <p:grpSp>
          <p:nvGrpSpPr>
            <p:cNvPr id="11" name="Group 10"/>
            <p:cNvGrpSpPr/>
            <p:nvPr/>
          </p:nvGrpSpPr>
          <p:grpSpPr>
            <a:xfrm>
              <a:off x="892871" y="1572048"/>
              <a:ext cx="1199001" cy="1452220"/>
              <a:chOff x="6507213" y="1264631"/>
              <a:chExt cx="1199001" cy="1452220"/>
            </a:xfrm>
          </p:grpSpPr>
          <p:grpSp>
            <p:nvGrpSpPr>
              <p:cNvPr id="16" name="Group 15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9" name="Rounded Rectangle 18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7204218" y="1264631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40595" y="2347519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2" name="Curved Connector 11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981721" y="2416271"/>
            <a:ext cx="1302446" cy="1045659"/>
            <a:chOff x="648829" y="4659819"/>
            <a:chExt cx="1485589" cy="1520349"/>
          </a:xfrm>
        </p:grpSpPr>
        <p:grpSp>
          <p:nvGrpSpPr>
            <p:cNvPr id="26" name="Group 25"/>
            <p:cNvGrpSpPr/>
            <p:nvPr/>
          </p:nvGrpSpPr>
          <p:grpSpPr>
            <a:xfrm>
              <a:off x="809518" y="4659819"/>
              <a:ext cx="1199001" cy="1520349"/>
              <a:chOff x="6507213" y="1236164"/>
              <a:chExt cx="1199001" cy="1520349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16809" y="1236164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27" name="Curved Connector 26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270002" y="2392632"/>
            <a:ext cx="990314" cy="1082863"/>
            <a:chOff x="6507213" y="1285591"/>
            <a:chExt cx="1199001" cy="1470922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7216809" y="1285591"/>
              <a:ext cx="465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46" name="Curved Connector 45"/>
          <p:cNvCxnSpPr/>
          <p:nvPr/>
        </p:nvCxnSpPr>
        <p:spPr>
          <a:xfrm flipV="1">
            <a:off x="4206427" y="310282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739936" y="2391265"/>
            <a:ext cx="1192067" cy="1016461"/>
            <a:chOff x="648830" y="4702271"/>
            <a:chExt cx="1359689" cy="1477897"/>
          </a:xfrm>
        </p:grpSpPr>
        <p:grpSp>
          <p:nvGrpSpPr>
            <p:cNvPr id="48" name="Group 47"/>
            <p:cNvGrpSpPr/>
            <p:nvPr/>
          </p:nvGrpSpPr>
          <p:grpSpPr>
            <a:xfrm>
              <a:off x="809518" y="4702271"/>
              <a:ext cx="1199001" cy="1477897"/>
              <a:chOff x="6507213" y="1278616"/>
              <a:chExt cx="1199001" cy="1477897"/>
            </a:xfrm>
          </p:grpSpPr>
          <p:grpSp>
            <p:nvGrpSpPr>
              <p:cNvPr id="51" name="Group 5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54" name="Rounded Rectangle 5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>
                <a:off x="7216809" y="127861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0" name="Curved Connector 49"/>
            <p:cNvCxnSpPr/>
            <p:nvPr/>
          </p:nvCxnSpPr>
          <p:spPr>
            <a:xfrm rot="5400000">
              <a:off x="579473" y="5071186"/>
              <a:ext cx="566668" cy="427953"/>
            </a:xfrm>
            <a:prstGeom prst="curvedConnector3">
              <a:avLst>
                <a:gd name="adj1" fmla="val 504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Curved Connector 57"/>
          <p:cNvCxnSpPr/>
          <p:nvPr/>
        </p:nvCxnSpPr>
        <p:spPr>
          <a:xfrm flipV="1">
            <a:off x="7865480" y="301737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729916" y="4693920"/>
            <a:ext cx="2216484" cy="106172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Richting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veranderen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blok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59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spil</a:t>
            </a:r>
            <a:r>
              <a:rPr lang="en-US" dirty="0" smtClean="0"/>
              <a:t> </a:t>
            </a:r>
            <a:r>
              <a:rPr lang="en-US" dirty="0" err="1" smtClean="0"/>
              <a:t>draai</a:t>
            </a:r>
            <a:r>
              <a:rPr lang="en-US" dirty="0" smtClean="0"/>
              <a:t> van 90 </a:t>
            </a:r>
            <a:r>
              <a:rPr lang="en-US" dirty="0" err="1" smtClean="0"/>
              <a:t>graden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941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025" y="2168506"/>
            <a:ext cx="2846057" cy="1572108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6214186" y="2621445"/>
            <a:ext cx="884050" cy="610153"/>
          </a:xfrm>
          <a:prstGeom prst="right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1579" y="4619249"/>
            <a:ext cx="73558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Programmeer de robot om 90 graden te draaien....Draait de robot inderdaad 90 graden als je dit getal instelt?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860261" y="3448087"/>
            <a:ext cx="927652" cy="1068696"/>
          </a:xfrm>
          <a:prstGeom prst="straightConnector1">
            <a:avLst/>
          </a:prstGeom>
          <a:ln w="38100" cmpd="sng"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3741" y="1282413"/>
            <a:ext cx="3012848" cy="374207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87217" y="2926522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495941" y="2270758"/>
            <a:ext cx="1386064" cy="1371767"/>
            <a:chOff x="892871" y="1692163"/>
            <a:chExt cx="1386064" cy="1371767"/>
          </a:xfrm>
        </p:grpSpPr>
        <p:grpSp>
          <p:nvGrpSpPr>
            <p:cNvPr id="16" name="Group 15"/>
            <p:cNvGrpSpPr/>
            <p:nvPr/>
          </p:nvGrpSpPr>
          <p:grpSpPr>
            <a:xfrm>
              <a:off x="892871" y="1692163"/>
              <a:ext cx="1199001" cy="1371767"/>
              <a:chOff x="6507213" y="1384746"/>
              <a:chExt cx="1199001" cy="1371767"/>
            </a:xfrm>
          </p:grpSpPr>
          <p:grpSp>
            <p:nvGrpSpPr>
              <p:cNvPr id="20" name="Group 19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3" name="Rounded Rectangle 22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Rounded Rectangle 24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6" name="Oval 25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8" name="Curved Connector 17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5400000">
            <a:off x="7354057" y="2240817"/>
            <a:ext cx="1199001" cy="1371767"/>
            <a:chOff x="6507213" y="1384746"/>
            <a:chExt cx="1199001" cy="1371767"/>
          </a:xfrm>
        </p:grpSpPr>
        <p:grpSp>
          <p:nvGrpSpPr>
            <p:cNvPr id="30" name="Group 29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3" name="Rounded Rectangle 32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01774" y="2042855"/>
            <a:ext cx="647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22040" y="5419331"/>
            <a:ext cx="2748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Antwoord. NEE! Oplossing op de volgende bladzijde</a:t>
            </a:r>
            <a:endParaRPr lang="nl-NL" dirty="0"/>
          </a:p>
        </p:txBody>
      </p:sp>
    </p:spTree>
    <p:extLst>
      <p:ext uri="{BB962C8B-B14F-4D97-AF65-F5344CB8AC3E}">
        <p14:creationId xmlns="" xmlns:p14="http://schemas.microsoft.com/office/powerpoint/2010/main" val="151345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 LAAT JE DE ROBOT 90 GRADEN DRAAIEN?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200" dirty="0" smtClean="0"/>
              <a:t>Probeer “port view” om de draai aan te passen en stel dan het juiste aantal graden in</a:t>
            </a:r>
            <a:r>
              <a:rPr lang="en-US" sz="3200" dirty="0" smtClean="0"/>
              <a:t>.</a:t>
            </a:r>
          </a:p>
          <a:p>
            <a:endParaRPr lang="en-US" dirty="0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239" y="4339196"/>
            <a:ext cx="3543904" cy="1957585"/>
          </a:xfrm>
          <a:prstGeom prst="rect">
            <a:avLst/>
          </a:prstGeom>
        </p:spPr>
      </p:pic>
      <p:pic>
        <p:nvPicPr>
          <p:cNvPr id="7" name="Picture 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843896"/>
            <a:ext cx="3987800" cy="4953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06762" y="5312071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5068913" y="3939381"/>
            <a:ext cx="3548125" cy="1998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522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Instructies leraar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055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Verdeel de klas in groepjes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Geef ieder team een kopie van het werkblad draaien.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Opdracht details staan op dia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Discussie pagina op dia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Oplossing van de opdracht op dia 10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636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draaien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nl-NL" u="sng" dirty="0" smtClean="0">
                <a:solidFill>
                  <a:srgbClr val="00B050"/>
                </a:solidFill>
              </a:rPr>
              <a:t>Opdracht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Je robot basketbalspeler moet naar de tweede basis rijden, omdraaien en teruggaan naar de eerste.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Ga rechtdoor. Draai 180 graden en ga terug naar dezelfde plek.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6" name="Rectangle 5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8" name="Group 7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TextBox 8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353059"/>
            <a:ext cx="4100245" cy="21769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u="sng" dirty="0" smtClean="0">
                <a:solidFill>
                  <a:srgbClr val="00B050"/>
                </a:solidFill>
              </a:rPr>
              <a:t>Opdracht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Je robot is een basketbalspeler die naar alle basissen moet rijden en terug naar de thuisbasis.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Kun je de robot programmeren om voorwaarts te rijden en dan een bocht naar rechts te maken?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Gebruik een vierkante doos of tape</a:t>
            </a:r>
            <a:endParaRPr lang="nl-NL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en </a:t>
              </a:r>
              <a:r>
                <a:rPr lang="en-US" sz="1400" dirty="0" err="1" smtClean="0"/>
                <a:t>eind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positie</a:t>
              </a:r>
              <a:endParaRPr lang="en-US" sz="1400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nip Same Side Corner Rectangle 20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1e Basis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38" name="Snip Same Side Corner Rectangle 37"/>
            <p:cNvSpPr/>
            <p:nvPr/>
          </p:nvSpPr>
          <p:spPr>
            <a:xfrm>
              <a:off x="6512181" y="3823941"/>
              <a:ext cx="680959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2e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96835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Discussie handleiding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9109"/>
            <a:ext cx="8245474" cy="4373563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Heb je SPIL en SPIN bochten geprobeerd?  Wat heb je ontdekt?</a:t>
            </a:r>
          </a:p>
          <a:p>
            <a:pPr marL="274320" lvl="1" indent="0">
              <a:buNone/>
            </a:pPr>
            <a:r>
              <a:rPr lang="nl-NL" b="0" dirty="0" smtClean="0">
                <a:solidFill>
                  <a:srgbClr val="FF0000"/>
                </a:solidFill>
              </a:rPr>
              <a:t>Spil bochten waren goed voor opdracht 1, maar als we voor opdracht  2 spil bochten gebruikten, dan waren we verder van de basis vandaan.</a:t>
            </a:r>
          </a:p>
          <a:p>
            <a:r>
              <a:rPr lang="nl-NL" dirty="0" smtClean="0"/>
              <a:t>In welke situaties werkt de ene beter dan de andere?</a:t>
            </a:r>
          </a:p>
          <a:p>
            <a:pPr marL="274320" lvl="1" indent="0">
              <a:buNone/>
            </a:pPr>
            <a:r>
              <a:rPr lang="nl-NL" b="0" dirty="0" smtClean="0">
                <a:solidFill>
                  <a:srgbClr val="FF0000"/>
                </a:solidFill>
              </a:rPr>
              <a:t>Spin bochten zijn beter voor </a:t>
            </a:r>
            <a:r>
              <a:rPr lang="nl-NL" dirty="0" smtClean="0">
                <a:solidFill>
                  <a:srgbClr val="FF0000"/>
                </a:solidFill>
              </a:rPr>
              <a:t>strakke bochten</a:t>
            </a:r>
            <a:r>
              <a:rPr lang="nl-NL" b="0" dirty="0" smtClean="0">
                <a:solidFill>
                  <a:srgbClr val="FF0000"/>
                </a:solidFill>
              </a:rPr>
              <a:t> (</a:t>
            </a:r>
            <a:r>
              <a:rPr lang="nl-NL" b="0" dirty="0" err="1" smtClean="0">
                <a:solidFill>
                  <a:srgbClr val="FF0000"/>
                </a:solidFill>
              </a:rPr>
              <a:t>plaasten</a:t>
            </a:r>
            <a:r>
              <a:rPr lang="nl-NL" b="0" dirty="0" smtClean="0">
                <a:solidFill>
                  <a:srgbClr val="FF0000"/>
                </a:solidFill>
              </a:rPr>
              <a:t> waar niet genoeg ruimte is) en om dichter bij de originele positie te blijven staan.</a:t>
            </a:r>
          </a:p>
          <a:p>
            <a:r>
              <a:rPr lang="nl-NL" dirty="0" smtClean="0"/>
              <a:t>Wat is PSEUDOCODE?  Waarom vinden programmeurs dit handig om te gebruiken? (pseudocode is </a:t>
            </a:r>
            <a:r>
              <a:rPr lang="nl-NL" dirty="0" err="1" smtClean="0"/>
              <a:t>from</a:t>
            </a:r>
            <a:r>
              <a:rPr lang="nl-NL" dirty="0" smtClean="0"/>
              <a:t> the </a:t>
            </a:r>
            <a:r>
              <a:rPr lang="nl-NL" dirty="0" err="1" smtClean="0"/>
              <a:t>worksheet</a:t>
            </a:r>
            <a:r>
              <a:rPr lang="nl-NL" dirty="0" smtClean="0"/>
              <a:t>)</a:t>
            </a:r>
          </a:p>
          <a:p>
            <a:pPr marL="274320" lvl="1" indent="0">
              <a:buNone/>
            </a:pPr>
            <a:r>
              <a:rPr lang="nl-NL" b="0" dirty="0" smtClean="0">
                <a:solidFill>
                  <a:srgbClr val="FF0000"/>
                </a:solidFill>
              </a:rPr>
              <a:t>Met pseudocode kunnen programmeurs </a:t>
            </a:r>
            <a:r>
              <a:rPr lang="nl-NL" dirty="0" smtClean="0">
                <a:solidFill>
                  <a:srgbClr val="FF0000"/>
                </a:solidFill>
              </a:rPr>
              <a:t>hun code uitschrijven in een gewone taal (Nederlands/Engels) voordat ze het in de programmeertaal gaan schrijven.</a:t>
            </a:r>
            <a:r>
              <a:rPr lang="nl-NL" b="0" dirty="0" smtClean="0">
                <a:solidFill>
                  <a:srgbClr val="FF0000"/>
                </a:solidFill>
              </a:rPr>
              <a:t> </a:t>
            </a:r>
            <a:r>
              <a:rPr lang="nl-NL" dirty="0" smtClean="0">
                <a:solidFill>
                  <a:srgbClr val="FF0000"/>
                </a:solidFill>
              </a:rPr>
              <a:t>Het laat je plannen en nadenken voordat je gaat programmeren</a:t>
            </a:r>
            <a:r>
              <a:rPr lang="nl-NL" b="0" dirty="0" smtClean="0">
                <a:solidFill>
                  <a:srgbClr val="FF0000"/>
                </a:solidFill>
              </a:rPr>
              <a:t>. Je kunt je ideeën er mee delen met anderen </a:t>
            </a:r>
            <a:r>
              <a:rPr lang="nl-NL" dirty="0" smtClean="0">
                <a:solidFill>
                  <a:srgbClr val="FF0000"/>
                </a:solidFill>
              </a:rPr>
              <a:t>in een gewone taal</a:t>
            </a:r>
            <a:endParaRPr lang="nl-NL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653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6328</TotalTime>
  <Words>738</Words>
  <Application>Microsoft Office PowerPoint</Application>
  <PresentationFormat>Diavoorstelling (4:3)</PresentationFormat>
  <Paragraphs>136</Paragraphs>
  <Slides>11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3" baseType="lpstr">
      <vt:lpstr>Essential</vt:lpstr>
      <vt:lpstr>Custom Design</vt:lpstr>
      <vt:lpstr>BEGINNER EV3 PROGRAMMEER Les</vt:lpstr>
      <vt:lpstr>DOELSTELLINGEN</vt:lpstr>
      <vt:lpstr>Spil Vs. SPIN bochten</vt:lpstr>
      <vt:lpstr>Hoe maak je spil en spin bochten</vt:lpstr>
      <vt:lpstr>MAaK een spil draai van 90 graden</vt:lpstr>
      <vt:lpstr>HOE LAAT JE DE ROBOT 90 GRADEN DRAAIEN?</vt:lpstr>
      <vt:lpstr>Instructies leraar</vt:lpstr>
      <vt:lpstr>Opdracht draaien</vt:lpstr>
      <vt:lpstr>Discussie handleiding</vt:lpstr>
      <vt:lpstr>Oplossing opdracht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Hulsen 2</cp:lastModifiedBy>
  <cp:revision>11</cp:revision>
  <dcterms:created xsi:type="dcterms:W3CDTF">2014-08-07T02:19:13Z</dcterms:created>
  <dcterms:modified xsi:type="dcterms:W3CDTF">2015-04-23T18:50:55Z</dcterms:modified>
</cp:coreProperties>
</file>