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18" r:id="rId1"/>
  </p:sldMasterIdLst>
  <p:notesMasterIdLst>
    <p:notesMasterId r:id="rId15"/>
  </p:notesMasterIdLst>
  <p:handoutMasterIdLst>
    <p:handoutMasterId r:id="rId16"/>
  </p:handoutMasterIdLst>
  <p:sldIdLst>
    <p:sldId id="258" r:id="rId2"/>
    <p:sldId id="283" r:id="rId3"/>
    <p:sldId id="281" r:id="rId4"/>
    <p:sldId id="264" r:id="rId5"/>
    <p:sldId id="265" r:id="rId6"/>
    <p:sldId id="282" r:id="rId7"/>
    <p:sldId id="285" r:id="rId8"/>
    <p:sldId id="286" r:id="rId9"/>
    <p:sldId id="287" r:id="rId10"/>
    <p:sldId id="288" r:id="rId11"/>
    <p:sldId id="289" r:id="rId12"/>
    <p:sldId id="290" r:id="rId13"/>
    <p:sldId id="274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1282" y="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54B44E-40A3-0E46-B16A-9BF1250A248B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DF1604-CF25-2840-A4A3-96CDE36049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5781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6AD16C-2DB4-6642-BAD4-9ED973A087A0}" type="datetimeFigureOut">
              <a:rPr lang="en-US" smtClean="0"/>
              <a:t>6/20/2015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5BF589-3978-3C45-966B-D7B7A71F2A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884166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40905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416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5BF589-3978-3C45-966B-D7B7A71F2A0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079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BFDC1-3A3E-B14A-BE59-0D49CFF19DA6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1341" y="449005"/>
            <a:ext cx="7808976" cy="1088136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marL="0" algn="l" defTabSz="914400" rtl="0" eaLnBrk="1" latinLnBrk="0" hangingPunct="1">
              <a:lnSpc>
                <a:spcPts val="4600"/>
              </a:lnSpc>
              <a:spcBef>
                <a:spcPct val="0"/>
              </a:spcBef>
              <a:buNone/>
              <a:defRPr sz="4200" kern="1200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Advanced Programming Lesson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6205" y="1532427"/>
            <a:ext cx="7754112" cy="484632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13" name="Rectangle 12"/>
          <p:cNvSpPr/>
          <p:nvPr/>
        </p:nvSpPr>
        <p:spPr>
          <a:xfrm>
            <a:off x="284163" y="6227064"/>
            <a:ext cx="8574087" cy="173736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8941" y="1298762"/>
            <a:ext cx="4069080" cy="1162050"/>
          </a:xfrm>
          <a:noFill/>
        </p:spPr>
        <p:txBody>
          <a:bodyPr anchor="b">
            <a:noAutofit/>
          </a:bodyPr>
          <a:lstStyle>
            <a:lvl1pPr algn="ctr">
              <a:defRPr sz="3200" b="1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3567" y="914400"/>
            <a:ext cx="4069080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8941" y="2456329"/>
            <a:ext cx="4069080" cy="318247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724D8C-5A6F-9D4A-9DDA-55D4F60362EB}" type="datetime1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 userDrawn="1"/>
        </p:nvSpPr>
        <p:spPr>
          <a:xfrm>
            <a:off x="352163" y="52710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Rectangle 12"/>
          <p:cNvSpPr/>
          <p:nvPr userDrawn="1"/>
        </p:nvSpPr>
        <p:spPr>
          <a:xfrm>
            <a:off x="1953174" y="52710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 userDrawn="1"/>
        </p:nvSpPr>
        <p:spPr>
          <a:xfrm>
            <a:off x="4694864" y="52710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800600"/>
            <a:ext cx="8360242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199"/>
            <a:ext cx="8577072" cy="435254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67338"/>
            <a:ext cx="8304213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E91DC-45D4-1E42-B70D-A2658038E701}" type="datetime1">
              <a:rPr lang="en-US" smtClean="0"/>
              <a:t>6/20/2015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284163" y="4280647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3071" y="4778189"/>
            <a:ext cx="8360242" cy="566738"/>
          </a:xfrm>
          <a:noFill/>
        </p:spPr>
        <p:txBody>
          <a:bodyPr anchor="b">
            <a:normAutofit/>
          </a:bodyPr>
          <a:lstStyle>
            <a:lvl1pPr algn="l">
              <a:defRPr sz="2800" b="0">
                <a:solidFill>
                  <a:schemeClr val="accent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4163" y="457200"/>
            <a:ext cx="8577072" cy="382219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099" y="5344927"/>
            <a:ext cx="8304213" cy="804862"/>
          </a:xfrm>
          <a:noFill/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65A11-2ECB-C04C-B9D8-FB150D50D13A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, Picture,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600" y="914400"/>
            <a:ext cx="5195047" cy="5211763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EC578B-DF02-2343-ACF3-98867B431A09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284163" y="4267200"/>
            <a:ext cx="2743200" cy="2120153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9101" y="4953001"/>
            <a:ext cx="2472017" cy="1246094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0764" y="4419600"/>
            <a:ext cx="2475395" cy="510988"/>
          </a:xfrm>
          <a:noFill/>
        </p:spPr>
        <p:txBody>
          <a:bodyPr anchor="b">
            <a:normAutofit/>
          </a:bodyPr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3"/>
          </p:nvPr>
        </p:nvSpPr>
        <p:spPr>
          <a:xfrm>
            <a:off x="284164" y="594360"/>
            <a:ext cx="2743200" cy="3675888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grpSp>
        <p:nvGrpSpPr>
          <p:cNvPr id="8" name="Group 14"/>
          <p:cNvGrpSpPr/>
          <p:nvPr/>
        </p:nvGrpSpPr>
        <p:grpSpPr>
          <a:xfrm>
            <a:off x="284163" y="461682"/>
            <a:ext cx="8576373" cy="137411"/>
            <a:chOff x="284163" y="1759424"/>
            <a:chExt cx="8576373" cy="137411"/>
          </a:xfrm>
        </p:grpSpPr>
        <p:sp>
          <p:nvSpPr>
            <p:cNvPr id="16" name="Rectangle 15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021013" y="4801575"/>
            <a:ext cx="583723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1661" y="4800600"/>
            <a:ext cx="5691651" cy="566738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21014" y="457199"/>
            <a:ext cx="5833872" cy="435254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69805" y="5367338"/>
            <a:ext cx="5653507" cy="804862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C4EDF8-A33E-7043-BDCF-141E64BFC470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idx="13"/>
          </p:nvPr>
        </p:nvSpPr>
        <p:spPr>
          <a:xfrm>
            <a:off x="284164" y="457200"/>
            <a:ext cx="2736850" cy="2907792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14" name="Picture Placeholder 2"/>
          <p:cNvSpPr>
            <a:spLocks noGrp="1"/>
          </p:cNvSpPr>
          <p:nvPr>
            <p:ph type="pic" idx="14"/>
          </p:nvPr>
        </p:nvSpPr>
        <p:spPr>
          <a:xfrm>
            <a:off x="284164" y="3364992"/>
            <a:ext cx="2736850" cy="289864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2133600"/>
            <a:ext cx="8574087" cy="40132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BCA02B-2BB3-6041-B408-172412BB1148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5313882" y="2857535"/>
            <a:ext cx="5934615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95124" y="473075"/>
            <a:ext cx="969264" cy="5921375"/>
          </a:xfrm>
          <a:noFill/>
        </p:spPr>
        <p:txBody>
          <a:bodyPr vert="eaVert"/>
          <a:lstStyle>
            <a:lvl1pPr algn="l">
              <a:defRPr sz="3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4163" y="457200"/>
            <a:ext cx="6497637" cy="5937250"/>
          </a:xfrm>
        </p:spPr>
        <p:txBody>
          <a:bodyPr vert="eaVert"/>
          <a:lstStyle>
            <a:lvl5pPr algn="l"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8BE93A-014F-CF40-A6FB-B20AAB5F9367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4658724" y="3355723"/>
            <a:ext cx="5934456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8" name="Group 7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3694C8-CFBD-8640-96F5-5DA8C77E1E38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284163" y="444728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8451E9-AE7A-6C4A-B2E2-400EE2ABA3E8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2017058"/>
            <a:ext cx="8574087" cy="4377391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2420" y="1532965"/>
            <a:ext cx="7754284" cy="484094"/>
          </a:xfrm>
        </p:spPr>
        <p:txBody>
          <a:bodyPr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grpSp>
        <p:nvGrpSpPr>
          <p:cNvPr id="7" name="Group 16"/>
          <p:cNvGrpSpPr/>
          <p:nvPr/>
        </p:nvGrpSpPr>
        <p:grpSpPr>
          <a:xfrm>
            <a:off x="284163" y="1906542"/>
            <a:ext cx="8576373" cy="137411"/>
            <a:chOff x="284163" y="1759424"/>
            <a:chExt cx="8576373" cy="137411"/>
          </a:xfrm>
        </p:grpSpPr>
        <p:sp>
          <p:nvSpPr>
            <p:cNvPr id="11" name="Rectangle 10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rgbClr val="00B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8633" y="444728"/>
            <a:ext cx="7810967" cy="1088237"/>
          </a:xfrm>
          <a:noFill/>
        </p:spPr>
        <p:txBody>
          <a:bodyPr bIns="45720" anchor="b" anchorCtr="0">
            <a:normAutofit/>
          </a:bodyPr>
          <a:lstStyle>
            <a:lvl1pPr algn="l">
              <a:lnSpc>
                <a:spcPts val="4600"/>
              </a:lnSpc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10" name="Rectangle 9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9768" y="4814125"/>
            <a:ext cx="7772400" cy="1051560"/>
          </a:xfrm>
          <a:noFill/>
        </p:spPr>
        <p:txBody>
          <a:bodyPr vert="horz" lIns="91440" tIns="45720" rIns="91440" bIns="45720" rtlCol="0" anchor="b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200" b="0" i="0" kern="1200" cap="none" baseline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5488" y="5861304"/>
            <a:ext cx="7735824" cy="402336"/>
          </a:xfrm>
        </p:spPr>
        <p:txBody>
          <a:bodyPr vert="horz" lIns="91440" tIns="45720" rIns="91440" bIns="45720" rtlCol="0"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BEE5B1-1AE3-614C-8406-E4210DFD84AB}" type="datetime1">
              <a:rPr lang="en-US" smtClean="0"/>
              <a:t>6/20/2015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7"/>
          <p:cNvSpPr>
            <a:spLocks noGrp="1"/>
          </p:cNvSpPr>
          <p:nvPr>
            <p:ph type="pic" sz="quarter" idx="13"/>
          </p:nvPr>
        </p:nvSpPr>
        <p:spPr>
          <a:xfrm>
            <a:off x="284162" y="443754"/>
            <a:ext cx="8574087" cy="4370293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753EA5-CC40-1F46-8357-AB98E69345F9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4163" y="4801575"/>
            <a:ext cx="8574087" cy="1468437"/>
          </a:xfrm>
          <a:prstGeom prst="rect">
            <a:avLst/>
          </a:prstGeom>
          <a:solidFill>
            <a:schemeClr val="tx1">
              <a:lumMod val="85000"/>
              <a:lumOff val="15000"/>
              <a:alpha val="85000"/>
            </a:schemeClr>
          </a:solidFill>
        </p:spPr>
        <p:txBody>
          <a:bodyPr vert="horz" lIns="91440" tIns="45720" rIns="182880" bIns="365760" rtlCol="0" anchor="b" anchorCtr="0">
            <a:normAutofit/>
          </a:bodyPr>
          <a:lstStyle/>
          <a:p>
            <a:pPr algn="l" defTabSz="914400" rtl="0" eaLnBrk="1" latinLnBrk="0" hangingPunct="1">
              <a:spcBef>
                <a:spcPct val="0"/>
              </a:spcBef>
              <a:buNone/>
            </a:pPr>
            <a:endParaRPr sz="4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284163" y="6263389"/>
            <a:ext cx="8576373" cy="137411"/>
            <a:chOff x="284163" y="1759424"/>
            <a:chExt cx="8576373" cy="137411"/>
          </a:xfrm>
        </p:grpSpPr>
        <p:sp>
          <p:nvSpPr>
            <p:cNvPr id="9" name="Rectangle 8"/>
            <p:cNvSpPr/>
            <p:nvPr/>
          </p:nvSpPr>
          <p:spPr>
            <a:xfrm>
              <a:off x="284163" y="1759424"/>
              <a:ext cx="2743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3026392" y="1759424"/>
              <a:ext cx="1600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626864" y="1759424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8230889" y="4801575"/>
            <a:ext cx="5870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sz="3600">
                <a:solidFill>
                  <a:schemeClr val="bg1"/>
                </a:solidFill>
                <a:sym typeface="Wingdings"/>
              </a:rPr>
              <a:t></a:t>
            </a:r>
            <a:endParaRPr sz="360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0306" y="4814047"/>
            <a:ext cx="7772400" cy="1048871"/>
          </a:xfrm>
          <a:noFill/>
        </p:spPr>
        <p:txBody>
          <a:bodyPr anchor="b" anchorCtr="0">
            <a:normAutofit/>
          </a:bodyPr>
          <a:lstStyle>
            <a:lvl1pPr algn="l">
              <a:defRPr sz="4200" b="0" i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0647" y="5862918"/>
            <a:ext cx="7732059" cy="403412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3412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78188" y="2151063"/>
            <a:ext cx="3931920" cy="3975100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77532-F0FB-3D43-AEE1-E230C93F93E0}" type="datetime1">
              <a:rPr lang="en-US" smtClean="0"/>
              <a:t>6/20/2015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 userDrawn="1"/>
        </p:nvSpPr>
        <p:spPr>
          <a:xfrm>
            <a:off x="284163" y="1577847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Rectangle 13"/>
          <p:cNvSpPr/>
          <p:nvPr userDrawn="1"/>
        </p:nvSpPr>
        <p:spPr>
          <a:xfrm>
            <a:off x="1885174" y="1577847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ectangle 14"/>
          <p:cNvSpPr/>
          <p:nvPr userDrawn="1"/>
        </p:nvSpPr>
        <p:spPr>
          <a:xfrm>
            <a:off x="4626864" y="1577847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" name="Group 10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12" name="Rectangle 11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03412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412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79495" y="1735138"/>
            <a:ext cx="3931920" cy="833250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spcBef>
                <a:spcPts val="600"/>
              </a:spcBef>
              <a:buNone/>
              <a:defRPr sz="26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79495" y="2590800"/>
            <a:ext cx="3931920" cy="3535362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4340F-7A4E-A043-8256-21B5E4A35F96}" type="datetime1">
              <a:rPr lang="en-US" smtClean="0"/>
              <a:t>6/20/2015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84163" y="455773"/>
            <a:ext cx="8574087" cy="1133949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7" name="Group 6"/>
          <p:cNvGrpSpPr/>
          <p:nvPr/>
        </p:nvGrpSpPr>
        <p:grpSpPr>
          <a:xfrm>
            <a:off x="284163" y="1577847"/>
            <a:ext cx="8576373" cy="137411"/>
            <a:chOff x="284163" y="1577847"/>
            <a:chExt cx="8576373" cy="137411"/>
          </a:xfrm>
        </p:grpSpPr>
        <p:sp>
          <p:nvSpPr>
            <p:cNvPr id="8" name="Rectangle 7"/>
            <p:cNvSpPr/>
            <p:nvPr/>
          </p:nvSpPr>
          <p:spPr>
            <a:xfrm>
              <a:off x="284163" y="1577847"/>
              <a:ext cx="1600200" cy="13741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9" name="Rectangle 8"/>
            <p:cNvSpPr/>
            <p:nvPr/>
          </p:nvSpPr>
          <p:spPr>
            <a:xfrm>
              <a:off x="1885174" y="1577847"/>
              <a:ext cx="2743200" cy="13741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626864" y="1577847"/>
              <a:ext cx="4233672" cy="13741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1B77C-F47A-DB46-AEDB-BF037C7E2BDA}" type="datetime1">
              <a:rPr lang="en-US" smtClean="0"/>
              <a:t>6/20/2015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E8029C-1995-F34F-9EDB-315A7C2B2DD2}" type="datetime1">
              <a:rPr lang="en-US" smtClean="0"/>
              <a:t>6/20/2015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360707" y="559753"/>
            <a:ext cx="1600200" cy="137411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 userDrawn="1"/>
        </p:nvSpPr>
        <p:spPr>
          <a:xfrm>
            <a:off x="1961718" y="559753"/>
            <a:ext cx="2743200" cy="137411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 userDrawn="1"/>
        </p:nvSpPr>
        <p:spPr>
          <a:xfrm>
            <a:off x="4703408" y="559753"/>
            <a:ext cx="4233672" cy="137411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4163" y="2133600"/>
            <a:ext cx="8574087" cy="3992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4936" y="64370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fld id="{0359FDC2-F866-A847-B4CC-5F143D7F561C}" type="datetime1">
              <a:rPr lang="en-US" smtClean="0"/>
              <a:t>6/20/2015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9698" y="6437032"/>
            <a:ext cx="612490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bg1">
                    <a:lumMod val="65000"/>
                  </a:schemeClr>
                </a:solidFill>
              </a:defRPr>
            </a:lvl1pPr>
          </a:lstStyle>
          <a:p>
            <a:r>
              <a:rPr lang="en-US" smtClean="0"/>
              <a:t>© 2015 EV3Lessons.com, Last edit 4/5/2015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6459" y="167347"/>
            <a:ext cx="630621" cy="359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 b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382A7F7-08BF-4252-8141-63FB96055BBB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4163" y="630382"/>
            <a:ext cx="8574087" cy="967840"/>
          </a:xfrm>
          <a:prstGeom prst="rect">
            <a:avLst/>
          </a:prstGeom>
          <a:solidFill>
            <a:schemeClr val="tx1">
              <a:lumMod val="85000"/>
              <a:lumOff val="15000"/>
              <a:alpha val="70000"/>
            </a:schemeClr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9" r:id="rId1"/>
    <p:sldLayoutId id="2147483820" r:id="rId2"/>
    <p:sldLayoutId id="2147483821" r:id="rId3"/>
    <p:sldLayoutId id="2147483822" r:id="rId4"/>
    <p:sldLayoutId id="2147483823" r:id="rId5"/>
    <p:sldLayoutId id="2147483824" r:id="rId6"/>
    <p:sldLayoutId id="2147483825" r:id="rId7"/>
    <p:sldLayoutId id="2147483826" r:id="rId8"/>
    <p:sldLayoutId id="2147483827" r:id="rId9"/>
    <p:sldLayoutId id="2147483828" r:id="rId10"/>
    <p:sldLayoutId id="2147483829" r:id="rId11"/>
    <p:sldLayoutId id="2147483830" r:id="rId12"/>
    <p:sldLayoutId id="2147483831" r:id="rId13"/>
    <p:sldLayoutId id="2147483832" r:id="rId14"/>
    <p:sldLayoutId id="2147483833" r:id="rId15"/>
    <p:sldLayoutId id="2147483834" r:id="rId16"/>
  </p:sldLayoutIdLst>
  <p:timing>
    <p:tnLst>
      <p:par>
        <p:cTn id="1" dur="indefinite" restart="never" nodeType="tmRoot"/>
      </p:par>
    </p:tnLst>
  </p:timing>
  <p:hf hdr="0" dt="0"/>
  <p:txStyles>
    <p:titleStyle>
      <a:lvl1pPr algn="r" defTabSz="914400" rtl="0" eaLnBrk="1" latinLnBrk="0" hangingPunct="1">
        <a:spcBef>
          <a:spcPct val="0"/>
        </a:spcBef>
        <a:buNone/>
        <a:defRPr sz="42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454025" indent="-454025" algn="l" defTabSz="914400" rtl="0" eaLnBrk="1" latinLnBrk="0" hangingPunct="1">
        <a:spcBef>
          <a:spcPts val="20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914400" indent="-457200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260475" indent="-346075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339725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939925" indent="-3317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29076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625725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970213" indent="-344488" algn="l" defTabSz="914400" rtl="0" eaLnBrk="1" latinLnBrk="0" hangingPunct="1">
        <a:spcBef>
          <a:spcPts val="600"/>
        </a:spcBef>
        <a:buClr>
          <a:schemeClr val="tx1">
            <a:lumMod val="75000"/>
            <a:lumOff val="25000"/>
          </a:schemeClr>
        </a:buClr>
        <a:buSzPct val="90000"/>
        <a:buFont typeface="Wingdings" pitchFamily="2" charset="2"/>
        <a:buChar char=""/>
        <a:defRPr lang="en-US" sz="1800" kern="1200" dirty="0" smtClean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313113" indent="-344488" algn="l" defTabSz="914400" rtl="0" eaLnBrk="1" latinLnBrk="0" hangingPunct="1">
        <a:spcBef>
          <a:spcPts val="600"/>
        </a:spcBef>
        <a:buClr>
          <a:schemeClr val="bg1">
            <a:lumMod val="65000"/>
          </a:schemeClr>
        </a:buClr>
        <a:buSzPct val="90000"/>
        <a:buFont typeface="Wingdings" pitchFamily="2" charset="2"/>
        <a:buChar char=""/>
        <a:defRPr lang="en-US" sz="1800" kern="1200" dirty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Placeholder 5" descr="Droidslogo2.png"/>
          <p:cNvPicPr>
            <a:picLocks noGrp="1" noChangeAspect="1"/>
          </p:cNvPicPr>
          <p:nvPr>
            <p:ph type="pic" sz="quarter" idx="13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27" b="2627"/>
          <a:stretch>
            <a:fillRect/>
          </a:stretch>
        </p:blipFill>
        <p:spPr>
          <a:xfrm>
            <a:off x="247673" y="5252598"/>
            <a:ext cx="1209338" cy="1145791"/>
          </a:xfrm>
        </p:spPr>
      </p:pic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576397" y="5252598"/>
            <a:ext cx="3749229" cy="484094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Droids Robotics</a:t>
            </a:r>
          </a:p>
          <a:p>
            <a:r>
              <a:rPr lang="en-US" dirty="0" err="1" smtClean="0">
                <a:solidFill>
                  <a:schemeClr val="tx1"/>
                </a:solidFill>
              </a:rPr>
              <a:t>Contribuição</a:t>
            </a:r>
            <a:r>
              <a:rPr lang="en-US" dirty="0" smtClean="0">
                <a:solidFill>
                  <a:schemeClr val="tx1"/>
                </a:solidFill>
              </a:rPr>
              <a:t> do </a:t>
            </a:r>
            <a:r>
              <a:rPr lang="en-US" dirty="0" err="1" smtClean="0">
                <a:solidFill>
                  <a:schemeClr val="tx1"/>
                </a:solidFill>
              </a:rPr>
              <a:t>código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por</a:t>
            </a:r>
            <a:r>
              <a:rPr lang="en-US" dirty="0" smtClean="0">
                <a:solidFill>
                  <a:schemeClr val="tx1"/>
                </a:solidFill>
              </a:rPr>
              <a:t> Hoosier </a:t>
            </a:r>
            <a:r>
              <a:rPr lang="en-US" dirty="0" err="1" smtClean="0">
                <a:solidFill>
                  <a:schemeClr val="tx1"/>
                </a:solidFill>
              </a:rPr>
              <a:t>Girlz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9698" y="2936875"/>
            <a:ext cx="7810967" cy="177800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4800" dirty="0" err="1" smtClean="0">
                <a:solidFill>
                  <a:srgbClr val="FF0000"/>
                </a:solidFill>
              </a:rPr>
              <a:t>Usando</a:t>
            </a:r>
            <a:r>
              <a:rPr lang="en-US" sz="4800" dirty="0" smtClean="0">
                <a:solidFill>
                  <a:srgbClr val="FF0000"/>
                </a:solidFill>
              </a:rPr>
              <a:t> o Sensor Gyro e </a:t>
            </a:r>
            <a:r>
              <a:rPr lang="en-US" sz="4800" dirty="0" err="1">
                <a:solidFill>
                  <a:srgbClr val="FF0000"/>
                </a:solidFill>
              </a:rPr>
              <a:t>L</a:t>
            </a:r>
            <a:r>
              <a:rPr lang="en-US" sz="4800" dirty="0" err="1" smtClean="0">
                <a:solidFill>
                  <a:srgbClr val="FF0000"/>
                </a:solidFill>
              </a:rPr>
              <a:t>idando</a:t>
            </a:r>
            <a:r>
              <a:rPr lang="en-US" sz="4800" dirty="0" smtClean="0">
                <a:solidFill>
                  <a:srgbClr val="FF0000"/>
                </a:solidFill>
              </a:rPr>
              <a:t> com a </a:t>
            </a:r>
            <a:r>
              <a:rPr lang="en-US" sz="4800" dirty="0" err="1">
                <a:solidFill>
                  <a:srgbClr val="FF0000"/>
                </a:solidFill>
              </a:rPr>
              <a:t>I</a:t>
            </a:r>
            <a:r>
              <a:rPr lang="en-US" sz="4800" dirty="0" err="1" smtClean="0">
                <a:solidFill>
                  <a:srgbClr val="FF0000"/>
                </a:solidFill>
              </a:rPr>
              <a:t>nstabilidade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9320" y="353342"/>
            <a:ext cx="8179679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err="1">
                <a:solidFill>
                  <a:schemeClr val="bg1"/>
                </a:solidFill>
              </a:rPr>
              <a:t>Lição</a:t>
            </a:r>
            <a:r>
              <a:rPr lang="en-US" sz="4800" dirty="0">
                <a:solidFill>
                  <a:schemeClr val="bg1"/>
                </a:solidFill>
              </a:rPr>
              <a:t> de </a:t>
            </a:r>
            <a:r>
              <a:rPr lang="en-US" sz="4800" dirty="0" err="1">
                <a:solidFill>
                  <a:schemeClr val="bg1"/>
                </a:solidFill>
              </a:rPr>
              <a:t>Programação</a:t>
            </a:r>
            <a:r>
              <a:rPr lang="en-US" sz="4800" dirty="0">
                <a:solidFill>
                  <a:schemeClr val="bg1"/>
                </a:solidFill>
              </a:rPr>
              <a:t> EV3</a:t>
            </a:r>
          </a:p>
          <a:p>
            <a:r>
              <a:rPr lang="en-US" sz="4800" dirty="0" err="1">
                <a:solidFill>
                  <a:schemeClr val="bg1"/>
                </a:solidFill>
              </a:rPr>
              <a:t>Avançada</a:t>
            </a:r>
            <a:endParaRPr lang="en-US" sz="4800" dirty="0">
              <a:solidFill>
                <a:schemeClr val="bg1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1</a:t>
            </a:fld>
            <a:endParaRPr lang="en-US"/>
          </a:p>
        </p:txBody>
      </p:sp>
      <p:pic>
        <p:nvPicPr>
          <p:cNvPr id="8" name="Picture 7" descr="EV3Lessons.com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2159" y="5540803"/>
            <a:ext cx="2940317" cy="109211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4842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Estratégia</a:t>
            </a:r>
            <a:r>
              <a:rPr lang="en-US" dirty="0" smtClean="0"/>
              <a:t> 3 </a:t>
            </a:r>
            <a:r>
              <a:rPr lang="en-US" dirty="0" err="1" smtClean="0"/>
              <a:t>Solução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10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5349874" y="4682705"/>
            <a:ext cx="3508375" cy="1754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Note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no </a:t>
            </a:r>
            <a:r>
              <a:rPr lang="en-US" dirty="0" err="1" smtClean="0">
                <a:solidFill>
                  <a:srgbClr val="3366FF"/>
                </a:solidFill>
              </a:rPr>
              <a:t>resto</a:t>
            </a:r>
            <a:r>
              <a:rPr lang="en-US" dirty="0" smtClean="0">
                <a:solidFill>
                  <a:srgbClr val="3366FF"/>
                </a:solidFill>
              </a:rPr>
              <a:t> do </a:t>
            </a:r>
            <a:r>
              <a:rPr lang="en-US" dirty="0" err="1" smtClean="0">
                <a:solidFill>
                  <a:srgbClr val="3366FF"/>
                </a:solidFill>
              </a:rPr>
              <a:t>seu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programa</a:t>
            </a:r>
            <a:r>
              <a:rPr lang="en-US" dirty="0" smtClean="0">
                <a:solidFill>
                  <a:srgbClr val="3366FF"/>
                </a:solidFill>
              </a:rPr>
              <a:t>, </a:t>
            </a:r>
            <a:r>
              <a:rPr lang="en-US" dirty="0" err="1" smtClean="0">
                <a:solidFill>
                  <a:srgbClr val="3366FF"/>
                </a:solidFill>
              </a:rPr>
              <a:t>você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deveria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usar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somente</a:t>
            </a:r>
            <a:r>
              <a:rPr lang="en-US" dirty="0" smtClean="0">
                <a:solidFill>
                  <a:srgbClr val="3366FF"/>
                </a:solidFill>
              </a:rPr>
              <a:t> 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“</a:t>
            </a:r>
            <a:r>
              <a:rPr lang="en-US" dirty="0" err="1" smtClean="0">
                <a:solidFill>
                  <a:srgbClr val="3366FF"/>
                </a:solidFill>
              </a:rPr>
              <a:t>ângulo</a:t>
            </a:r>
            <a:r>
              <a:rPr lang="en-US" dirty="0" smtClean="0">
                <a:solidFill>
                  <a:srgbClr val="3366FF"/>
                </a:solidFill>
              </a:rPr>
              <a:t>” do Gyro. </a:t>
            </a:r>
            <a:r>
              <a:rPr lang="en-US" dirty="0" err="1" smtClean="0">
                <a:solidFill>
                  <a:srgbClr val="3366FF"/>
                </a:solidFill>
              </a:rPr>
              <a:t>Usando</a:t>
            </a:r>
            <a:r>
              <a:rPr lang="en-US" dirty="0" smtClean="0">
                <a:solidFill>
                  <a:srgbClr val="3366FF"/>
                </a:solidFill>
              </a:rPr>
              <a:t> 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“taxa” </a:t>
            </a:r>
            <a:r>
              <a:rPr lang="en-US" dirty="0" err="1" smtClean="0">
                <a:solidFill>
                  <a:srgbClr val="3366FF"/>
                </a:solidFill>
              </a:rPr>
              <a:t>ou</a:t>
            </a:r>
            <a:r>
              <a:rPr lang="en-US" dirty="0" smtClean="0">
                <a:solidFill>
                  <a:srgbClr val="3366FF"/>
                </a:solidFill>
              </a:rPr>
              <a:t> “taxa e </a:t>
            </a:r>
            <a:r>
              <a:rPr lang="en-US" dirty="0" err="1" smtClean="0">
                <a:solidFill>
                  <a:srgbClr val="3366FF"/>
                </a:solidFill>
              </a:rPr>
              <a:t>ângulo</a:t>
            </a:r>
            <a:r>
              <a:rPr lang="en-US" dirty="0" smtClean="0">
                <a:solidFill>
                  <a:srgbClr val="3366FF"/>
                </a:solidFill>
              </a:rPr>
              <a:t>” </a:t>
            </a:r>
            <a:r>
              <a:rPr lang="en-US" dirty="0" err="1" smtClean="0">
                <a:solidFill>
                  <a:srgbClr val="3366FF"/>
                </a:solidFill>
              </a:rPr>
              <a:t>fará</a:t>
            </a:r>
            <a:r>
              <a:rPr lang="en-US" dirty="0" smtClean="0">
                <a:solidFill>
                  <a:srgbClr val="3366FF"/>
                </a:solidFill>
              </a:rPr>
              <a:t> com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o Gyro se </a:t>
            </a:r>
            <a:r>
              <a:rPr lang="en-US" dirty="0" err="1" smtClean="0">
                <a:solidFill>
                  <a:srgbClr val="3366FF"/>
                </a:solidFill>
              </a:rPr>
              <a:t>recalibre</a:t>
            </a:r>
            <a:r>
              <a:rPr lang="en-US" dirty="0" smtClean="0">
                <a:solidFill>
                  <a:srgbClr val="3366FF"/>
                </a:solidFill>
              </a:rPr>
              <a:t>.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06925" y="4651375"/>
            <a:ext cx="3200681" cy="1754326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/>
              <a:t>Esta</a:t>
            </a:r>
            <a:r>
              <a:rPr lang="en-US" dirty="0" smtClean="0"/>
              <a:t> </a:t>
            </a:r>
            <a:r>
              <a:rPr lang="en-US" dirty="0" err="1" smtClean="0"/>
              <a:t>versão</a:t>
            </a:r>
            <a:r>
              <a:rPr lang="en-US" dirty="0" smtClean="0"/>
              <a:t> da </a:t>
            </a:r>
            <a:r>
              <a:rPr lang="en-US" dirty="0" err="1" smtClean="0"/>
              <a:t>calibração</a:t>
            </a:r>
            <a:r>
              <a:rPr lang="en-US" dirty="0" smtClean="0"/>
              <a:t> </a:t>
            </a:r>
            <a:r>
              <a:rPr lang="en-US" dirty="0" err="1" smtClean="0"/>
              <a:t>deixa</a:t>
            </a:r>
            <a:r>
              <a:rPr lang="en-US" dirty="0" smtClean="0"/>
              <a:t> o Gyro no </a:t>
            </a:r>
            <a:r>
              <a:rPr lang="en-US" dirty="0" err="1" smtClean="0"/>
              <a:t>modo</a:t>
            </a:r>
            <a:r>
              <a:rPr lang="en-US" dirty="0" smtClean="0"/>
              <a:t> </a:t>
            </a:r>
            <a:r>
              <a:rPr lang="en-US" dirty="0" err="1" smtClean="0"/>
              <a:t>ângulo</a:t>
            </a:r>
            <a:r>
              <a:rPr lang="en-US" dirty="0" smtClean="0"/>
              <a:t>. </a:t>
            </a:r>
            <a:r>
              <a:rPr lang="en-US" dirty="0" err="1" smtClean="0"/>
              <a:t>Esta</a:t>
            </a:r>
            <a:r>
              <a:rPr lang="en-US" dirty="0" smtClean="0"/>
              <a:t>, </a:t>
            </a:r>
            <a:r>
              <a:rPr lang="en-US" dirty="0" err="1" smtClean="0"/>
              <a:t>provavelmente</a:t>
            </a:r>
            <a:r>
              <a:rPr lang="en-US" dirty="0" smtClean="0"/>
              <a:t>, é a forma </a:t>
            </a:r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comum</a:t>
            </a:r>
            <a:r>
              <a:rPr lang="en-US" dirty="0" smtClean="0"/>
              <a:t> de </a:t>
            </a:r>
            <a:r>
              <a:rPr lang="en-US" dirty="0" err="1" smtClean="0"/>
              <a:t>usar</a:t>
            </a:r>
            <a:r>
              <a:rPr lang="en-US" dirty="0" smtClean="0"/>
              <a:t> o Gyro. Este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demora</a:t>
            </a:r>
            <a:r>
              <a:rPr lang="en-US" dirty="0" smtClean="0"/>
              <a:t>, 0,1 </a:t>
            </a:r>
            <a:r>
              <a:rPr lang="en-US" dirty="0" err="1" smtClean="0"/>
              <a:t>segs</a:t>
            </a:r>
            <a:r>
              <a:rPr lang="en-US" dirty="0" smtClean="0"/>
              <a:t> para </a:t>
            </a:r>
            <a:r>
              <a:rPr lang="en-US" dirty="0" err="1" smtClean="0"/>
              <a:t>executar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362" y="1791808"/>
            <a:ext cx="8961687" cy="275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35151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Estratégia</a:t>
            </a:r>
            <a:r>
              <a:rPr lang="en-US" dirty="0" smtClean="0"/>
              <a:t> 4 </a:t>
            </a:r>
            <a:r>
              <a:rPr lang="en-US" dirty="0" err="1" smtClean="0"/>
              <a:t>Solução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11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4683125" y="4571999"/>
            <a:ext cx="4253955" cy="230832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Note </a:t>
            </a:r>
            <a:r>
              <a:rPr lang="en-US" dirty="0" err="1">
                <a:solidFill>
                  <a:srgbClr val="3366FF"/>
                </a:solidFill>
              </a:rPr>
              <a:t>que</a:t>
            </a:r>
            <a:r>
              <a:rPr lang="en-US" dirty="0">
                <a:solidFill>
                  <a:srgbClr val="3366FF"/>
                </a:solidFill>
              </a:rPr>
              <a:t> no restante do </a:t>
            </a:r>
            <a:r>
              <a:rPr lang="en-US" dirty="0" err="1">
                <a:solidFill>
                  <a:srgbClr val="3366FF"/>
                </a:solidFill>
              </a:rPr>
              <a:t>seu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programa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você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deve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usar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somente</a:t>
            </a:r>
            <a:r>
              <a:rPr lang="en-US" dirty="0">
                <a:solidFill>
                  <a:srgbClr val="3366FF"/>
                </a:solidFill>
              </a:rPr>
              <a:t> o </a:t>
            </a:r>
            <a:r>
              <a:rPr lang="en-US" dirty="0" err="1">
                <a:solidFill>
                  <a:srgbClr val="3366FF"/>
                </a:solidFill>
              </a:rPr>
              <a:t>modo</a:t>
            </a:r>
            <a:r>
              <a:rPr lang="en-US" dirty="0">
                <a:solidFill>
                  <a:srgbClr val="3366FF"/>
                </a:solidFill>
              </a:rPr>
              <a:t> “</a:t>
            </a:r>
            <a:r>
              <a:rPr lang="en-US" dirty="0" err="1">
                <a:solidFill>
                  <a:srgbClr val="3366FF"/>
                </a:solidFill>
              </a:rPr>
              <a:t>taxa+ângulo</a:t>
            </a:r>
            <a:r>
              <a:rPr lang="en-US" dirty="0">
                <a:solidFill>
                  <a:srgbClr val="3366FF"/>
                </a:solidFill>
              </a:rPr>
              <a:t>” do Gyro. </a:t>
            </a:r>
            <a:r>
              <a:rPr lang="en-US" dirty="0" err="1">
                <a:solidFill>
                  <a:srgbClr val="3366FF"/>
                </a:solidFill>
              </a:rPr>
              <a:t>Usando</a:t>
            </a:r>
            <a:r>
              <a:rPr lang="en-US" dirty="0">
                <a:solidFill>
                  <a:srgbClr val="3366FF"/>
                </a:solidFill>
              </a:rPr>
              <a:t> o </a:t>
            </a:r>
            <a:r>
              <a:rPr lang="en-US" dirty="0" err="1">
                <a:solidFill>
                  <a:srgbClr val="3366FF"/>
                </a:solidFill>
              </a:rPr>
              <a:t>modo</a:t>
            </a:r>
            <a:r>
              <a:rPr lang="en-US" dirty="0">
                <a:solidFill>
                  <a:srgbClr val="3366FF"/>
                </a:solidFill>
              </a:rPr>
              <a:t> “</a:t>
            </a:r>
            <a:r>
              <a:rPr lang="en-US" dirty="0" err="1">
                <a:solidFill>
                  <a:srgbClr val="3366FF"/>
                </a:solidFill>
              </a:rPr>
              <a:t>ângulo</a:t>
            </a:r>
            <a:r>
              <a:rPr lang="en-US" dirty="0">
                <a:solidFill>
                  <a:srgbClr val="3366FF"/>
                </a:solidFill>
              </a:rPr>
              <a:t>” </a:t>
            </a:r>
            <a:r>
              <a:rPr lang="en-US" dirty="0" err="1">
                <a:solidFill>
                  <a:srgbClr val="3366FF"/>
                </a:solidFill>
              </a:rPr>
              <a:t>ou</a:t>
            </a:r>
            <a:r>
              <a:rPr lang="en-US" dirty="0">
                <a:solidFill>
                  <a:srgbClr val="3366FF"/>
                </a:solidFill>
              </a:rPr>
              <a:t> “taxa” </a:t>
            </a:r>
            <a:r>
              <a:rPr lang="en-US" dirty="0" err="1">
                <a:solidFill>
                  <a:srgbClr val="3366FF"/>
                </a:solidFill>
              </a:rPr>
              <a:t>fará</a:t>
            </a:r>
            <a:r>
              <a:rPr lang="en-US" dirty="0">
                <a:solidFill>
                  <a:srgbClr val="3366FF"/>
                </a:solidFill>
              </a:rPr>
              <a:t> com </a:t>
            </a:r>
            <a:r>
              <a:rPr lang="en-US" dirty="0" err="1">
                <a:solidFill>
                  <a:srgbClr val="3366FF"/>
                </a:solidFill>
              </a:rPr>
              <a:t>que</a:t>
            </a:r>
            <a:r>
              <a:rPr lang="en-US" dirty="0">
                <a:solidFill>
                  <a:srgbClr val="3366FF"/>
                </a:solidFill>
              </a:rPr>
              <a:t> o Gyro se </a:t>
            </a:r>
            <a:r>
              <a:rPr lang="en-US" dirty="0" err="1">
                <a:solidFill>
                  <a:srgbClr val="3366FF"/>
                </a:solidFill>
              </a:rPr>
              <a:t>recalibre</a:t>
            </a:r>
            <a:r>
              <a:rPr lang="en-US" dirty="0">
                <a:solidFill>
                  <a:srgbClr val="3366FF"/>
                </a:solidFill>
              </a:rPr>
              <a:t>. </a:t>
            </a:r>
            <a:r>
              <a:rPr lang="en-US" dirty="0" err="1">
                <a:solidFill>
                  <a:srgbClr val="3366FF"/>
                </a:solidFill>
              </a:rPr>
              <a:t>Também</a:t>
            </a:r>
            <a:r>
              <a:rPr lang="en-US" dirty="0">
                <a:solidFill>
                  <a:srgbClr val="3366FF"/>
                </a:solidFill>
              </a:rPr>
              <a:t>, *** NÃO *** </a:t>
            </a:r>
            <a:r>
              <a:rPr lang="en-US" dirty="0" err="1">
                <a:solidFill>
                  <a:srgbClr val="3366FF"/>
                </a:solidFill>
              </a:rPr>
              <a:t>reinicie</a:t>
            </a:r>
            <a:r>
              <a:rPr lang="en-US" dirty="0">
                <a:solidFill>
                  <a:srgbClr val="3366FF"/>
                </a:solidFill>
              </a:rPr>
              <a:t> o Gyro – </a:t>
            </a:r>
            <a:r>
              <a:rPr lang="en-US" dirty="0" err="1">
                <a:solidFill>
                  <a:srgbClr val="3366FF"/>
                </a:solidFill>
              </a:rPr>
              <a:t>isto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forçará</a:t>
            </a:r>
            <a:r>
              <a:rPr lang="en-US" dirty="0">
                <a:solidFill>
                  <a:srgbClr val="3366FF"/>
                </a:solidFill>
              </a:rPr>
              <a:t> o Gyro a </a:t>
            </a:r>
            <a:r>
              <a:rPr lang="en-US" dirty="0" err="1">
                <a:solidFill>
                  <a:srgbClr val="3366FF"/>
                </a:solidFill>
              </a:rPr>
              <a:t>entrar</a:t>
            </a:r>
            <a:r>
              <a:rPr lang="en-US" dirty="0">
                <a:solidFill>
                  <a:srgbClr val="3366FF"/>
                </a:solidFill>
              </a:rPr>
              <a:t> no </a:t>
            </a:r>
            <a:r>
              <a:rPr lang="en-US" dirty="0" err="1">
                <a:solidFill>
                  <a:srgbClr val="3366FF"/>
                </a:solidFill>
              </a:rPr>
              <a:t>modo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ângulo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causando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>
                <a:solidFill>
                  <a:srgbClr val="3366FF"/>
                </a:solidFill>
              </a:rPr>
              <a:t>uma</a:t>
            </a:r>
            <a:r>
              <a:rPr lang="en-US" dirty="0">
                <a:solidFill>
                  <a:srgbClr val="3366FF"/>
                </a:solidFill>
              </a:rPr>
              <a:t> longa </a:t>
            </a:r>
            <a:r>
              <a:rPr lang="en-US" dirty="0" err="1" smtClean="0">
                <a:solidFill>
                  <a:srgbClr val="3366FF"/>
                </a:solidFill>
              </a:rPr>
              <a:t>recalibração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>
                <a:solidFill>
                  <a:srgbClr val="3366FF"/>
                </a:solidFill>
              </a:rPr>
              <a:t>de 3 </a:t>
            </a:r>
            <a:r>
              <a:rPr lang="en-US" dirty="0" err="1">
                <a:solidFill>
                  <a:srgbClr val="3366FF"/>
                </a:solidFill>
              </a:rPr>
              <a:t>segs</a:t>
            </a:r>
            <a:r>
              <a:rPr lang="en-US" dirty="0">
                <a:solidFill>
                  <a:srgbClr val="3366FF"/>
                </a:solidFill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84163" y="4577361"/>
            <a:ext cx="2484548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Esta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versão</a:t>
            </a:r>
            <a:r>
              <a:rPr lang="en-US" dirty="0" smtClean="0">
                <a:solidFill>
                  <a:srgbClr val="000000"/>
                </a:solidFill>
              </a:rPr>
              <a:t> da </a:t>
            </a:r>
            <a:r>
              <a:rPr lang="en-US" dirty="0" err="1" smtClean="0">
                <a:solidFill>
                  <a:srgbClr val="000000"/>
                </a:solidFill>
              </a:rPr>
              <a:t>calibração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deixa</a:t>
            </a:r>
            <a:r>
              <a:rPr lang="en-US" dirty="0" smtClean="0">
                <a:solidFill>
                  <a:srgbClr val="000000"/>
                </a:solidFill>
              </a:rPr>
              <a:t> o Gyro no </a:t>
            </a:r>
            <a:r>
              <a:rPr lang="en-US" dirty="0" err="1" smtClean="0">
                <a:solidFill>
                  <a:srgbClr val="000000"/>
                </a:solidFill>
              </a:rPr>
              <a:t>modo</a:t>
            </a:r>
            <a:r>
              <a:rPr lang="en-US" dirty="0" smtClean="0">
                <a:solidFill>
                  <a:srgbClr val="000000"/>
                </a:solidFill>
              </a:rPr>
              <a:t> “</a:t>
            </a:r>
            <a:r>
              <a:rPr lang="en-US" dirty="0" err="1" smtClean="0">
                <a:solidFill>
                  <a:srgbClr val="000000"/>
                </a:solidFill>
              </a:rPr>
              <a:t>taxa+ângulo</a:t>
            </a:r>
            <a:r>
              <a:rPr lang="en-US" dirty="0" smtClean="0">
                <a:solidFill>
                  <a:srgbClr val="000000"/>
                </a:solidFill>
              </a:rPr>
              <a:t>”. </a:t>
            </a:r>
            <a:r>
              <a:rPr lang="en-US" dirty="0" err="1" smtClean="0">
                <a:solidFill>
                  <a:srgbClr val="000000"/>
                </a:solidFill>
              </a:rPr>
              <a:t>Isto</a:t>
            </a:r>
            <a:r>
              <a:rPr lang="en-US" dirty="0" smtClean="0">
                <a:solidFill>
                  <a:srgbClr val="000000"/>
                </a:solidFill>
              </a:rPr>
              <a:t> é </a:t>
            </a:r>
            <a:r>
              <a:rPr lang="en-US" dirty="0" err="1" smtClean="0">
                <a:solidFill>
                  <a:srgbClr val="000000"/>
                </a:solidFill>
              </a:rPr>
              <a:t>útil</a:t>
            </a:r>
            <a:r>
              <a:rPr lang="en-US" dirty="0" smtClean="0">
                <a:solidFill>
                  <a:srgbClr val="000000"/>
                </a:solidFill>
              </a:rPr>
              <a:t> se </a:t>
            </a:r>
            <a:r>
              <a:rPr lang="en-US" dirty="0" err="1" smtClean="0">
                <a:solidFill>
                  <a:srgbClr val="000000"/>
                </a:solidFill>
              </a:rPr>
              <a:t>você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utilizar</a:t>
            </a:r>
            <a:r>
              <a:rPr lang="en-US" dirty="0" smtClean="0">
                <a:solidFill>
                  <a:srgbClr val="000000"/>
                </a:solidFill>
              </a:rPr>
              <a:t> a </a:t>
            </a:r>
            <a:r>
              <a:rPr lang="en-US" dirty="0" err="1" smtClean="0">
                <a:solidFill>
                  <a:srgbClr val="000000"/>
                </a:solidFill>
              </a:rPr>
              <a:t>saída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em</a:t>
            </a:r>
            <a:r>
              <a:rPr lang="en-US" dirty="0" smtClean="0">
                <a:solidFill>
                  <a:srgbClr val="000000"/>
                </a:solidFill>
              </a:rPr>
              <a:t> taxa.</a:t>
            </a: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87" y="1734642"/>
            <a:ext cx="9104313" cy="26955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52952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Guia</a:t>
            </a:r>
            <a:r>
              <a:rPr lang="en-US" dirty="0" smtClean="0"/>
              <a:t> de </a:t>
            </a:r>
            <a:r>
              <a:rPr lang="en-US" dirty="0" err="1" smtClean="0"/>
              <a:t>Discussão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12</a:t>
            </a:fld>
            <a:endParaRPr lang="en-US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84163" y="2133600"/>
            <a:ext cx="8574087" cy="430343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454025" indent="-454025" algn="l" defTabSz="914400" rtl="0" eaLnBrk="1" latinLnBrk="0" hangingPunct="1">
              <a:spcBef>
                <a:spcPts val="20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4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914400" indent="-457200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22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60475" indent="-346075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20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339725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939925" indent="-3317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sz="1800" kern="120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9076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625725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970213" indent="-344488" algn="l" defTabSz="914400" rtl="0" eaLnBrk="1" latinLnBrk="0" hangingPunct="1">
              <a:spcBef>
                <a:spcPts val="600"/>
              </a:spcBef>
              <a:buClr>
                <a:schemeClr val="tx1">
                  <a:lumMod val="75000"/>
                  <a:lumOff val="2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313113" indent="-344488" algn="l" defTabSz="914400" rtl="0" eaLnBrk="1" latinLnBrk="0" hangingPunct="1">
              <a:spcBef>
                <a:spcPts val="600"/>
              </a:spcBef>
              <a:buClr>
                <a:schemeClr val="bg1">
                  <a:lumMod val="65000"/>
                </a:schemeClr>
              </a:buClr>
              <a:buSzPct val="90000"/>
              <a:buFont typeface="Wingdings" pitchFamily="2" charset="2"/>
              <a:buChar char=""/>
              <a:defRPr lang="en-US" sz="1800" kern="1200" dirty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Quais são os 2 problemas comuns quando estiver programando o Gyro?</a:t>
            </a:r>
          </a:p>
          <a:p>
            <a:pPr marL="460375" lvl="1" indent="0">
              <a:buNone/>
            </a:pPr>
            <a:r>
              <a:rPr lang="it-IT" dirty="0" smtClean="0"/>
              <a:t>Resp. instabilidade e atraso do Gyro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O que significa a instabilidade do Gyro?</a:t>
            </a:r>
          </a:p>
          <a:p>
            <a:pPr marL="460375" lvl="1" indent="0">
              <a:buNone/>
            </a:pPr>
            <a:r>
              <a:rPr lang="it-IT" dirty="0" smtClean="0"/>
              <a:t>Resp. A leitura do Gyro fica alterando mesmo quando o robô está parado. 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Você pode movimentar o seru robô durante a calibração do Gyro? </a:t>
            </a:r>
          </a:p>
          <a:p>
            <a:pPr marL="460375" lvl="1" indent="0">
              <a:buNone/>
            </a:pPr>
            <a:r>
              <a:rPr lang="it-IT" dirty="0" smtClean="0"/>
              <a:t>Resp. Não!! Mantenha o robô parado.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Você precisa calibrar o Gyro antes de qualquer movimento? </a:t>
            </a:r>
          </a:p>
          <a:p>
            <a:pPr marL="460375" lvl="1" indent="0">
              <a:buNone/>
            </a:pPr>
            <a:r>
              <a:rPr lang="it-IT" dirty="0" smtClean="0"/>
              <a:t>Resp. Não. Uma única vez antes de você executar o seu programa.</a:t>
            </a:r>
          </a:p>
          <a:p>
            <a:pPr marL="457200" indent="-457200">
              <a:buFont typeface="+mj-lt"/>
              <a:buAutoNum type="arabicPeriod"/>
            </a:pPr>
            <a:r>
              <a:rPr lang="it-IT" dirty="0" smtClean="0">
                <a:solidFill>
                  <a:srgbClr val="FF0000"/>
                </a:solidFill>
              </a:rPr>
              <a:t>Por que é importante considerar múltiplas soluções para um problema?</a:t>
            </a:r>
            <a:endParaRPr lang="it-IT" dirty="0">
              <a:solidFill>
                <a:srgbClr val="FF0000"/>
              </a:solidFill>
            </a:endParaRPr>
          </a:p>
          <a:p>
            <a:pPr marL="460375" lvl="1" indent="0">
              <a:buNone/>
            </a:pPr>
            <a:r>
              <a:rPr lang="it-IT" dirty="0" smtClean="0"/>
              <a:t>Resp. Na robótica, há muitas maneiras de resolver um problema e pode haver contrapartidas entre as soluções (e.g. Quanto tempo um código leva para executar, você pode utilizar tanto leitura por taxa e ângulo?)</a:t>
            </a:r>
          </a:p>
        </p:txBody>
      </p:sp>
    </p:spTree>
    <p:extLst>
      <p:ext uri="{BB962C8B-B14F-4D97-AF65-F5344CB8AC3E}">
        <p14:creationId xmlns:p14="http://schemas.microsoft.com/office/powerpoint/2010/main" val="26160829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err="1" smtClean="0">
                <a:latin typeface="+mn-lt"/>
              </a:rPr>
              <a:t>Créditos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2" y="1915912"/>
            <a:ext cx="8574087" cy="3581400"/>
          </a:xfrm>
        </p:spPr>
        <p:txBody>
          <a:bodyPr>
            <a:normAutofit/>
          </a:bodyPr>
          <a:lstStyle/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smtClean="0"/>
              <a:t>Este tutorial </a:t>
            </a:r>
            <a:r>
              <a:rPr lang="en-US" dirty="0" err="1" smtClean="0"/>
              <a:t>foi</a:t>
            </a:r>
            <a:r>
              <a:rPr lang="en-US" dirty="0" smtClean="0"/>
              <a:t> </a:t>
            </a:r>
            <a:r>
              <a:rPr lang="en-US" dirty="0" err="1" smtClean="0"/>
              <a:t>escrito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Sanjay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e </a:t>
            </a:r>
            <a:r>
              <a:rPr lang="en-US" dirty="0" err="1" smtClean="0"/>
              <a:t>Arvind</a:t>
            </a:r>
            <a:r>
              <a:rPr lang="en-US" dirty="0" smtClean="0"/>
              <a:t> </a:t>
            </a:r>
            <a:r>
              <a:rPr lang="en-US" dirty="0" err="1"/>
              <a:t>Seshan</a:t>
            </a:r>
            <a:r>
              <a:rPr lang="en-US" dirty="0"/>
              <a:t> </a:t>
            </a:r>
            <a:r>
              <a:rPr lang="en-US" dirty="0" smtClean="0"/>
              <a:t>dos Droids </a:t>
            </a:r>
            <a:r>
              <a:rPr lang="en-US" dirty="0"/>
              <a:t>Robotics </a:t>
            </a:r>
            <a:r>
              <a:rPr lang="en-US" dirty="0" err="1" smtClean="0"/>
              <a:t>usando</a:t>
            </a:r>
            <a:r>
              <a:rPr lang="en-US" dirty="0" smtClean="0"/>
              <a:t> </a:t>
            </a:r>
            <a:r>
              <a:rPr lang="en-US" dirty="0" err="1" smtClean="0"/>
              <a:t>código</a:t>
            </a:r>
            <a:r>
              <a:rPr lang="en-US" dirty="0" smtClean="0"/>
              <a:t> </a:t>
            </a:r>
            <a:r>
              <a:rPr lang="en-US" dirty="0" err="1" smtClean="0"/>
              <a:t>compartilhado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Hoosier </a:t>
            </a:r>
            <a:r>
              <a:rPr lang="en-US" dirty="0" err="1"/>
              <a:t>Girlz</a:t>
            </a:r>
            <a:r>
              <a:rPr lang="en-US" dirty="0"/>
              <a:t> (</a:t>
            </a:r>
            <a:r>
              <a:rPr lang="en-US" dirty="0">
                <a:solidFill>
                  <a:srgbClr val="000000"/>
                </a:solidFill>
              </a:rPr>
              <a:t>http://www.fllhoosiergirlz.com</a:t>
            </a:r>
            <a:r>
              <a:rPr lang="en-US" dirty="0" smtClean="0"/>
              <a:t>)</a:t>
            </a:r>
            <a:endParaRPr lang="en-US" dirty="0"/>
          </a:p>
          <a:p>
            <a:pPr marL="454025" lvl="1" indent="-454025">
              <a:spcBef>
                <a:spcPts val="2000"/>
              </a:spcBef>
              <a:buClr>
                <a:schemeClr val="bg1">
                  <a:lumMod val="65000"/>
                </a:schemeClr>
              </a:buClr>
            </a:pPr>
            <a:r>
              <a:rPr lang="en-US" dirty="0" err="1"/>
              <a:t>Foi</a:t>
            </a:r>
            <a:r>
              <a:rPr lang="en-US" dirty="0"/>
              <a:t> </a:t>
            </a:r>
            <a:r>
              <a:rPr lang="en-US" dirty="0" err="1"/>
              <a:t>traduzido</a:t>
            </a:r>
            <a:r>
              <a:rPr lang="en-US" dirty="0"/>
              <a:t> </a:t>
            </a:r>
            <a:r>
              <a:rPr lang="en-US" dirty="0" err="1"/>
              <a:t>por</a:t>
            </a:r>
            <a:r>
              <a:rPr lang="en-US" dirty="0"/>
              <a:t> Naira M. </a:t>
            </a:r>
            <a:r>
              <a:rPr lang="en-US" dirty="0" err="1"/>
              <a:t>Hirakawa</a:t>
            </a:r>
            <a:endParaRPr lang="en-US" dirty="0"/>
          </a:p>
          <a:p>
            <a:r>
              <a:rPr lang="en-US" dirty="0" err="1" smtClean="0"/>
              <a:t>Mais</a:t>
            </a:r>
            <a:r>
              <a:rPr lang="en-US" dirty="0" smtClean="0"/>
              <a:t> </a:t>
            </a:r>
            <a:r>
              <a:rPr lang="en-US" dirty="0" err="1" smtClean="0"/>
              <a:t>lições</a:t>
            </a:r>
            <a:r>
              <a:rPr lang="en-US" dirty="0" smtClean="0"/>
              <a:t> no site www.ev3lessons.com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457199" y="5391957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/>
            </a:r>
            <a:b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Este 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trabalho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é </a:t>
            </a:r>
            <a:r>
              <a:rPr kumimoji="0" lang="en-US" altLang="en-US" sz="2000" b="0" i="0" u="none" strike="noStrike" cap="none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licensiado</a:t>
            </a:r>
            <a:r>
              <a:rPr kumimoji="0" lang="en-US" altLang="en-US" sz="20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sob 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 smtClean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6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2487" y="4416052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1110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Objetivos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faz</a:t>
            </a:r>
            <a:r>
              <a:rPr lang="en-US" dirty="0" smtClean="0"/>
              <a:t> o Sensor Gyro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sobre</a:t>
            </a:r>
            <a:r>
              <a:rPr lang="en-US" dirty="0" smtClean="0"/>
              <a:t> 2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comuns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 smtClean="0"/>
              <a:t> o sensor Gyro: </a:t>
            </a:r>
            <a:r>
              <a:rPr lang="en-US" dirty="0" err="1" smtClean="0"/>
              <a:t>instabilidade</a:t>
            </a:r>
            <a:r>
              <a:rPr lang="en-US" dirty="0" smtClean="0"/>
              <a:t> e </a:t>
            </a:r>
            <a:r>
              <a:rPr lang="en-US" dirty="0" err="1" smtClean="0"/>
              <a:t>atraso</a:t>
            </a:r>
            <a:endParaRPr lang="en-US" dirty="0" smtClean="0"/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significa</a:t>
            </a:r>
            <a:r>
              <a:rPr lang="en-US" dirty="0" smtClean="0"/>
              <a:t> “</a:t>
            </a:r>
            <a:r>
              <a:rPr lang="en-US" dirty="0" err="1" smtClean="0"/>
              <a:t>instabilidade</a:t>
            </a:r>
            <a:r>
              <a:rPr lang="en-US" dirty="0" smtClean="0"/>
              <a:t>”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Aprender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corrigir</a:t>
            </a:r>
            <a:r>
              <a:rPr lang="en-US" dirty="0" smtClean="0"/>
              <a:t> a </a:t>
            </a:r>
            <a:r>
              <a:rPr lang="en-US" dirty="0" err="1" smtClean="0"/>
              <a:t>instabilidade</a:t>
            </a:r>
            <a:r>
              <a:rPr lang="en-US" dirty="0" smtClean="0"/>
              <a:t> com a </a:t>
            </a:r>
            <a:r>
              <a:rPr lang="en-US" dirty="0" err="1" smtClean="0"/>
              <a:t>técnica</a:t>
            </a:r>
            <a:r>
              <a:rPr lang="en-US" dirty="0" smtClean="0"/>
              <a:t> de “</a:t>
            </a:r>
            <a:r>
              <a:rPr lang="en-US" dirty="0" err="1" smtClean="0"/>
              <a:t>calibração</a:t>
            </a:r>
            <a:r>
              <a:rPr lang="en-US" dirty="0" smtClean="0"/>
              <a:t>” do Gyro 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err="1" smtClean="0"/>
              <a:t>Entender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importante</a:t>
            </a:r>
            <a:r>
              <a:rPr lang="en-US" dirty="0" smtClean="0"/>
              <a:t> </a:t>
            </a:r>
            <a:r>
              <a:rPr lang="en-US" dirty="0" err="1" smtClean="0"/>
              <a:t>considerar</a:t>
            </a:r>
            <a:r>
              <a:rPr lang="en-US" dirty="0" smtClean="0"/>
              <a:t> </a:t>
            </a:r>
            <a:r>
              <a:rPr lang="en-US" dirty="0" err="1" smtClean="0"/>
              <a:t>múltiplas</a:t>
            </a:r>
            <a:r>
              <a:rPr lang="en-US" dirty="0" smtClean="0"/>
              <a:t> </a:t>
            </a:r>
            <a:r>
              <a:rPr lang="en-US" dirty="0" err="1" smtClean="0"/>
              <a:t>soluções</a:t>
            </a:r>
            <a:r>
              <a:rPr lang="en-US" dirty="0" smtClean="0"/>
              <a:t> para um </a:t>
            </a:r>
            <a:r>
              <a:rPr lang="en-US" dirty="0" err="1" smtClean="0"/>
              <a:t>problema</a:t>
            </a:r>
            <a:r>
              <a:rPr lang="en-US" dirty="0" smtClean="0"/>
              <a:t> </a:t>
            </a:r>
            <a:r>
              <a:rPr lang="en-US" dirty="0" err="1" smtClean="0"/>
              <a:t>como</a:t>
            </a:r>
            <a:r>
              <a:rPr lang="en-US" dirty="0" smtClean="0"/>
              <a:t> </a:t>
            </a:r>
            <a:r>
              <a:rPr lang="en-US" dirty="0" err="1" smtClean="0"/>
              <a:t>instabilidade</a:t>
            </a:r>
            <a:r>
              <a:rPr lang="en-US" dirty="0" smtClean="0"/>
              <a:t> do Gyro</a:t>
            </a:r>
          </a:p>
          <a:p>
            <a:pPr marL="0" indent="0">
              <a:buNone/>
            </a:pPr>
            <a:r>
              <a:rPr lang="en-US" dirty="0" err="1" smtClean="0"/>
              <a:t>Pré-requisitos</a:t>
            </a:r>
            <a:r>
              <a:rPr lang="en-US" dirty="0" smtClean="0"/>
              <a:t>: Data wires, </a:t>
            </a:r>
            <a:r>
              <a:rPr lang="en-US" dirty="0" err="1" smtClean="0"/>
              <a:t>Laços</a:t>
            </a:r>
            <a:r>
              <a:rPr lang="en-US" dirty="0" smtClean="0"/>
              <a:t>, </a:t>
            </a:r>
            <a:r>
              <a:rPr lang="en-US" dirty="0" err="1" smtClean="0"/>
              <a:t>Blocos</a:t>
            </a:r>
            <a:r>
              <a:rPr lang="en-US" dirty="0" smtClean="0"/>
              <a:t> de </a:t>
            </a:r>
            <a:r>
              <a:rPr lang="en-US" dirty="0" err="1" smtClean="0"/>
              <a:t>Lógica</a:t>
            </a:r>
            <a:r>
              <a:rPr lang="en-US" dirty="0" smtClean="0"/>
              <a:t> &amp; </a:t>
            </a:r>
            <a:r>
              <a:rPr lang="en-US" dirty="0" err="1" smtClean="0"/>
              <a:t>Comparação</a:t>
            </a:r>
            <a:endParaRPr lang="en-US" dirty="0" smtClean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3442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 </a:t>
            </a:r>
            <a:r>
              <a:rPr lang="en-US" dirty="0" err="1" smtClean="0"/>
              <a:t>que</a:t>
            </a:r>
            <a:r>
              <a:rPr lang="en-US" dirty="0" smtClean="0"/>
              <a:t> é o Sensor Gyro?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 sensor Gyro </a:t>
            </a:r>
            <a:r>
              <a:rPr lang="en-US" dirty="0" err="1" smtClean="0"/>
              <a:t>detecta</a:t>
            </a:r>
            <a:r>
              <a:rPr lang="en-US" dirty="0" smtClean="0"/>
              <a:t> </a:t>
            </a:r>
            <a:r>
              <a:rPr lang="en-US" dirty="0" err="1" smtClean="0"/>
              <a:t>movimentos</a:t>
            </a:r>
            <a:r>
              <a:rPr lang="en-US" dirty="0" smtClean="0"/>
              <a:t> de </a:t>
            </a:r>
            <a:r>
              <a:rPr lang="en-US" dirty="0" err="1" smtClean="0"/>
              <a:t>rotação</a:t>
            </a:r>
            <a:endParaRPr lang="en-US" dirty="0" smtClean="0"/>
          </a:p>
          <a:p>
            <a:r>
              <a:rPr lang="en-US" dirty="0" smtClean="0"/>
              <a:t>O sensor </a:t>
            </a:r>
            <a:r>
              <a:rPr lang="en-US" dirty="0" err="1" smtClean="0"/>
              <a:t>mede</a:t>
            </a:r>
            <a:r>
              <a:rPr lang="en-US" dirty="0" smtClean="0"/>
              <a:t> o </a:t>
            </a:r>
            <a:r>
              <a:rPr lang="en-US" dirty="0" err="1" smtClean="0"/>
              <a:t>grau</a:t>
            </a:r>
            <a:r>
              <a:rPr lang="en-US" dirty="0" smtClean="0"/>
              <a:t> de </a:t>
            </a:r>
            <a:r>
              <a:rPr lang="en-US" dirty="0" err="1" smtClean="0"/>
              <a:t>rotação</a:t>
            </a:r>
            <a:r>
              <a:rPr lang="en-US" dirty="0" smtClean="0"/>
              <a:t>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segundo</a:t>
            </a:r>
            <a:r>
              <a:rPr lang="en-US" dirty="0" smtClean="0"/>
              <a:t> (taxa)</a:t>
            </a:r>
          </a:p>
          <a:p>
            <a:r>
              <a:rPr lang="en-US" dirty="0" err="1" smtClean="0"/>
              <a:t>Ele</a:t>
            </a:r>
            <a:r>
              <a:rPr lang="en-US" dirty="0" smtClean="0"/>
              <a:t> </a:t>
            </a:r>
            <a:r>
              <a:rPr lang="en-US" dirty="0" err="1" smtClean="0"/>
              <a:t>também</a:t>
            </a:r>
            <a:r>
              <a:rPr lang="en-US" dirty="0" smtClean="0"/>
              <a:t> </a:t>
            </a:r>
            <a:r>
              <a:rPr lang="en-US" dirty="0" err="1" smtClean="0"/>
              <a:t>controla</a:t>
            </a:r>
            <a:r>
              <a:rPr lang="en-US" dirty="0" smtClean="0"/>
              <a:t> o </a:t>
            </a:r>
            <a:r>
              <a:rPr lang="en-US" dirty="0" err="1" smtClean="0"/>
              <a:t>ângulo</a:t>
            </a:r>
            <a:r>
              <a:rPr lang="en-US" dirty="0" smtClean="0"/>
              <a:t> total de </a:t>
            </a:r>
            <a:r>
              <a:rPr lang="en-US" dirty="0" err="1" smtClean="0"/>
              <a:t>rotação</a:t>
            </a:r>
            <a:r>
              <a:rPr lang="en-US" dirty="0" smtClean="0"/>
              <a:t> </a:t>
            </a:r>
            <a:r>
              <a:rPr lang="en-US" dirty="0" err="1" smtClean="0"/>
              <a:t>permitindo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meça</a:t>
            </a:r>
            <a:r>
              <a:rPr lang="en-US" dirty="0" smtClean="0"/>
              <a:t> o </a:t>
            </a:r>
            <a:r>
              <a:rPr lang="en-US" dirty="0" err="1" smtClean="0"/>
              <a:t>quanto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girou</a:t>
            </a:r>
            <a:r>
              <a:rPr lang="en-US" dirty="0" smtClean="0"/>
              <a:t> (</a:t>
            </a:r>
            <a:r>
              <a:rPr lang="en-US" dirty="0" err="1" smtClean="0"/>
              <a:t>ângulo</a:t>
            </a:r>
            <a:r>
              <a:rPr lang="en-US" dirty="0" smtClean="0"/>
              <a:t>)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precisão</a:t>
            </a:r>
            <a:r>
              <a:rPr lang="en-US" dirty="0" smtClean="0"/>
              <a:t> do sensor é </a:t>
            </a:r>
            <a:r>
              <a:rPr lang="en-US" dirty="0"/>
              <a:t>de ±3 </a:t>
            </a:r>
            <a:r>
              <a:rPr lang="en-US" dirty="0" err="1" smtClean="0"/>
              <a:t>graus</a:t>
            </a:r>
            <a:r>
              <a:rPr lang="en-US" dirty="0" smtClean="0"/>
              <a:t> para um </a:t>
            </a:r>
            <a:r>
              <a:rPr lang="en-US" dirty="0" err="1" smtClean="0"/>
              <a:t>giro</a:t>
            </a:r>
            <a:r>
              <a:rPr lang="en-US" dirty="0" smtClean="0"/>
              <a:t> de 90 </a:t>
            </a:r>
            <a:r>
              <a:rPr lang="en-US" dirty="0" err="1" smtClean="0"/>
              <a:t>graus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841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Problemas</a:t>
            </a:r>
            <a:r>
              <a:rPr lang="en-US" dirty="0" smtClean="0"/>
              <a:t> com o Sensor Gyro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err="1" smtClean="0"/>
              <a:t>Há</a:t>
            </a:r>
            <a:r>
              <a:rPr lang="en-US" dirty="0" smtClean="0"/>
              <a:t> 2 </a:t>
            </a:r>
            <a:r>
              <a:rPr lang="en-US" dirty="0" err="1" smtClean="0"/>
              <a:t>problemas</a:t>
            </a:r>
            <a:r>
              <a:rPr lang="en-US" dirty="0" smtClean="0"/>
              <a:t> </a:t>
            </a:r>
            <a:r>
              <a:rPr lang="en-US" dirty="0" err="1" smtClean="0"/>
              <a:t>comuns</a:t>
            </a:r>
            <a:r>
              <a:rPr lang="en-US" dirty="0" smtClean="0"/>
              <a:t> com o Gyro – </a:t>
            </a:r>
            <a:r>
              <a:rPr lang="en-US" dirty="0" err="1" smtClean="0"/>
              <a:t>instabilidade</a:t>
            </a:r>
            <a:r>
              <a:rPr lang="en-US" dirty="0" smtClean="0"/>
              <a:t> e </a:t>
            </a:r>
            <a:r>
              <a:rPr lang="en-US" dirty="0" err="1" smtClean="0"/>
              <a:t>atraso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/>
              <a:t>I</a:t>
            </a:r>
            <a:r>
              <a:rPr lang="en-US" dirty="0" err="1" smtClean="0"/>
              <a:t>nstabilidade</a:t>
            </a:r>
            <a:r>
              <a:rPr lang="en-US" dirty="0" smtClean="0"/>
              <a:t> – a </a:t>
            </a:r>
            <a:r>
              <a:rPr lang="en-US" dirty="0" err="1" smtClean="0"/>
              <a:t>leitura</a:t>
            </a:r>
            <a:r>
              <a:rPr lang="en-US" dirty="0" smtClean="0"/>
              <a:t> </a:t>
            </a:r>
            <a:r>
              <a:rPr lang="en-US" dirty="0" err="1" smtClean="0"/>
              <a:t>fica</a:t>
            </a:r>
            <a:r>
              <a:rPr lang="en-US" dirty="0" smtClean="0"/>
              <a:t> </a:t>
            </a:r>
            <a:r>
              <a:rPr lang="en-US" dirty="0" err="1" smtClean="0"/>
              <a:t>mudando</a:t>
            </a:r>
            <a:r>
              <a:rPr lang="en-US" dirty="0" smtClean="0"/>
              <a:t> </a:t>
            </a:r>
            <a:r>
              <a:rPr lang="en-US" dirty="0" err="1" smtClean="0"/>
              <a:t>mesmo</a:t>
            </a:r>
            <a:r>
              <a:rPr lang="en-US" dirty="0" smtClean="0"/>
              <a:t> </a:t>
            </a:r>
            <a:r>
              <a:rPr lang="en-US" dirty="0" err="1" smtClean="0"/>
              <a:t>quando</a:t>
            </a:r>
            <a:r>
              <a:rPr lang="en-US" dirty="0" smtClean="0"/>
              <a:t> o </a:t>
            </a:r>
            <a:r>
              <a:rPr lang="en-US" dirty="0" err="1" smtClean="0"/>
              <a:t>robô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parado</a:t>
            </a:r>
            <a:endParaRPr lang="en-US" dirty="0" smtClean="0"/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traso</a:t>
            </a:r>
            <a:r>
              <a:rPr lang="en-US" dirty="0" smtClean="0"/>
              <a:t> – as </a:t>
            </a:r>
            <a:r>
              <a:rPr lang="en-US" dirty="0" err="1" smtClean="0"/>
              <a:t>leituras</a:t>
            </a:r>
            <a:r>
              <a:rPr lang="en-US" dirty="0" smtClean="0"/>
              <a:t> </a:t>
            </a:r>
            <a:r>
              <a:rPr lang="en-US" dirty="0" err="1" smtClean="0"/>
              <a:t>são</a:t>
            </a:r>
            <a:r>
              <a:rPr lang="en-US" dirty="0" smtClean="0"/>
              <a:t> </a:t>
            </a:r>
            <a:r>
              <a:rPr lang="en-US" dirty="0" err="1" smtClean="0"/>
              <a:t>defasadas</a:t>
            </a:r>
            <a:endParaRPr lang="en-US" dirty="0" smtClean="0"/>
          </a:p>
          <a:p>
            <a:r>
              <a:rPr lang="en-US" dirty="0" err="1" smtClean="0"/>
              <a:t>Nesta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, </a:t>
            </a:r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focar</a:t>
            </a:r>
            <a:r>
              <a:rPr lang="en-US" dirty="0" smtClean="0"/>
              <a:t> no </a:t>
            </a:r>
            <a:r>
              <a:rPr lang="en-US" dirty="0" err="1" smtClean="0"/>
              <a:t>primeiro</a:t>
            </a:r>
            <a:r>
              <a:rPr lang="en-US" dirty="0" smtClean="0"/>
              <a:t> </a:t>
            </a:r>
            <a:r>
              <a:rPr lang="en-US" dirty="0" err="1" smtClean="0"/>
              <a:t>problema</a:t>
            </a:r>
            <a:r>
              <a:rPr lang="en-US" dirty="0" smtClean="0"/>
              <a:t>: </a:t>
            </a:r>
            <a:r>
              <a:rPr lang="en-US" dirty="0" err="1" smtClean="0"/>
              <a:t>instabilidade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Vamos</a:t>
            </a:r>
            <a:r>
              <a:rPr lang="en-US" dirty="0" smtClean="0"/>
              <a:t> </a:t>
            </a:r>
            <a:r>
              <a:rPr lang="en-US" dirty="0" err="1" smtClean="0"/>
              <a:t>abordar</a:t>
            </a:r>
            <a:r>
              <a:rPr lang="en-US" dirty="0" smtClean="0"/>
              <a:t> o “</a:t>
            </a:r>
            <a:r>
              <a:rPr lang="en-US" dirty="0" err="1" smtClean="0"/>
              <a:t>atraso</a:t>
            </a:r>
            <a:r>
              <a:rPr lang="en-US" dirty="0" smtClean="0"/>
              <a:t>”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lição</a:t>
            </a:r>
            <a:r>
              <a:rPr lang="en-US" dirty="0" smtClean="0"/>
              <a:t> de </a:t>
            </a:r>
            <a:r>
              <a:rPr lang="en-US" dirty="0" err="1" smtClean="0"/>
              <a:t>Curvas</a:t>
            </a:r>
            <a:r>
              <a:rPr lang="en-US" dirty="0" smtClean="0"/>
              <a:t> </a:t>
            </a:r>
            <a:r>
              <a:rPr lang="en-US" dirty="0" err="1" smtClean="0"/>
              <a:t>usando</a:t>
            </a:r>
            <a:r>
              <a:rPr lang="en-US" dirty="0"/>
              <a:t> </a:t>
            </a:r>
            <a:r>
              <a:rPr lang="en-US" dirty="0" smtClean="0"/>
              <a:t>Gyro</a:t>
            </a:r>
          </a:p>
          <a:p>
            <a:r>
              <a:rPr lang="en-US" dirty="0" err="1" smtClean="0"/>
              <a:t>Solução</a:t>
            </a:r>
            <a:r>
              <a:rPr lang="en-US" dirty="0" smtClean="0"/>
              <a:t> para a </a:t>
            </a:r>
            <a:r>
              <a:rPr lang="en-US" dirty="0" err="1" smtClean="0"/>
              <a:t>instabilidade</a:t>
            </a:r>
            <a:r>
              <a:rPr lang="en-US" dirty="0" smtClean="0"/>
              <a:t>: </a:t>
            </a:r>
            <a:r>
              <a:rPr lang="en-US" dirty="0" err="1" smtClean="0"/>
              <a:t>calibração</a:t>
            </a:r>
            <a:r>
              <a:rPr lang="en-US" dirty="0" smtClean="0"/>
              <a:t> do Gyro</a:t>
            </a:r>
          </a:p>
          <a:p>
            <a:pPr lvl="1"/>
            <a:r>
              <a:rPr lang="en-US" dirty="0" smtClean="0"/>
              <a:t>A </a:t>
            </a:r>
            <a:r>
              <a:rPr lang="en-US" dirty="0" err="1" smtClean="0"/>
              <a:t>causa</a:t>
            </a:r>
            <a:r>
              <a:rPr lang="en-US" dirty="0" smtClean="0"/>
              <a:t> do </a:t>
            </a:r>
            <a:r>
              <a:rPr lang="en-US" dirty="0" err="1" smtClean="0"/>
              <a:t>problema</a:t>
            </a:r>
            <a:r>
              <a:rPr lang="en-US" dirty="0" smtClean="0"/>
              <a:t> de </a:t>
            </a:r>
            <a:r>
              <a:rPr lang="en-US" dirty="0" err="1" smtClean="0"/>
              <a:t>instabilidade</a:t>
            </a:r>
            <a:r>
              <a:rPr lang="en-US" dirty="0" smtClean="0"/>
              <a:t> é </a:t>
            </a:r>
            <a:r>
              <a:rPr lang="en-US" dirty="0" err="1" smtClean="0"/>
              <a:t>por</a:t>
            </a:r>
            <a:r>
              <a:rPr lang="en-US" dirty="0" smtClean="0"/>
              <a:t> </a:t>
            </a:r>
            <a:r>
              <a:rPr lang="en-US" dirty="0" err="1" smtClean="0"/>
              <a:t>que</a:t>
            </a:r>
            <a:r>
              <a:rPr lang="en-US" dirty="0" smtClean="0"/>
              <a:t> o Gyro </a:t>
            </a:r>
            <a:r>
              <a:rPr lang="en-US" dirty="0" err="1" smtClean="0"/>
              <a:t>deve</a:t>
            </a:r>
            <a:r>
              <a:rPr lang="en-US" dirty="0" smtClean="0"/>
              <a:t> “</a:t>
            </a:r>
            <a:r>
              <a:rPr lang="en-US" dirty="0" err="1" smtClean="0"/>
              <a:t>aprender</a:t>
            </a:r>
            <a:r>
              <a:rPr lang="en-US" dirty="0" smtClean="0"/>
              <a:t>” o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estar</a:t>
            </a:r>
            <a:r>
              <a:rPr lang="en-US" dirty="0" smtClean="0"/>
              <a:t> </a:t>
            </a:r>
            <a:r>
              <a:rPr lang="en-US" dirty="0" err="1" smtClean="0"/>
              <a:t>parado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Para o sensor de </a:t>
            </a:r>
            <a:r>
              <a:rPr lang="en-US" dirty="0" err="1" smtClean="0"/>
              <a:t>cor</a:t>
            </a:r>
            <a:r>
              <a:rPr lang="en-US" dirty="0" smtClean="0"/>
              <a:t>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“</a:t>
            </a:r>
            <a:r>
              <a:rPr lang="en-US" dirty="0" err="1" smtClean="0"/>
              <a:t>ensinar</a:t>
            </a:r>
            <a:r>
              <a:rPr lang="en-US" dirty="0" smtClean="0"/>
              <a:t>”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robô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é </a:t>
            </a:r>
            <a:r>
              <a:rPr lang="en-US" dirty="0" err="1" smtClean="0"/>
              <a:t>preto</a:t>
            </a:r>
            <a:r>
              <a:rPr lang="en-US" dirty="0" smtClean="0"/>
              <a:t> e </a:t>
            </a:r>
            <a:r>
              <a:rPr lang="en-US" dirty="0" err="1" smtClean="0"/>
              <a:t>branco</a:t>
            </a:r>
            <a:endParaRPr lang="en-US" dirty="0" smtClean="0"/>
          </a:p>
          <a:p>
            <a:pPr lvl="1"/>
            <a:r>
              <a:rPr lang="en-US" dirty="0" smtClean="0"/>
              <a:t>Para o Gyro,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precisa</a:t>
            </a:r>
            <a:r>
              <a:rPr lang="en-US" dirty="0" smtClean="0"/>
              <a:t> </a:t>
            </a:r>
            <a:r>
              <a:rPr lang="en-US" dirty="0" err="1" smtClean="0"/>
              <a:t>calibrar</a:t>
            </a:r>
            <a:r>
              <a:rPr lang="en-US" dirty="0" smtClean="0"/>
              <a:t> o sensor para </a:t>
            </a:r>
            <a:r>
              <a:rPr lang="en-US" dirty="0" err="1" smtClean="0"/>
              <a:t>dizer</a:t>
            </a:r>
            <a:r>
              <a:rPr lang="en-US" dirty="0" smtClean="0"/>
              <a:t> o </a:t>
            </a:r>
            <a:r>
              <a:rPr lang="en-US" dirty="0" err="1" smtClean="0"/>
              <a:t>que</a:t>
            </a:r>
            <a:r>
              <a:rPr lang="en-US" dirty="0" smtClean="0"/>
              <a:t> é “</a:t>
            </a:r>
            <a:r>
              <a:rPr lang="en-US" dirty="0" err="1" smtClean="0"/>
              <a:t>parado</a:t>
            </a:r>
            <a:r>
              <a:rPr lang="en-US" dirty="0" smtClean="0"/>
              <a:t>”</a:t>
            </a:r>
          </a:p>
          <a:p>
            <a:endParaRPr lang="en-US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525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Calibração</a:t>
            </a:r>
            <a:r>
              <a:rPr lang="en-US" dirty="0" smtClean="0"/>
              <a:t> do Gyro para </a:t>
            </a:r>
            <a:r>
              <a:rPr lang="en-US" dirty="0" err="1" smtClean="0"/>
              <a:t>Solução</a:t>
            </a:r>
            <a:r>
              <a:rPr lang="en-US" dirty="0" smtClean="0"/>
              <a:t> do </a:t>
            </a:r>
            <a:r>
              <a:rPr lang="en-US" dirty="0" err="1" smtClean="0"/>
              <a:t>Problema</a:t>
            </a:r>
            <a:r>
              <a:rPr lang="en-US" dirty="0" smtClean="0"/>
              <a:t> 1: </a:t>
            </a:r>
            <a:r>
              <a:rPr lang="en-US" dirty="0" err="1" smtClean="0"/>
              <a:t>instabilidade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4163" y="1837486"/>
            <a:ext cx="8245474" cy="4373563"/>
          </a:xfrm>
        </p:spPr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2800" dirty="0" smtClean="0"/>
              <a:t>O Gyro se auto-</a:t>
            </a:r>
            <a:r>
              <a:rPr lang="en-US" sz="2800" dirty="0" err="1" smtClean="0"/>
              <a:t>calibra</a:t>
            </a:r>
            <a:r>
              <a:rPr lang="en-US" sz="2800" dirty="0" smtClean="0"/>
              <a:t> </a:t>
            </a:r>
            <a:r>
              <a:rPr lang="en-US" sz="2800" dirty="0" err="1" smtClean="0"/>
              <a:t>quando</a:t>
            </a:r>
            <a:r>
              <a:rPr lang="en-US" sz="2800" dirty="0" smtClean="0"/>
              <a:t> o </a:t>
            </a:r>
            <a:r>
              <a:rPr lang="en-US" sz="2800" dirty="0" err="1" smtClean="0"/>
              <a:t>robô</a:t>
            </a:r>
            <a:r>
              <a:rPr lang="en-US" sz="2800" dirty="0" smtClean="0"/>
              <a:t> é </a:t>
            </a:r>
            <a:r>
              <a:rPr lang="en-US" sz="2800" dirty="0" err="1" smtClean="0"/>
              <a:t>ligado</a:t>
            </a:r>
            <a:r>
              <a:rPr lang="en-US" sz="2800" dirty="0" smtClean="0"/>
              <a:t> </a:t>
            </a:r>
            <a:r>
              <a:rPr lang="en-US" sz="2800" dirty="0" err="1" smtClean="0"/>
              <a:t>ou</a:t>
            </a:r>
            <a:r>
              <a:rPr lang="en-US" sz="2800" dirty="0" smtClean="0"/>
              <a:t> o </a:t>
            </a:r>
            <a:r>
              <a:rPr lang="en-US" sz="2800" dirty="0" err="1" smtClean="0"/>
              <a:t>cabo</a:t>
            </a:r>
            <a:r>
              <a:rPr lang="en-US" sz="2800" dirty="0" smtClean="0"/>
              <a:t> do Gyro é </a:t>
            </a:r>
            <a:r>
              <a:rPr lang="en-US" sz="2800" dirty="0" err="1" smtClean="0"/>
              <a:t>conectado</a:t>
            </a:r>
            <a:r>
              <a:rPr lang="en-US" sz="2800" dirty="0" smtClean="0"/>
              <a:t>. Se o </a:t>
            </a:r>
            <a:r>
              <a:rPr lang="en-US" sz="2800" dirty="0" err="1" smtClean="0"/>
              <a:t>robô</a:t>
            </a:r>
            <a:r>
              <a:rPr lang="en-US" sz="2800" dirty="0" smtClean="0"/>
              <a:t> </a:t>
            </a:r>
            <a:r>
              <a:rPr lang="en-US" sz="2800" dirty="0" err="1" smtClean="0"/>
              <a:t>estiver</a:t>
            </a:r>
            <a:r>
              <a:rPr lang="en-US" sz="2800" dirty="0" smtClean="0"/>
              <a:t> </a:t>
            </a:r>
            <a:r>
              <a:rPr lang="en-US" sz="2800" dirty="0" err="1" smtClean="0"/>
              <a:t>em</a:t>
            </a:r>
            <a:r>
              <a:rPr lang="en-US" sz="2800" dirty="0" smtClean="0"/>
              <a:t> </a:t>
            </a:r>
            <a:r>
              <a:rPr lang="en-US" sz="2800" dirty="0" err="1" smtClean="0"/>
              <a:t>movimento</a:t>
            </a:r>
            <a:r>
              <a:rPr lang="en-US" sz="2800" dirty="0" smtClean="0"/>
              <a:t> </a:t>
            </a:r>
            <a:r>
              <a:rPr lang="en-US" sz="2800" dirty="0" err="1" smtClean="0"/>
              <a:t>durante</a:t>
            </a:r>
            <a:r>
              <a:rPr lang="en-US" sz="2800" dirty="0" smtClean="0"/>
              <a:t> a </a:t>
            </a:r>
            <a:r>
              <a:rPr lang="en-US" sz="2800" dirty="0" err="1" smtClean="0"/>
              <a:t>calibração</a:t>
            </a:r>
            <a:r>
              <a:rPr lang="en-US" sz="2800" dirty="0" smtClean="0"/>
              <a:t>, o Gyro “</a:t>
            </a:r>
            <a:r>
              <a:rPr lang="en-US" sz="2800" dirty="0" err="1" smtClean="0"/>
              <a:t>aprende</a:t>
            </a:r>
            <a:r>
              <a:rPr lang="en-US" sz="2800" dirty="0" smtClean="0"/>
              <a:t>” um valor </a:t>
            </a:r>
            <a:r>
              <a:rPr lang="en-US" sz="2800" dirty="0" err="1" smtClean="0"/>
              <a:t>incorreto</a:t>
            </a:r>
            <a:r>
              <a:rPr lang="en-US" sz="2800" dirty="0" smtClean="0"/>
              <a:t> para o “</a:t>
            </a:r>
            <a:r>
              <a:rPr lang="en-US" sz="2800" dirty="0" err="1" smtClean="0"/>
              <a:t>parado</a:t>
            </a:r>
            <a:r>
              <a:rPr lang="en-US" sz="2800" dirty="0" smtClean="0"/>
              <a:t>” – </a:t>
            </a:r>
            <a:r>
              <a:rPr lang="en-US" sz="2800" dirty="0" err="1" smtClean="0"/>
              <a:t>isto</a:t>
            </a:r>
            <a:r>
              <a:rPr lang="en-US" sz="2800" dirty="0" smtClean="0"/>
              <a:t> é o </a:t>
            </a:r>
            <a:r>
              <a:rPr lang="en-US" sz="2800" dirty="0" err="1" smtClean="0"/>
              <a:t>que</a:t>
            </a:r>
            <a:r>
              <a:rPr lang="en-US" sz="2800" dirty="0" smtClean="0"/>
              <a:t> </a:t>
            </a:r>
            <a:r>
              <a:rPr lang="en-US" sz="2800" dirty="0" err="1" smtClean="0"/>
              <a:t>causa</a:t>
            </a:r>
            <a:r>
              <a:rPr lang="en-US" sz="2800" dirty="0" smtClean="0"/>
              <a:t> a </a:t>
            </a:r>
            <a:r>
              <a:rPr lang="en-US" sz="2800" dirty="0" err="1" smtClean="0"/>
              <a:t>instabilidade</a:t>
            </a:r>
            <a:r>
              <a:rPr lang="en-US" sz="2800" dirty="0" smtClean="0"/>
              <a:t>!</a:t>
            </a:r>
          </a:p>
          <a:p>
            <a:pPr marL="342900" indent="-342900">
              <a:buFont typeface="Arial"/>
              <a:buChar char="•"/>
            </a:pPr>
            <a:r>
              <a:rPr lang="pt-BR" sz="2800" dirty="0" smtClean="0"/>
              <a:t>Infelizmente</a:t>
            </a:r>
            <a:r>
              <a:rPr lang="en-US" sz="2800" dirty="0" smtClean="0"/>
              <a:t>, </a:t>
            </a:r>
            <a:r>
              <a:rPr lang="en-US" sz="2800" dirty="0" err="1" smtClean="0"/>
              <a:t>não</a:t>
            </a:r>
            <a:r>
              <a:rPr lang="en-US" sz="2800" dirty="0" smtClean="0"/>
              <a:t> </a:t>
            </a:r>
            <a:r>
              <a:rPr lang="en-US" sz="2800" dirty="0" err="1" smtClean="0"/>
              <a:t>existe</a:t>
            </a:r>
            <a:r>
              <a:rPr lang="en-US" sz="2800" dirty="0" smtClean="0"/>
              <a:t> um </a:t>
            </a:r>
            <a:r>
              <a:rPr lang="en-US" sz="2800" dirty="0" err="1" smtClean="0"/>
              <a:t>bloco</a:t>
            </a:r>
            <a:r>
              <a:rPr lang="en-US" sz="2800" dirty="0" smtClean="0"/>
              <a:t> de </a:t>
            </a:r>
            <a:r>
              <a:rPr lang="en-US" sz="2800" dirty="0" err="1" smtClean="0"/>
              <a:t>calibração</a:t>
            </a:r>
            <a:r>
              <a:rPr lang="en-US" sz="2800" dirty="0" smtClean="0"/>
              <a:t> do Gyro. </a:t>
            </a:r>
            <a:r>
              <a:rPr lang="en-US" sz="2800" dirty="0" err="1" smtClean="0"/>
              <a:t>Há</a:t>
            </a:r>
            <a:r>
              <a:rPr lang="en-US" sz="2800" dirty="0" smtClean="0"/>
              <a:t> </a:t>
            </a:r>
            <a:r>
              <a:rPr lang="en-US" sz="2800" dirty="0" err="1" smtClean="0"/>
              <a:t>poucas</a:t>
            </a:r>
            <a:r>
              <a:rPr lang="en-US" sz="2800" dirty="0" smtClean="0"/>
              <a:t> </a:t>
            </a:r>
            <a:r>
              <a:rPr lang="en-US" sz="2800" dirty="0" err="1" smtClean="0"/>
              <a:t>maneiras</a:t>
            </a:r>
            <a:r>
              <a:rPr lang="en-US" sz="2800" dirty="0" smtClean="0"/>
              <a:t> de </a:t>
            </a:r>
            <a:r>
              <a:rPr lang="en-US" sz="2800" dirty="0" err="1" smtClean="0"/>
              <a:t>fazer</a:t>
            </a:r>
            <a:r>
              <a:rPr lang="en-US" sz="2800" dirty="0" smtClean="0"/>
              <a:t> o sensor </a:t>
            </a:r>
            <a:r>
              <a:rPr lang="en-US" sz="2800" dirty="0" err="1" smtClean="0"/>
              <a:t>recalibrar</a:t>
            </a:r>
            <a:r>
              <a:rPr lang="en-US" sz="2800" dirty="0" smtClean="0"/>
              <a:t>.</a:t>
            </a:r>
          </a:p>
          <a:p>
            <a:endParaRPr lang="en-US" sz="2800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© 2015 EV3Lessons.com, Last edit 4/5/2015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0300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 smtClean="0"/>
              <a:t>Observações</a:t>
            </a:r>
            <a:r>
              <a:rPr lang="en-US" dirty="0" smtClean="0"/>
              <a:t> </a:t>
            </a:r>
            <a:r>
              <a:rPr lang="en-US" dirty="0" err="1" smtClean="0"/>
              <a:t>Importantes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>
              <a:buFont typeface="Arial"/>
              <a:buChar char="•"/>
            </a:pPr>
            <a:r>
              <a:rPr lang="en-US" dirty="0" err="1" smtClean="0"/>
              <a:t>Abaixo</a:t>
            </a:r>
            <a:r>
              <a:rPr lang="en-US" dirty="0" smtClean="0"/>
              <a:t> </a:t>
            </a:r>
            <a:r>
              <a:rPr lang="en-US" dirty="0" err="1" smtClean="0"/>
              <a:t>estão</a:t>
            </a:r>
            <a:r>
              <a:rPr lang="en-US" dirty="0" smtClean="0"/>
              <a:t> </a:t>
            </a:r>
            <a:r>
              <a:rPr lang="en-US" dirty="0" err="1" smtClean="0"/>
              <a:t>observações</a:t>
            </a:r>
            <a:r>
              <a:rPr lang="en-US" dirty="0" smtClean="0"/>
              <a:t> </a:t>
            </a:r>
            <a:r>
              <a:rPr lang="en-US" dirty="0" err="1" smtClean="0"/>
              <a:t>críticas</a:t>
            </a:r>
            <a:r>
              <a:rPr lang="en-US" dirty="0" smtClean="0"/>
              <a:t> para </a:t>
            </a:r>
            <a:r>
              <a:rPr lang="en-US" dirty="0" err="1" smtClean="0"/>
              <a:t>usar</a:t>
            </a:r>
            <a:r>
              <a:rPr lang="en-US" dirty="0" smtClean="0"/>
              <a:t> o Gyro </a:t>
            </a:r>
            <a:r>
              <a:rPr lang="en-US" dirty="0" err="1" smtClean="0"/>
              <a:t>corretamente</a:t>
            </a:r>
            <a:r>
              <a:rPr lang="en-US" dirty="0" smtClean="0"/>
              <a:t>!!!!!</a:t>
            </a:r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O ROBÔ DEVE ESTAR PARADO QUANDO EXECUTAR QUALQUER DOS PROGRAMAS DE CALIBRAÇÃO!!!!</a:t>
            </a:r>
            <a:endParaRPr lang="en-US" dirty="0"/>
          </a:p>
          <a:p>
            <a:pPr marL="342900" indent="-342900">
              <a:buFont typeface="Arial"/>
              <a:buChar char="•"/>
            </a:pPr>
            <a:r>
              <a:rPr lang="en-US" dirty="0" smtClean="0"/>
              <a:t>DA MESMA FORMA QUE A CALIBRAÇÃO DAS CORES, VOCÊ NÃO DEVE EXECUTAR O PROGRAMA TODA VEZ QUE VOCÊ PRECISA LER O GYRO. VOCÊ DEVE CALIBRAR NUM PROGRAMA SEPARADO POUCO ANTES DE EXECUTAR O SEU PROGRAMA OU UMA VEZ NO INÍCIO DO SEU PROGRAMA. </a:t>
            </a: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2272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Calibração</a:t>
            </a:r>
            <a:r>
              <a:rPr lang="en-US" dirty="0" smtClean="0"/>
              <a:t>: </a:t>
            </a:r>
            <a:r>
              <a:rPr lang="en-US" dirty="0" err="1" smtClean="0"/>
              <a:t>Estratégia</a:t>
            </a:r>
            <a:r>
              <a:rPr lang="en-US" dirty="0" smtClean="0"/>
              <a:t> 1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66750" y="1886995"/>
            <a:ext cx="3607392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</a:rPr>
              <a:t>O Gyro é </a:t>
            </a:r>
            <a:r>
              <a:rPr lang="en-US" dirty="0" err="1" smtClean="0">
                <a:solidFill>
                  <a:srgbClr val="000000"/>
                </a:solidFill>
              </a:rPr>
              <a:t>recalibrado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quando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este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muda</a:t>
            </a:r>
            <a:r>
              <a:rPr lang="en-US" dirty="0" smtClean="0">
                <a:solidFill>
                  <a:srgbClr val="000000"/>
                </a:solidFill>
              </a:rPr>
              <a:t> de </a:t>
            </a:r>
            <a:r>
              <a:rPr lang="en-US" dirty="0" err="1" smtClean="0">
                <a:solidFill>
                  <a:srgbClr val="000000"/>
                </a:solidFill>
              </a:rPr>
              <a:t>modo</a:t>
            </a:r>
            <a:r>
              <a:rPr lang="en-US" dirty="0" smtClean="0">
                <a:solidFill>
                  <a:srgbClr val="000000"/>
                </a:solidFill>
              </a:rPr>
              <a:t>. </a:t>
            </a:r>
            <a:r>
              <a:rPr lang="en-US" dirty="0" err="1" smtClean="0">
                <a:solidFill>
                  <a:srgbClr val="000000"/>
                </a:solidFill>
              </a:rPr>
              <a:t>Então</a:t>
            </a:r>
            <a:r>
              <a:rPr lang="en-US" dirty="0" smtClean="0">
                <a:solidFill>
                  <a:srgbClr val="000000"/>
                </a:solidFill>
              </a:rPr>
              <a:t> a </a:t>
            </a:r>
            <a:r>
              <a:rPr lang="en-US" dirty="0" err="1" smtClean="0">
                <a:solidFill>
                  <a:srgbClr val="000000"/>
                </a:solidFill>
              </a:rPr>
              <a:t>leitura</a:t>
            </a:r>
            <a:r>
              <a:rPr lang="en-US" dirty="0" smtClean="0">
                <a:solidFill>
                  <a:srgbClr val="000000"/>
                </a:solidFill>
              </a:rPr>
              <a:t> da “taxa” </a:t>
            </a:r>
            <a:r>
              <a:rPr lang="en-US" dirty="0" err="1" smtClean="0">
                <a:solidFill>
                  <a:srgbClr val="000000"/>
                </a:solidFill>
              </a:rPr>
              <a:t>seguida</a:t>
            </a:r>
            <a:r>
              <a:rPr lang="en-US" dirty="0" smtClean="0">
                <a:solidFill>
                  <a:srgbClr val="000000"/>
                </a:solidFill>
              </a:rPr>
              <a:t> de </a:t>
            </a:r>
            <a:r>
              <a:rPr lang="en-US" dirty="0" err="1" smtClean="0">
                <a:solidFill>
                  <a:srgbClr val="000000"/>
                </a:solidFill>
              </a:rPr>
              <a:t>uma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leitura</a:t>
            </a:r>
            <a:r>
              <a:rPr lang="en-US" dirty="0" smtClean="0">
                <a:solidFill>
                  <a:srgbClr val="000000"/>
                </a:solidFill>
              </a:rPr>
              <a:t> do “</a:t>
            </a:r>
            <a:r>
              <a:rPr lang="en-US" dirty="0" err="1" smtClean="0">
                <a:solidFill>
                  <a:srgbClr val="000000"/>
                </a:solidFill>
              </a:rPr>
              <a:t>ângulo</a:t>
            </a:r>
            <a:r>
              <a:rPr lang="en-US" dirty="0" smtClean="0">
                <a:solidFill>
                  <a:srgbClr val="000000"/>
                </a:solidFill>
              </a:rPr>
              <a:t>” </a:t>
            </a:r>
            <a:r>
              <a:rPr lang="en-US" dirty="0" err="1" smtClean="0">
                <a:solidFill>
                  <a:srgbClr val="000000"/>
                </a:solidFill>
              </a:rPr>
              <a:t>calibra</a:t>
            </a:r>
            <a:r>
              <a:rPr lang="en-US" dirty="0" smtClean="0">
                <a:solidFill>
                  <a:srgbClr val="000000"/>
                </a:solidFill>
              </a:rPr>
              <a:t> o Gyro.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126945" y="1886995"/>
            <a:ext cx="3731304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Segundo, </a:t>
            </a:r>
            <a:r>
              <a:rPr lang="en-US" dirty="0" err="1" smtClean="0">
                <a:solidFill>
                  <a:srgbClr val="3366FF"/>
                </a:solidFill>
              </a:rPr>
              <a:t>adicione</a:t>
            </a:r>
            <a:r>
              <a:rPr lang="en-US" dirty="0" smtClean="0">
                <a:solidFill>
                  <a:srgbClr val="3366FF"/>
                </a:solidFill>
              </a:rPr>
              <a:t> um </a:t>
            </a:r>
            <a:r>
              <a:rPr lang="en-US" dirty="0" err="1" smtClean="0">
                <a:solidFill>
                  <a:srgbClr val="3366FF"/>
                </a:solidFill>
              </a:rPr>
              <a:t>bloco</a:t>
            </a:r>
            <a:r>
              <a:rPr lang="en-US" dirty="0" smtClean="0">
                <a:solidFill>
                  <a:srgbClr val="3366FF"/>
                </a:solidFill>
              </a:rPr>
              <a:t> de </a:t>
            </a:r>
            <a:r>
              <a:rPr lang="en-US" dirty="0" err="1" smtClean="0">
                <a:solidFill>
                  <a:srgbClr val="3366FF"/>
                </a:solidFill>
              </a:rPr>
              <a:t>espera</a:t>
            </a:r>
            <a:r>
              <a:rPr lang="en-US" dirty="0" smtClean="0">
                <a:solidFill>
                  <a:srgbClr val="3366FF"/>
                </a:solidFill>
              </a:rPr>
              <a:t> para </a:t>
            </a:r>
            <a:r>
              <a:rPr lang="en-US" dirty="0" err="1" smtClean="0">
                <a:solidFill>
                  <a:srgbClr val="3366FF"/>
                </a:solidFill>
              </a:rPr>
              <a:t>dar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ao</a:t>
            </a:r>
            <a:r>
              <a:rPr lang="en-US" dirty="0" smtClean="0">
                <a:solidFill>
                  <a:srgbClr val="3366FF"/>
                </a:solidFill>
              </a:rPr>
              <a:t> sensor um </a:t>
            </a:r>
            <a:r>
              <a:rPr lang="en-US" dirty="0" err="1" smtClean="0">
                <a:solidFill>
                  <a:srgbClr val="3366FF"/>
                </a:solidFill>
              </a:rPr>
              <a:t>pouco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mais</a:t>
            </a:r>
            <a:r>
              <a:rPr lang="en-US" dirty="0" smtClean="0">
                <a:solidFill>
                  <a:srgbClr val="3366FF"/>
                </a:solidFill>
              </a:rPr>
              <a:t> de tempo para </a:t>
            </a:r>
            <a:r>
              <a:rPr lang="en-US" dirty="0" err="1" smtClean="0">
                <a:solidFill>
                  <a:srgbClr val="3366FF"/>
                </a:solidFill>
              </a:rPr>
              <a:t>reiniciar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completamente</a:t>
            </a:r>
            <a:r>
              <a:rPr lang="en-US" dirty="0" smtClean="0">
                <a:solidFill>
                  <a:srgbClr val="3366FF"/>
                </a:solidFill>
              </a:rPr>
              <a:t>. As </a:t>
            </a:r>
            <a:r>
              <a:rPr lang="en-US" dirty="0" err="1" smtClean="0">
                <a:solidFill>
                  <a:srgbClr val="3366FF"/>
                </a:solidFill>
              </a:rPr>
              <a:t>nossa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medições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indicam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0,1 </a:t>
            </a:r>
            <a:r>
              <a:rPr lang="en-US" dirty="0" err="1" smtClean="0">
                <a:solidFill>
                  <a:srgbClr val="3366FF"/>
                </a:solidFill>
              </a:rPr>
              <a:t>seg</a:t>
            </a:r>
            <a:r>
              <a:rPr lang="en-US" dirty="0" smtClean="0">
                <a:solidFill>
                  <a:srgbClr val="3366FF"/>
                </a:solidFill>
              </a:rPr>
              <a:t> é </a:t>
            </a:r>
            <a:r>
              <a:rPr lang="en-US" dirty="0" err="1" smtClean="0">
                <a:solidFill>
                  <a:srgbClr val="3366FF"/>
                </a:solidFill>
              </a:rPr>
              <a:t>suficiente</a:t>
            </a:r>
            <a:r>
              <a:rPr lang="en-US" dirty="0" smtClean="0">
                <a:solidFill>
                  <a:srgbClr val="3366FF"/>
                </a:solidFill>
              </a:rPr>
              <a:t>.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061810" y="3543337"/>
            <a:ext cx="2796439" cy="20313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Note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no restante do </a:t>
            </a:r>
            <a:r>
              <a:rPr lang="en-US" dirty="0" err="1" smtClean="0">
                <a:solidFill>
                  <a:srgbClr val="3366FF"/>
                </a:solidFill>
              </a:rPr>
              <a:t>seu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programa</a:t>
            </a:r>
            <a:r>
              <a:rPr lang="en-US" dirty="0" smtClean="0">
                <a:solidFill>
                  <a:srgbClr val="3366FF"/>
                </a:solidFill>
              </a:rPr>
              <a:t>, </a:t>
            </a:r>
            <a:r>
              <a:rPr lang="en-US" dirty="0" err="1" smtClean="0">
                <a:solidFill>
                  <a:srgbClr val="3366FF"/>
                </a:solidFill>
              </a:rPr>
              <a:t>você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deveria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usar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somente</a:t>
            </a:r>
            <a:r>
              <a:rPr lang="en-US" dirty="0" smtClean="0">
                <a:solidFill>
                  <a:srgbClr val="3366FF"/>
                </a:solidFill>
              </a:rPr>
              <a:t> 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“</a:t>
            </a:r>
            <a:r>
              <a:rPr lang="en-US" dirty="0" err="1" smtClean="0">
                <a:solidFill>
                  <a:srgbClr val="3366FF"/>
                </a:solidFill>
              </a:rPr>
              <a:t>ângulo”do</a:t>
            </a:r>
            <a:r>
              <a:rPr lang="en-US" dirty="0" smtClean="0">
                <a:solidFill>
                  <a:srgbClr val="3366FF"/>
                </a:solidFill>
              </a:rPr>
              <a:t> Gyro. </a:t>
            </a:r>
            <a:r>
              <a:rPr lang="en-US" dirty="0" err="1" smtClean="0">
                <a:solidFill>
                  <a:srgbClr val="3366FF"/>
                </a:solidFill>
              </a:rPr>
              <a:t>Usando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os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modos</a:t>
            </a:r>
            <a:r>
              <a:rPr lang="en-US" dirty="0" smtClean="0">
                <a:solidFill>
                  <a:srgbClr val="3366FF"/>
                </a:solidFill>
              </a:rPr>
              <a:t> “taxa” </a:t>
            </a:r>
            <a:r>
              <a:rPr lang="en-US" dirty="0" err="1" smtClean="0">
                <a:solidFill>
                  <a:srgbClr val="3366FF"/>
                </a:solidFill>
              </a:rPr>
              <a:t>ou</a:t>
            </a:r>
            <a:r>
              <a:rPr lang="en-US" dirty="0" smtClean="0">
                <a:solidFill>
                  <a:srgbClr val="3366FF"/>
                </a:solidFill>
              </a:rPr>
              <a:t> “</a:t>
            </a:r>
            <a:r>
              <a:rPr lang="en-US" dirty="0" err="1" smtClean="0">
                <a:solidFill>
                  <a:srgbClr val="3366FF"/>
                </a:solidFill>
              </a:rPr>
              <a:t>ângulo</a:t>
            </a:r>
            <a:r>
              <a:rPr lang="en-US" dirty="0" smtClean="0">
                <a:solidFill>
                  <a:srgbClr val="3366FF"/>
                </a:solidFill>
              </a:rPr>
              <a:t> e taxa” </a:t>
            </a:r>
            <a:r>
              <a:rPr lang="en-US" dirty="0" err="1" smtClean="0">
                <a:solidFill>
                  <a:srgbClr val="3366FF"/>
                </a:solidFill>
              </a:rPr>
              <a:t>fará</a:t>
            </a:r>
            <a:r>
              <a:rPr lang="en-US" dirty="0" smtClean="0">
                <a:solidFill>
                  <a:srgbClr val="3366FF"/>
                </a:solidFill>
              </a:rPr>
              <a:t> com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o Gyro se </a:t>
            </a:r>
            <a:r>
              <a:rPr lang="en-US" dirty="0" err="1" smtClean="0">
                <a:solidFill>
                  <a:srgbClr val="3366FF"/>
                </a:solidFill>
              </a:rPr>
              <a:t>recalibre</a:t>
            </a:r>
            <a:r>
              <a:rPr lang="en-US" dirty="0" smtClean="0">
                <a:solidFill>
                  <a:srgbClr val="3366FF"/>
                </a:solidFill>
              </a:rPr>
              <a:t>.</a:t>
            </a:r>
            <a:endParaRPr lang="en-US" dirty="0">
              <a:solidFill>
                <a:srgbClr val="3366FF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111039"/>
            <a:ext cx="5126945" cy="37048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0078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Calibração</a:t>
            </a:r>
            <a:r>
              <a:rPr lang="en-US" dirty="0" smtClean="0"/>
              <a:t>: </a:t>
            </a:r>
            <a:r>
              <a:rPr lang="en-US" dirty="0" err="1" smtClean="0"/>
              <a:t>Estratégia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8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49801" y="2100862"/>
            <a:ext cx="2484548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000000"/>
                </a:solidFill>
              </a:rPr>
              <a:t>Esta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versão</a:t>
            </a:r>
            <a:r>
              <a:rPr lang="en-US" dirty="0" smtClean="0">
                <a:solidFill>
                  <a:srgbClr val="000000"/>
                </a:solidFill>
              </a:rPr>
              <a:t> da </a:t>
            </a:r>
            <a:r>
              <a:rPr lang="en-US" dirty="0" err="1" smtClean="0">
                <a:solidFill>
                  <a:srgbClr val="000000"/>
                </a:solidFill>
              </a:rPr>
              <a:t>calibração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deixa</a:t>
            </a:r>
            <a:r>
              <a:rPr lang="en-US" dirty="0" smtClean="0">
                <a:solidFill>
                  <a:srgbClr val="000000"/>
                </a:solidFill>
              </a:rPr>
              <a:t> o Gyro no </a:t>
            </a:r>
            <a:r>
              <a:rPr lang="en-US" dirty="0" err="1" smtClean="0">
                <a:solidFill>
                  <a:srgbClr val="000000"/>
                </a:solidFill>
              </a:rPr>
              <a:t>modo</a:t>
            </a:r>
            <a:r>
              <a:rPr lang="en-US" dirty="0" smtClean="0">
                <a:solidFill>
                  <a:srgbClr val="000000"/>
                </a:solidFill>
              </a:rPr>
              <a:t> “</a:t>
            </a:r>
            <a:r>
              <a:rPr lang="en-US" dirty="0" err="1" smtClean="0">
                <a:solidFill>
                  <a:srgbClr val="000000"/>
                </a:solidFill>
              </a:rPr>
              <a:t>taxa+ângulo</a:t>
            </a:r>
            <a:r>
              <a:rPr lang="en-US" dirty="0" smtClean="0">
                <a:solidFill>
                  <a:srgbClr val="000000"/>
                </a:solidFill>
              </a:rPr>
              <a:t>” </a:t>
            </a:r>
            <a:r>
              <a:rPr lang="en-US" dirty="0" err="1" smtClean="0">
                <a:solidFill>
                  <a:srgbClr val="000000"/>
                </a:solidFill>
              </a:rPr>
              <a:t>Isto</a:t>
            </a:r>
            <a:r>
              <a:rPr lang="en-US" dirty="0" smtClean="0">
                <a:solidFill>
                  <a:srgbClr val="000000"/>
                </a:solidFill>
              </a:rPr>
              <a:t> é </a:t>
            </a:r>
            <a:r>
              <a:rPr lang="en-US" dirty="0" err="1" smtClean="0">
                <a:solidFill>
                  <a:srgbClr val="000000"/>
                </a:solidFill>
              </a:rPr>
              <a:t>útil</a:t>
            </a:r>
            <a:r>
              <a:rPr lang="en-US" dirty="0" smtClean="0">
                <a:solidFill>
                  <a:srgbClr val="000000"/>
                </a:solidFill>
              </a:rPr>
              <a:t> se </a:t>
            </a:r>
            <a:r>
              <a:rPr lang="en-US" dirty="0" err="1" smtClean="0">
                <a:solidFill>
                  <a:srgbClr val="000000"/>
                </a:solidFill>
              </a:rPr>
              <a:t>você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utilizar</a:t>
            </a:r>
            <a:r>
              <a:rPr lang="en-US" dirty="0" smtClean="0">
                <a:solidFill>
                  <a:srgbClr val="000000"/>
                </a:solidFill>
              </a:rPr>
              <a:t> a </a:t>
            </a:r>
            <a:r>
              <a:rPr lang="en-US" dirty="0" err="1" smtClean="0">
                <a:solidFill>
                  <a:srgbClr val="000000"/>
                </a:solidFill>
              </a:rPr>
              <a:t>saída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err="1" smtClean="0">
                <a:solidFill>
                  <a:srgbClr val="000000"/>
                </a:solidFill>
              </a:rPr>
              <a:t>em</a:t>
            </a:r>
            <a:r>
              <a:rPr lang="en-US" dirty="0" smtClean="0">
                <a:solidFill>
                  <a:srgbClr val="000000"/>
                </a:solidFill>
              </a:rPr>
              <a:t> taxa.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00148" y="2107630"/>
            <a:ext cx="4188102" cy="1200329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A parte </a:t>
            </a:r>
            <a:r>
              <a:rPr lang="en-US" dirty="0" err="1" smtClean="0">
                <a:solidFill>
                  <a:srgbClr val="3366FF"/>
                </a:solidFill>
              </a:rPr>
              <a:t>ruim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desta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versão</a:t>
            </a:r>
            <a:r>
              <a:rPr lang="en-US" dirty="0" smtClean="0">
                <a:solidFill>
                  <a:srgbClr val="3366FF"/>
                </a:solidFill>
              </a:rPr>
              <a:t> é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ela</a:t>
            </a:r>
            <a:r>
              <a:rPr lang="en-US" dirty="0" smtClean="0">
                <a:solidFill>
                  <a:srgbClr val="3366FF"/>
                </a:solidFill>
              </a:rPr>
              <a:t> leva </a:t>
            </a:r>
            <a:r>
              <a:rPr lang="en-US" dirty="0" err="1" smtClean="0">
                <a:solidFill>
                  <a:srgbClr val="3366FF"/>
                </a:solidFill>
              </a:rPr>
              <a:t>mais</a:t>
            </a:r>
            <a:r>
              <a:rPr lang="en-US" dirty="0" smtClean="0">
                <a:solidFill>
                  <a:srgbClr val="3366FF"/>
                </a:solidFill>
              </a:rPr>
              <a:t> tempo (</a:t>
            </a:r>
            <a:r>
              <a:rPr lang="en-US" dirty="0" err="1" smtClean="0">
                <a:solidFill>
                  <a:srgbClr val="3366FF"/>
                </a:solidFill>
              </a:rPr>
              <a:t>aproximadamente</a:t>
            </a:r>
            <a:r>
              <a:rPr lang="en-US" dirty="0" smtClean="0">
                <a:solidFill>
                  <a:srgbClr val="3366FF"/>
                </a:solidFill>
              </a:rPr>
              <a:t> 3 </a:t>
            </a:r>
            <a:r>
              <a:rPr lang="en-US" dirty="0" err="1" smtClean="0">
                <a:solidFill>
                  <a:srgbClr val="3366FF"/>
                </a:solidFill>
              </a:rPr>
              <a:t>segs</a:t>
            </a:r>
            <a:r>
              <a:rPr lang="en-US" dirty="0" smtClean="0">
                <a:solidFill>
                  <a:srgbClr val="3366FF"/>
                </a:solidFill>
              </a:rPr>
              <a:t>). </a:t>
            </a:r>
            <a:r>
              <a:rPr lang="en-US" dirty="0" err="1" smtClean="0">
                <a:solidFill>
                  <a:srgbClr val="3366FF"/>
                </a:solidFill>
              </a:rPr>
              <a:t>Também</a:t>
            </a:r>
            <a:r>
              <a:rPr lang="en-US" dirty="0" smtClean="0">
                <a:solidFill>
                  <a:srgbClr val="3366FF"/>
                </a:solidFill>
              </a:rPr>
              <a:t>, </a:t>
            </a:r>
            <a:r>
              <a:rPr lang="en-US" dirty="0" err="1" smtClean="0">
                <a:solidFill>
                  <a:srgbClr val="3366FF"/>
                </a:solidFill>
              </a:rPr>
              <a:t>você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não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pode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mais</a:t>
            </a:r>
            <a:r>
              <a:rPr lang="en-US" dirty="0" smtClean="0">
                <a:solidFill>
                  <a:srgbClr val="3366FF"/>
                </a:solidFill>
              </a:rPr>
              <a:t> re-</a:t>
            </a:r>
            <a:r>
              <a:rPr lang="en-US" dirty="0" err="1" smtClean="0">
                <a:solidFill>
                  <a:srgbClr val="3366FF"/>
                </a:solidFill>
              </a:rPr>
              <a:t>iniciar</a:t>
            </a:r>
            <a:r>
              <a:rPr lang="en-US" dirty="0" smtClean="0">
                <a:solidFill>
                  <a:srgbClr val="3366FF"/>
                </a:solidFill>
              </a:rPr>
              <a:t> o Gyro!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061810" y="3343060"/>
            <a:ext cx="2875270" cy="341632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Note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no restante do </a:t>
            </a:r>
            <a:r>
              <a:rPr lang="en-US" dirty="0" err="1" smtClean="0">
                <a:solidFill>
                  <a:srgbClr val="3366FF"/>
                </a:solidFill>
              </a:rPr>
              <a:t>seu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programa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você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deve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usar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somente</a:t>
            </a:r>
            <a:r>
              <a:rPr lang="en-US" dirty="0" smtClean="0">
                <a:solidFill>
                  <a:srgbClr val="3366FF"/>
                </a:solidFill>
              </a:rPr>
              <a:t> 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“</a:t>
            </a:r>
            <a:r>
              <a:rPr lang="en-US" dirty="0" err="1" smtClean="0">
                <a:solidFill>
                  <a:srgbClr val="3366FF"/>
                </a:solidFill>
              </a:rPr>
              <a:t>taxa+ângulo</a:t>
            </a:r>
            <a:r>
              <a:rPr lang="en-US" dirty="0" smtClean="0">
                <a:solidFill>
                  <a:srgbClr val="3366FF"/>
                </a:solidFill>
              </a:rPr>
              <a:t>” do Gyro. </a:t>
            </a:r>
            <a:r>
              <a:rPr lang="en-US" dirty="0" err="1" smtClean="0">
                <a:solidFill>
                  <a:srgbClr val="3366FF"/>
                </a:solidFill>
              </a:rPr>
              <a:t>Usando</a:t>
            </a:r>
            <a:r>
              <a:rPr lang="en-US" dirty="0" smtClean="0">
                <a:solidFill>
                  <a:srgbClr val="3366FF"/>
                </a:solidFill>
              </a:rPr>
              <a:t> 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“</a:t>
            </a:r>
            <a:r>
              <a:rPr lang="en-US" dirty="0" err="1" smtClean="0">
                <a:solidFill>
                  <a:srgbClr val="3366FF"/>
                </a:solidFill>
              </a:rPr>
              <a:t>ângulo</a:t>
            </a:r>
            <a:r>
              <a:rPr lang="en-US" dirty="0" smtClean="0">
                <a:solidFill>
                  <a:srgbClr val="3366FF"/>
                </a:solidFill>
              </a:rPr>
              <a:t>” </a:t>
            </a:r>
            <a:r>
              <a:rPr lang="en-US" dirty="0" err="1" smtClean="0">
                <a:solidFill>
                  <a:srgbClr val="3366FF"/>
                </a:solidFill>
              </a:rPr>
              <a:t>ou</a:t>
            </a:r>
            <a:r>
              <a:rPr lang="en-US" dirty="0" smtClean="0">
                <a:solidFill>
                  <a:srgbClr val="3366FF"/>
                </a:solidFill>
              </a:rPr>
              <a:t> “taxa” </a:t>
            </a:r>
            <a:r>
              <a:rPr lang="en-US" dirty="0" err="1" smtClean="0">
                <a:solidFill>
                  <a:srgbClr val="3366FF"/>
                </a:solidFill>
              </a:rPr>
              <a:t>fará</a:t>
            </a:r>
            <a:r>
              <a:rPr lang="en-US" dirty="0" smtClean="0">
                <a:solidFill>
                  <a:srgbClr val="3366FF"/>
                </a:solidFill>
              </a:rPr>
              <a:t> com </a:t>
            </a:r>
            <a:r>
              <a:rPr lang="en-US" dirty="0" err="1" smtClean="0">
                <a:solidFill>
                  <a:srgbClr val="3366FF"/>
                </a:solidFill>
              </a:rPr>
              <a:t>que</a:t>
            </a:r>
            <a:r>
              <a:rPr lang="en-US" dirty="0" smtClean="0">
                <a:solidFill>
                  <a:srgbClr val="3366FF"/>
                </a:solidFill>
              </a:rPr>
              <a:t> o Gyro se </a:t>
            </a:r>
            <a:r>
              <a:rPr lang="en-US" dirty="0" err="1" smtClean="0">
                <a:solidFill>
                  <a:srgbClr val="3366FF"/>
                </a:solidFill>
              </a:rPr>
              <a:t>recalibre</a:t>
            </a:r>
            <a:r>
              <a:rPr lang="en-US" dirty="0" smtClean="0">
                <a:solidFill>
                  <a:srgbClr val="3366FF"/>
                </a:solidFill>
              </a:rPr>
              <a:t>. </a:t>
            </a:r>
            <a:r>
              <a:rPr lang="en-US" dirty="0" err="1" smtClean="0">
                <a:solidFill>
                  <a:srgbClr val="3366FF"/>
                </a:solidFill>
              </a:rPr>
              <a:t>Também</a:t>
            </a:r>
            <a:r>
              <a:rPr lang="en-US" dirty="0" smtClean="0">
                <a:solidFill>
                  <a:srgbClr val="3366FF"/>
                </a:solidFill>
              </a:rPr>
              <a:t>, *** NÃO *** </a:t>
            </a:r>
            <a:r>
              <a:rPr lang="en-US" dirty="0" err="1" smtClean="0">
                <a:solidFill>
                  <a:srgbClr val="3366FF"/>
                </a:solidFill>
              </a:rPr>
              <a:t>reinicie</a:t>
            </a:r>
            <a:r>
              <a:rPr lang="en-US" dirty="0" smtClean="0">
                <a:solidFill>
                  <a:srgbClr val="3366FF"/>
                </a:solidFill>
              </a:rPr>
              <a:t> o Gyro – </a:t>
            </a:r>
            <a:r>
              <a:rPr lang="en-US" dirty="0" err="1" smtClean="0">
                <a:solidFill>
                  <a:srgbClr val="3366FF"/>
                </a:solidFill>
              </a:rPr>
              <a:t>isto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forçará</a:t>
            </a:r>
            <a:r>
              <a:rPr lang="en-US" dirty="0" smtClean="0">
                <a:solidFill>
                  <a:srgbClr val="3366FF"/>
                </a:solidFill>
              </a:rPr>
              <a:t> o Gyro a </a:t>
            </a:r>
            <a:r>
              <a:rPr lang="en-US" dirty="0" err="1" smtClean="0">
                <a:solidFill>
                  <a:srgbClr val="3366FF"/>
                </a:solidFill>
              </a:rPr>
              <a:t>entrar</a:t>
            </a:r>
            <a:r>
              <a:rPr lang="en-US" dirty="0" smtClean="0">
                <a:solidFill>
                  <a:srgbClr val="3366FF"/>
                </a:solidFill>
              </a:rPr>
              <a:t> no </a:t>
            </a:r>
            <a:r>
              <a:rPr lang="en-US" dirty="0" err="1" smtClean="0">
                <a:solidFill>
                  <a:srgbClr val="3366FF"/>
                </a:solidFill>
              </a:rPr>
              <a:t>modo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ângulo</a:t>
            </a:r>
            <a:r>
              <a:rPr lang="en-US" dirty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causando</a:t>
            </a:r>
            <a:r>
              <a:rPr lang="en-US" dirty="0" smtClean="0">
                <a:solidFill>
                  <a:srgbClr val="3366FF"/>
                </a:solidFill>
              </a:rPr>
              <a:t> </a:t>
            </a:r>
            <a:r>
              <a:rPr lang="en-US" dirty="0" err="1" smtClean="0">
                <a:solidFill>
                  <a:srgbClr val="3366FF"/>
                </a:solidFill>
              </a:rPr>
              <a:t>uma</a:t>
            </a:r>
            <a:r>
              <a:rPr lang="en-US" dirty="0" smtClean="0">
                <a:solidFill>
                  <a:srgbClr val="3366FF"/>
                </a:solidFill>
              </a:rPr>
              <a:t> longa </a:t>
            </a:r>
            <a:r>
              <a:rPr lang="en-US" dirty="0" err="1" smtClean="0">
                <a:solidFill>
                  <a:srgbClr val="3366FF"/>
                </a:solidFill>
              </a:rPr>
              <a:t>recalibração</a:t>
            </a:r>
            <a:r>
              <a:rPr lang="en-US" dirty="0" smtClean="0">
                <a:solidFill>
                  <a:srgbClr val="3366FF"/>
                </a:solidFill>
              </a:rPr>
              <a:t> de 3 </a:t>
            </a:r>
            <a:r>
              <a:rPr lang="en-US" dirty="0" err="1" smtClean="0">
                <a:solidFill>
                  <a:srgbClr val="3366FF"/>
                </a:solidFill>
              </a:rPr>
              <a:t>segs</a:t>
            </a:r>
            <a:r>
              <a:rPr lang="en-US" dirty="0" smtClean="0">
                <a:solidFill>
                  <a:srgbClr val="3366FF"/>
                </a:solidFill>
              </a:rPr>
              <a:t>.</a:t>
            </a:r>
            <a:endParaRPr lang="en-US" dirty="0">
              <a:solidFill>
                <a:srgbClr val="3366FF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163" y="3691575"/>
            <a:ext cx="5336349" cy="322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6190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Estratégia</a:t>
            </a:r>
            <a:r>
              <a:rPr lang="en-US" dirty="0" smtClean="0"/>
              <a:t> 3: </a:t>
            </a:r>
            <a:r>
              <a:rPr lang="en-US" dirty="0" err="1" smtClean="0"/>
              <a:t>Pseudocódigo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© 2015 EV3Lessons.com, Last edit 4/5/2015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82A7F7-08BF-4252-8141-63FB96055BBB}" type="slidenum">
              <a:rPr lang="en-US" smtClean="0"/>
              <a:t>9</a:t>
            </a:fld>
            <a:endParaRPr lang="en-US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284163" y="2133600"/>
            <a:ext cx="8574087" cy="4303432"/>
          </a:xfrm>
        </p:spPr>
        <p:txBody>
          <a:bodyPr>
            <a:normAutofit fontScale="70000" lnSpcReduction="20000"/>
          </a:bodyPr>
          <a:lstStyle/>
          <a:p>
            <a:r>
              <a:rPr lang="it-IT" dirty="0" smtClean="0"/>
              <a:t>Ter um tempo de espera fixo para a calibração do Gyro pode não funcionar sempre. </a:t>
            </a:r>
          </a:p>
          <a:p>
            <a:r>
              <a:rPr lang="it-IT" dirty="0" smtClean="0"/>
              <a:t>O Gyro retorna “Not a Number” (NaN) até que ele tenha realmente reiniciado e NaNs não são  &gt;, =, ou &lt; qualquer número.  Isto acontece porque eles não são números.  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única</a:t>
            </a:r>
            <a:r>
              <a:rPr lang="en-US" dirty="0" smtClean="0"/>
              <a:t> forma de </a:t>
            </a:r>
            <a:r>
              <a:rPr lang="en-US" dirty="0" err="1" smtClean="0"/>
              <a:t>você</a:t>
            </a:r>
            <a:r>
              <a:rPr lang="en-US" dirty="0" smtClean="0"/>
              <a:t> saber </a:t>
            </a:r>
            <a:r>
              <a:rPr lang="en-US" dirty="0" err="1" smtClean="0"/>
              <a:t>quando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completamente</a:t>
            </a:r>
            <a:r>
              <a:rPr lang="en-US" dirty="0" smtClean="0"/>
              <a:t> </a:t>
            </a:r>
            <a:r>
              <a:rPr lang="en-US" dirty="0" err="1" smtClean="0"/>
              <a:t>reiniciado</a:t>
            </a:r>
            <a:r>
              <a:rPr lang="en-US" dirty="0" smtClean="0"/>
              <a:t> é </a:t>
            </a:r>
            <a:r>
              <a:rPr lang="en-US" dirty="0" err="1" smtClean="0"/>
              <a:t>ter</a:t>
            </a:r>
            <a:r>
              <a:rPr lang="en-US" dirty="0" smtClean="0"/>
              <a:t> a </a:t>
            </a:r>
            <a:r>
              <a:rPr lang="en-US" dirty="0" err="1" smtClean="0"/>
              <a:t>certeza</a:t>
            </a:r>
            <a:r>
              <a:rPr lang="en-US" dirty="0" smtClean="0"/>
              <a:t> de </a:t>
            </a:r>
            <a:r>
              <a:rPr lang="en-US" dirty="0" err="1" smtClean="0"/>
              <a:t>que</a:t>
            </a:r>
            <a:r>
              <a:rPr lang="en-US" dirty="0" smtClean="0"/>
              <a:t> </a:t>
            </a:r>
            <a:r>
              <a:rPr lang="en-US" dirty="0" err="1" smtClean="0"/>
              <a:t>você</a:t>
            </a:r>
            <a:r>
              <a:rPr lang="en-US" dirty="0" smtClean="0"/>
              <a:t> </a:t>
            </a:r>
            <a:r>
              <a:rPr lang="en-US" dirty="0" err="1" smtClean="0"/>
              <a:t>está</a:t>
            </a:r>
            <a:r>
              <a:rPr lang="en-US" dirty="0" smtClean="0"/>
              <a:t> </a:t>
            </a:r>
            <a:r>
              <a:rPr lang="en-US" dirty="0" err="1" smtClean="0"/>
              <a:t>recebendo</a:t>
            </a:r>
            <a:r>
              <a:rPr lang="en-US" dirty="0" smtClean="0"/>
              <a:t> um </a:t>
            </a:r>
            <a:r>
              <a:rPr lang="en-US" dirty="0" err="1" smtClean="0"/>
              <a:t>número</a:t>
            </a:r>
            <a:r>
              <a:rPr lang="en-US" dirty="0" smtClean="0"/>
              <a:t> </a:t>
            </a:r>
            <a:r>
              <a:rPr lang="en-US" dirty="0" err="1" smtClean="0"/>
              <a:t>verdadeiro</a:t>
            </a:r>
            <a:r>
              <a:rPr lang="en-US" dirty="0" smtClean="0"/>
              <a:t> </a:t>
            </a:r>
            <a:r>
              <a:rPr lang="en-US" dirty="0" err="1" smtClean="0"/>
              <a:t>ao</a:t>
            </a:r>
            <a:r>
              <a:rPr lang="en-US" dirty="0" smtClean="0"/>
              <a:t> </a:t>
            </a:r>
            <a:r>
              <a:rPr lang="en-US" dirty="0" err="1" smtClean="0"/>
              <a:t>invés</a:t>
            </a:r>
            <a:r>
              <a:rPr lang="en-US" dirty="0" smtClean="0"/>
              <a:t> do valor Not-a-Number. </a:t>
            </a:r>
          </a:p>
          <a:p>
            <a:pPr lvl="1"/>
            <a:r>
              <a:rPr lang="en-US" dirty="0" smtClean="0"/>
              <a:t>PASSO 1: </a:t>
            </a:r>
            <a:r>
              <a:rPr lang="en-US" dirty="0" err="1" smtClean="0"/>
              <a:t>Recalibre</a:t>
            </a:r>
            <a:r>
              <a:rPr lang="en-US" dirty="0" smtClean="0"/>
              <a:t> o Gyro </a:t>
            </a:r>
          </a:p>
          <a:p>
            <a:pPr lvl="1"/>
            <a:r>
              <a:rPr lang="en-US" dirty="0" smtClean="0"/>
              <a:t>PASSO 2: </a:t>
            </a:r>
            <a:r>
              <a:rPr lang="en-US" dirty="0" err="1" smtClean="0"/>
              <a:t>Inicie</a:t>
            </a:r>
            <a:r>
              <a:rPr lang="en-US" dirty="0" smtClean="0"/>
              <a:t> o </a:t>
            </a:r>
            <a:r>
              <a:rPr lang="en-US" dirty="0" err="1" smtClean="0"/>
              <a:t>laço</a:t>
            </a:r>
            <a:endParaRPr lang="en-US" dirty="0" smtClean="0"/>
          </a:p>
          <a:p>
            <a:pPr lvl="1"/>
            <a:r>
              <a:rPr lang="en-US" dirty="0" smtClean="0"/>
              <a:t>PASSO 3: Leia o </a:t>
            </a:r>
            <a:r>
              <a:rPr lang="en-US" dirty="0" err="1" smtClean="0"/>
              <a:t>ângulo</a:t>
            </a:r>
            <a:endParaRPr lang="en-US" dirty="0" smtClean="0"/>
          </a:p>
          <a:p>
            <a:pPr lvl="1"/>
            <a:r>
              <a:rPr lang="it-IT" dirty="0" smtClean="0"/>
              <a:t>PASSO 4: Verifique se ângulo &gt;= 0</a:t>
            </a:r>
          </a:p>
          <a:p>
            <a:pPr lvl="1"/>
            <a:r>
              <a:rPr lang="it-IT" dirty="0" smtClean="0"/>
              <a:t>PASSO 5: Verifique se ângulo &lt; 0</a:t>
            </a:r>
          </a:p>
          <a:p>
            <a:pPr lvl="1"/>
            <a:r>
              <a:rPr lang="it-IT" dirty="0" smtClean="0"/>
              <a:t>PASSO 6: OR saídas dos passos 4 &amp; 5</a:t>
            </a:r>
          </a:p>
          <a:p>
            <a:pPr lvl="1"/>
            <a:r>
              <a:rPr lang="it-IT" dirty="0" smtClean="0"/>
              <a:t>PASSO 7: Se a saída do passo 6 for verdadeira, saia do laço</a:t>
            </a:r>
          </a:p>
          <a:p>
            <a:r>
              <a:rPr lang="it-IT" dirty="0" smtClean="0"/>
              <a:t>Neste ponto, a instabilidade do sensor dever ter sumido. </a:t>
            </a:r>
          </a:p>
        </p:txBody>
      </p:sp>
    </p:spTree>
    <p:extLst>
      <p:ext uri="{BB962C8B-B14F-4D97-AF65-F5344CB8AC3E}">
        <p14:creationId xmlns:p14="http://schemas.microsoft.com/office/powerpoint/2010/main" val="619936565"/>
      </p:ext>
    </p:extLst>
  </p:cSld>
  <p:clrMapOvr>
    <a:masterClrMapping/>
  </p:clrMapOvr>
</p:sld>
</file>

<file path=ppt/theme/theme1.xml><?xml version="1.0" encoding="utf-8"?>
<a:theme xmlns:a="http://schemas.openxmlformats.org/drawingml/2006/main" name="Spectrum">
  <a:themeElements>
    <a:clrScheme name="Spectrum">
      <a:dk1>
        <a:sysClr val="windowText" lastClr="000000"/>
      </a:dk1>
      <a:lt1>
        <a:sysClr val="window" lastClr="FFFFFF"/>
      </a:lt1>
      <a:dk2>
        <a:srgbClr val="252731"/>
      </a:dk2>
      <a:lt2>
        <a:srgbClr val="EAE7E4"/>
      </a:lt2>
      <a:accent1>
        <a:srgbClr val="990000"/>
      </a:accent1>
      <a:accent2>
        <a:srgbClr val="FF6600"/>
      </a:accent2>
      <a:accent3>
        <a:srgbClr val="FFBA00"/>
      </a:accent3>
      <a:accent4>
        <a:srgbClr val="99CC00"/>
      </a:accent4>
      <a:accent5>
        <a:srgbClr val="528A02"/>
      </a:accent5>
      <a:accent6>
        <a:srgbClr val="333333"/>
      </a:accent6>
      <a:hlink>
        <a:srgbClr val="660000"/>
      </a:hlink>
      <a:folHlink>
        <a:srgbClr val="CC3300"/>
      </a:folHlink>
    </a:clrScheme>
    <a:fontScheme name="Spectrum">
      <a:majorFont>
        <a:latin typeface="Corbe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Calibri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Spectrum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70000"/>
                <a:satMod val="150000"/>
              </a:schemeClr>
            </a:gs>
            <a:gs pos="100000">
              <a:schemeClr val="phClr">
                <a:tint val="95000"/>
                <a:satMod val="1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95000"/>
                <a:shade val="70000"/>
                <a:satMod val="150000"/>
              </a:schemeClr>
            </a:gs>
            <a:gs pos="100000">
              <a:schemeClr val="phClr">
                <a:tint val="100000"/>
                <a:shade val="100000"/>
                <a:satMod val="150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6600000" sx="101000" sy="101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50800" dir="5400000" sx="105000" sy="105000" algn="ctr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4800000"/>
            </a:lightRig>
          </a:scene3d>
          <a:sp3d prstMaterial="matte">
            <a:bevelT w="63500" h="50800" prst="angle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Spectrum.thmx</Template>
  <TotalTime>3389</TotalTime>
  <Words>1150</Words>
  <Application>Microsoft Office PowerPoint</Application>
  <PresentationFormat>On-screen Show (4:3)</PresentationFormat>
  <Paragraphs>105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Corbel</vt:lpstr>
      <vt:lpstr>Helvetica Neue</vt:lpstr>
      <vt:lpstr>Wingdings</vt:lpstr>
      <vt:lpstr>Spectrum</vt:lpstr>
      <vt:lpstr>Usando o Sensor Gyro e Lidando com a Instabilidade</vt:lpstr>
      <vt:lpstr>Objetivos</vt:lpstr>
      <vt:lpstr>O que é o Sensor Gyro?</vt:lpstr>
      <vt:lpstr>Problemas com o Sensor Gyro</vt:lpstr>
      <vt:lpstr>Calibração do Gyro para Solução do Problema 1: instabilidade</vt:lpstr>
      <vt:lpstr>Observações Importantes</vt:lpstr>
      <vt:lpstr>Calibração: Estratégia 1</vt:lpstr>
      <vt:lpstr>Calibração: Estratégia 2</vt:lpstr>
      <vt:lpstr>Estratégia 3: Pseudocódigo</vt:lpstr>
      <vt:lpstr>Estratégia 3 Solução</vt:lpstr>
      <vt:lpstr>Estratégia 4 Solução</vt:lpstr>
      <vt:lpstr>Guia de Discussão</vt:lpstr>
      <vt:lpstr>Créditos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the Gyro Sensor and Dealing with Drift</dc:title>
  <dc:creator>Sanjay Seshan</dc:creator>
  <cp:lastModifiedBy>Sanjay Seshan</cp:lastModifiedBy>
  <cp:revision>35</cp:revision>
  <dcterms:created xsi:type="dcterms:W3CDTF">2014-10-28T21:59:38Z</dcterms:created>
  <dcterms:modified xsi:type="dcterms:W3CDTF">2015-06-20T16:32:33Z</dcterms:modified>
</cp:coreProperties>
</file>