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  <p:sldMasterId id="2147483750" r:id="rId3"/>
  </p:sldMasterIdLst>
  <p:notesMasterIdLst>
    <p:notesMasterId r:id="rId16"/>
  </p:notesMasterIdLst>
  <p:handoutMasterIdLst>
    <p:handoutMasterId r:id="rId17"/>
  </p:handoutMasterIdLst>
  <p:sldIdLst>
    <p:sldId id="412" r:id="rId4"/>
    <p:sldId id="411" r:id="rId5"/>
    <p:sldId id="258" r:id="rId6"/>
    <p:sldId id="322" r:id="rId7"/>
    <p:sldId id="290" r:id="rId8"/>
    <p:sldId id="259" r:id="rId9"/>
    <p:sldId id="296" r:id="rId10"/>
    <p:sldId id="409" r:id="rId11"/>
    <p:sldId id="295" r:id="rId12"/>
    <p:sldId id="410" r:id="rId13"/>
    <p:sldId id="400" r:id="rId14"/>
    <p:sldId id="41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4" autoAdjust="0"/>
    <p:restoredTop sz="95652" autoAdjust="0"/>
  </p:normalViewPr>
  <p:slideViewPr>
    <p:cSldViewPr snapToGrid="0" snapToObjects="1">
      <p:cViewPr>
        <p:scale>
          <a:sx n="86" d="100"/>
          <a:sy n="86" d="100"/>
        </p:scale>
        <p:origin x="888" y="6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3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2/11/17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8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26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59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7A2-CC09-4E29-8283-AB801139ECC9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88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C36-85B5-4E03-A156-994A603185BA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4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2BB1B-B86C-463F-9D70-9FBBAE58DDBA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7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B2B30-379C-4202-B1F3-D3B522878603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 smtClean="0"/>
              <a:t>BEGINNER PROGRAMMING LESSON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By Sanjay and Arvind </a:t>
            </a:r>
            <a:r>
              <a:rPr lang="en-US" dirty="0" err="1" smtClean="0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358E-D881-4525-B70A-DE14D094364E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C3E62-AF39-4395-90BD-B8A775E66488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39D2-F48F-443B-BF38-2A6C95CF6A7F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58AE1-8CA8-48CF-ABF4-408B23C67943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9D99D-AE80-4750-840C-EB9806DF3A06}" type="datetime1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DAF1-C883-426E-9BD0-729F56E7A62E}" type="datetime1">
              <a:rPr lang="en-US" smtClean="0"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0421B-2FF4-4681-B8FD-017EFCF479E2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4619B-604B-42D5-BB8F-A8BCBE6B2F1D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324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46EC-01D0-4B23-8616-BD85B7D82CBA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2A3EB-3DEA-48FE-9BFC-EC2522B74ADE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33115-2338-48F2-AC41-157C6B87719A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E8F0C-F690-984D-97A5-2A1A1F38CA45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42F3-05E2-6E4D-B22F-A4B15202BAD6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6F11-32C1-0647-8775-D1AB0BA87447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773A-9F6B-644E-8854-3F0DE6573F35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87CE-B5F5-C846-B1D4-89864134B8B5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C33B-711B-1844-9F3C-BCAB2B5BD778}" type="datetime1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9EC25-A7D8-AB48-8ED4-52E52BF98EDF}" type="datetime1">
              <a:rPr lang="en-US" smtClean="0"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9A95-D134-4392-8040-E268F7574361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0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1FE6-FF84-C74B-94A0-0BF8B206D8E1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7F84D-39EF-844E-BF6B-853328168FEF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2536E-A1EC-6044-B344-3C42F179AAC1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E7DB-ADC3-2445-B7E9-F3B6CE7C531F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8EF-5B37-49DF-9C9A-FBD17F454B3B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8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46CA9-EE68-465B-9E04-0F5EF2792ACB}" type="datetime1">
              <a:rPr lang="en-US" smtClean="0"/>
              <a:t>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4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0C8DF-748B-4FF9-AC64-D91D47300A50}" type="datetime1">
              <a:rPr lang="en-US" smtClean="0"/>
              <a:t>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93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64FC-0B07-4FCC-A4B7-2A793D98D8AF}" type="datetime1">
              <a:rPr lang="en-US" smtClean="0"/>
              <a:t>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7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30B84-0603-4FC7-84D9-BD9D09332374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647C5-502E-4DBE-A7FD-E03B64209305}" type="datetime1">
              <a:rPr lang="en-US" smtClean="0"/>
              <a:t>2/11/17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9A880-9C41-474C-89CB-FEF116EF758F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9A57015-001D-4DE7-896F-4E51C0D3D8D0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Copyright © EV3Lessons.com 2015 (Last edit: 2/26/2015)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21702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2BB09-AD7A-F342-B78F-330E2C5B2E11}" type="datetime1">
              <a:rPr lang="en-US" smtClean="0"/>
              <a:t>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EV3Lessons.com 2016 (Last edit: 07/04/2016)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2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3lessons.com/" TargetMode="External"/><Relationship Id="rId4" Type="http://schemas.openxmlformats.org/officeDocument/2006/relationships/hyperlink" Target="http://creativecommons.org/licenses/by-nc-sa/4.0/" TargetMode="External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0.png"/><Relationship Id="rId3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Introdução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ao</a:t>
            </a:r>
            <a:r>
              <a:rPr lang="en-US" dirty="0">
                <a:solidFill>
                  <a:srgbClr val="FF0000"/>
                </a:solidFill>
              </a:rPr>
              <a:t> Brick e e Software 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/>
              <a:t>Lição</a:t>
            </a:r>
            <a:r>
              <a:rPr lang="en-US" dirty="0"/>
              <a:t> de </a:t>
            </a:r>
            <a:r>
              <a:rPr lang="en-US" dirty="0" err="1"/>
              <a:t>programação</a:t>
            </a:r>
            <a:r>
              <a:rPr lang="en-US" dirty="0"/>
              <a:t> </a:t>
            </a:r>
            <a:r>
              <a:rPr lang="en-US" dirty="0" err="1"/>
              <a:t>iniciante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86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0082"/>
          </a:xfrm>
        </p:spPr>
        <p:txBody>
          <a:bodyPr/>
          <a:lstStyle/>
          <a:p>
            <a:r>
              <a:rPr lang="en-US" dirty="0" err="1" smtClean="0"/>
              <a:t>Itens</a:t>
            </a:r>
            <a:r>
              <a:rPr lang="en-US" dirty="0" smtClean="0"/>
              <a:t> </a:t>
            </a:r>
            <a:r>
              <a:rPr lang="en-US" dirty="0" err="1" smtClean="0"/>
              <a:t>Úteis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</a:t>
            </a:r>
            <a:r>
              <a:rPr lang="en-US" dirty="0"/>
              <a:t>6</a:t>
            </a:r>
            <a:r>
              <a:rPr lang="en-US" dirty="0" smtClean="0"/>
              <a:t>/23/2015)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0" y="2267712"/>
            <a:ext cx="701251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Lista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programações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nos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projetos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Lista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todas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as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programações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no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projeto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;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Selecionar</a:t>
            </a: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O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cursor 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se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parece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com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uma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flecha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e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você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pode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pegar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blocos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específicos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ou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Times New Roman" panose="02020603050405020304" pitchFamily="18" charset="0"/>
              </a:rPr>
              <a:t>á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reas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da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tela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Pan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 O cursor se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parece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com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uma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mão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Quando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você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clica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e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segura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você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pode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arrastar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programações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além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daquela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única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tela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Commentários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: Clique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neste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ícone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para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criar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uma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caixa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Calibri" panose="020F0502020204030204" pitchFamily="34" charset="0"/>
                <a:ea typeface="Times New Roman" panose="02020603050405020304" pitchFamily="18" charset="0"/>
              </a:rPr>
              <a:t>comentários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dirty="0" smtClean="0">
              <a:latin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err="1" smtClean="0">
                <a:latin typeface="Calibri" panose="020F0502020204030204" pitchFamily="34" charset="0"/>
              </a:rPr>
              <a:t>Salvar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b="1" dirty="0" err="1" smtClean="0">
                <a:latin typeface="Calibri" panose="020F0502020204030204" pitchFamily="34" charset="0"/>
              </a:rPr>
              <a:t>Projeto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  <a:r>
              <a:rPr lang="en-US" dirty="0" err="1" smtClean="0">
                <a:latin typeface="Calibri" panose="020F0502020204030204" pitchFamily="34" charset="0"/>
              </a:rPr>
              <a:t>Salvar</a:t>
            </a:r>
            <a:r>
              <a:rPr lang="en-US" dirty="0" smtClean="0">
                <a:latin typeface="Calibri" panose="020F0502020204030204" pitchFamily="34" charset="0"/>
              </a:rPr>
              <a:t> a </a:t>
            </a:r>
            <a:r>
              <a:rPr lang="en-US" dirty="0" err="1" smtClean="0">
                <a:latin typeface="Calibri" panose="020F0502020204030204" pitchFamily="34" charset="0"/>
              </a:rPr>
              <a:t>versão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atual</a:t>
            </a:r>
            <a:r>
              <a:rPr lang="en-US" dirty="0" smtClean="0">
                <a:latin typeface="Calibri" panose="020F0502020204030204" pitchFamily="34" charset="0"/>
              </a:rPr>
              <a:t> do </a:t>
            </a:r>
            <a:r>
              <a:rPr lang="en-US" dirty="0" err="1" smtClean="0">
                <a:latin typeface="Calibri" panose="020F0502020204030204" pitchFamily="34" charset="0"/>
              </a:rPr>
              <a:t>seu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projeto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err="1" smtClean="0">
                <a:latin typeface="Calibri" panose="020F0502020204030204" pitchFamily="34" charset="0"/>
              </a:rPr>
              <a:t>Desfazer</a:t>
            </a:r>
            <a:r>
              <a:rPr lang="en-US" b="1" dirty="0" smtClean="0">
                <a:latin typeface="Calibri" panose="020F0502020204030204" pitchFamily="34" charset="0"/>
              </a:rPr>
              <a:t> e </a:t>
            </a:r>
            <a:r>
              <a:rPr lang="en-US" b="1" dirty="0" err="1" smtClean="0">
                <a:latin typeface="Calibri" panose="020F0502020204030204" pitchFamily="34" charset="0"/>
              </a:rPr>
              <a:t>Refazer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  <a:r>
              <a:rPr lang="en-US" dirty="0" err="1" smtClean="0">
                <a:latin typeface="Calibri" panose="020F0502020204030204" pitchFamily="34" charset="0"/>
              </a:rPr>
              <a:t>Desfazer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ou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refazer</a:t>
            </a:r>
            <a:r>
              <a:rPr lang="en-US" dirty="0" smtClean="0">
                <a:latin typeface="Calibri" panose="020F0502020204030204" pitchFamily="34" charset="0"/>
              </a:rPr>
              <a:t> as </a:t>
            </a:r>
            <a:r>
              <a:rPr lang="en-US" dirty="0" err="1" smtClean="0">
                <a:latin typeface="Calibri" panose="020F0502020204030204" pitchFamily="34" charset="0"/>
              </a:rPr>
              <a:t>últimas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ações</a:t>
            </a:r>
            <a:r>
              <a:rPr lang="en-US" dirty="0" smtClean="0">
                <a:latin typeface="Calibri" panose="020F0502020204030204" pitchFamily="34" charset="0"/>
              </a:rPr>
              <a:t>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dirty="0" smtClean="0">
                <a:latin typeface="Calibri" panose="020F0502020204030204" pitchFamily="34" charset="0"/>
              </a:rPr>
              <a:t>“Zoom </a:t>
            </a:r>
            <a:r>
              <a:rPr lang="en-US" b="1" dirty="0" err="1" smtClean="0">
                <a:latin typeface="Calibri" panose="020F0502020204030204" pitchFamily="34" charset="0"/>
              </a:rPr>
              <a:t>longe</a:t>
            </a:r>
            <a:r>
              <a:rPr lang="en-US" b="1" dirty="0" smtClean="0">
                <a:latin typeface="Calibri" panose="020F0502020204030204" pitchFamily="34" charset="0"/>
              </a:rPr>
              <a:t>”, “Zoom </a:t>
            </a:r>
            <a:r>
              <a:rPr lang="en-US" b="1" dirty="0" err="1" smtClean="0">
                <a:latin typeface="Calibri" panose="020F0502020204030204" pitchFamily="34" charset="0"/>
              </a:rPr>
              <a:t>perto</a:t>
            </a:r>
            <a:r>
              <a:rPr lang="en-US" b="1" dirty="0" smtClean="0">
                <a:latin typeface="Calibri" panose="020F0502020204030204" pitchFamily="34" charset="0"/>
              </a:rPr>
              <a:t>”, e “Zoom Reset” </a:t>
            </a:r>
            <a:r>
              <a:rPr lang="en-US" dirty="0" smtClean="0">
                <a:latin typeface="Calibri" panose="020F0502020204030204" pitchFamily="34" charset="0"/>
              </a:rPr>
              <a:t>: Use </a:t>
            </a:r>
            <a:r>
              <a:rPr lang="en-US" dirty="0" err="1" smtClean="0">
                <a:latin typeface="Calibri" panose="020F0502020204030204" pitchFamily="34" charset="0"/>
              </a:rPr>
              <a:t>para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diminuir</a:t>
            </a:r>
            <a:r>
              <a:rPr lang="en-US" dirty="0" smtClean="0">
                <a:latin typeface="Calibri" panose="020F0502020204030204" pitchFamily="34" charset="0"/>
              </a:rPr>
              <a:t>, </a:t>
            </a:r>
            <a:r>
              <a:rPr lang="en-US" dirty="0" err="1" smtClean="0">
                <a:latin typeface="Calibri" panose="020F0502020204030204" pitchFamily="34" charset="0"/>
              </a:rPr>
              <a:t>aumentar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ou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resetar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tamanho</a:t>
            </a:r>
            <a:r>
              <a:rPr lang="en-US" dirty="0" smtClean="0">
                <a:latin typeface="Calibri" panose="020F0502020204030204" pitchFamily="34" charset="0"/>
              </a:rPr>
              <a:t> da </a:t>
            </a:r>
            <a:r>
              <a:rPr lang="en-US" dirty="0" err="1" smtClean="0">
                <a:latin typeface="Calibri" panose="020F0502020204030204" pitchFamily="34" charset="0"/>
              </a:rPr>
              <a:t>tela</a:t>
            </a:r>
            <a:r>
              <a:rPr lang="en-US" dirty="0">
                <a:latin typeface="Calibri" panose="020F0502020204030204" pitchFamily="34" charset="0"/>
              </a:rPr>
              <a:t>.</a:t>
            </a:r>
          </a:p>
          <a:p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0876" t="-2413" b="86848"/>
          <a:stretch/>
        </p:blipFill>
        <p:spPr>
          <a:xfrm>
            <a:off x="1080182" y="812800"/>
            <a:ext cx="5945776" cy="127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505712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16252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33244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3116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88189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71099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4045" y="112166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EV3 Blocks: Colored Tabs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2/26/2015)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062653"/>
            <a:ext cx="2691116" cy="923330"/>
          </a:xfrm>
          <a:prstGeom prst="rect">
            <a:avLst/>
          </a:prstGeom>
          <a:solidFill>
            <a:srgbClr val="00B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Blocos</a:t>
            </a:r>
            <a:r>
              <a:rPr lang="en-US" dirty="0" smtClean="0"/>
              <a:t> de </a:t>
            </a:r>
            <a:r>
              <a:rPr lang="en-US" dirty="0" err="1" smtClean="0"/>
              <a:t>Ações</a:t>
            </a:r>
            <a:endParaRPr lang="en-US" dirty="0" smtClean="0"/>
          </a:p>
          <a:p>
            <a:pPr algn="ctr"/>
            <a:r>
              <a:rPr lang="en-US" dirty="0" smtClean="0"/>
              <a:t>Mover, Grande &amp; Motor </a:t>
            </a:r>
            <a:r>
              <a:rPr lang="en-US" dirty="0" err="1" smtClean="0"/>
              <a:t>médio</a:t>
            </a:r>
            <a:r>
              <a:rPr lang="en-US" dirty="0" smtClean="0"/>
              <a:t>, </a:t>
            </a:r>
            <a:r>
              <a:rPr lang="en-US" dirty="0" err="1" smtClean="0"/>
              <a:t>visualizar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4807" y="1062653"/>
            <a:ext cx="2691116" cy="923330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FLOW BLOCKS</a:t>
            </a:r>
          </a:p>
          <a:p>
            <a:pPr algn="ctr"/>
            <a:r>
              <a:rPr lang="en-US" dirty="0" err="1" smtClean="0"/>
              <a:t>Começar</a:t>
            </a:r>
            <a:r>
              <a:rPr lang="en-US" dirty="0" smtClean="0"/>
              <a:t>, </a:t>
            </a:r>
            <a:r>
              <a:rPr lang="en-US" dirty="0" err="1" smtClean="0"/>
              <a:t>Esperar</a:t>
            </a:r>
            <a:r>
              <a:rPr lang="en-US" dirty="0" smtClean="0"/>
              <a:t>, Loop, Switch, Loop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04156" y="1062653"/>
            <a:ext cx="269111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Bloco</a:t>
            </a:r>
            <a:r>
              <a:rPr lang="en-US" dirty="0" smtClean="0"/>
              <a:t> de sensor</a:t>
            </a:r>
          </a:p>
          <a:p>
            <a:pPr algn="ctr"/>
            <a:r>
              <a:rPr lang="en-US" dirty="0" err="1" smtClean="0"/>
              <a:t>Botões</a:t>
            </a:r>
            <a:r>
              <a:rPr lang="en-US" dirty="0" smtClean="0"/>
              <a:t> do Brick, </a:t>
            </a:r>
            <a:r>
              <a:rPr lang="en-US" dirty="0" err="1" smtClean="0"/>
              <a:t>Giro</a:t>
            </a:r>
            <a:r>
              <a:rPr lang="en-US" dirty="0" smtClean="0"/>
              <a:t>, </a:t>
            </a:r>
            <a:r>
              <a:rPr lang="en-US" dirty="0" err="1" smtClean="0"/>
              <a:t>cor</a:t>
            </a:r>
            <a:r>
              <a:rPr lang="en-US" dirty="0" smtClean="0"/>
              <a:t>, </a:t>
            </a:r>
            <a:r>
              <a:rPr lang="en-US" dirty="0" err="1" smtClean="0"/>
              <a:t>Ultrasonico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0169" y="4770009"/>
            <a:ext cx="2975406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OPERAÇÕES DE DADOS</a:t>
            </a:r>
          </a:p>
          <a:p>
            <a:pPr algn="ctr"/>
            <a:r>
              <a:rPr lang="en-US" dirty="0" err="1" smtClean="0"/>
              <a:t>Variavéis</a:t>
            </a:r>
            <a:r>
              <a:rPr lang="en-US" dirty="0" smtClean="0"/>
              <a:t>, </a:t>
            </a:r>
            <a:r>
              <a:rPr lang="en-US" dirty="0" err="1" smtClean="0"/>
              <a:t>Ordem</a:t>
            </a:r>
            <a:r>
              <a:rPr lang="en-US" dirty="0" smtClean="0"/>
              <a:t>, </a:t>
            </a:r>
            <a:r>
              <a:rPr lang="en-US" dirty="0" err="1" smtClean="0"/>
              <a:t>Lógica</a:t>
            </a:r>
            <a:r>
              <a:rPr lang="en-US" dirty="0" smtClean="0"/>
              <a:t>, </a:t>
            </a:r>
            <a:r>
              <a:rPr lang="en-US" dirty="0" err="1" smtClean="0"/>
              <a:t>Matemática</a:t>
            </a:r>
            <a:r>
              <a:rPr lang="en-US" dirty="0" smtClean="0"/>
              <a:t>, </a:t>
            </a:r>
            <a:r>
              <a:rPr lang="en-US" dirty="0" err="1" smtClean="0"/>
              <a:t>Comparar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12" y="2500884"/>
            <a:ext cx="7395649" cy="17638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3807" y="4770009"/>
            <a:ext cx="2691116" cy="923330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BLOCOS AVANÇADOS</a:t>
            </a:r>
          </a:p>
          <a:p>
            <a:pPr algn="ctr"/>
            <a:r>
              <a:rPr lang="en-US" dirty="0" err="1" smtClean="0"/>
              <a:t>Banco</a:t>
            </a:r>
            <a:r>
              <a:rPr lang="en-US" dirty="0" smtClean="0"/>
              <a:t> de dados, Motor </a:t>
            </a:r>
            <a:r>
              <a:rPr lang="en-US" dirty="0" err="1" smtClean="0"/>
              <a:t>não</a:t>
            </a:r>
            <a:r>
              <a:rPr lang="en-US" dirty="0" smtClean="0"/>
              <a:t> </a:t>
            </a:r>
            <a:r>
              <a:rPr lang="en-US" dirty="0" err="1" smtClean="0"/>
              <a:t>regulado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67323" y="4770009"/>
            <a:ext cx="2691116" cy="646331"/>
          </a:xfrm>
          <a:prstGeom prst="rect">
            <a:avLst/>
          </a:prstGeom>
          <a:solidFill>
            <a:srgbClr val="6BD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MY BLOCKS</a:t>
            </a:r>
          </a:p>
          <a:p>
            <a:pPr algn="ctr"/>
            <a:r>
              <a:rPr lang="en-US" dirty="0" err="1" smtClean="0"/>
              <a:t>Blocos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você</a:t>
            </a:r>
            <a:r>
              <a:rPr lang="en-US" dirty="0" smtClean="0"/>
              <a:t> </a:t>
            </a:r>
            <a:r>
              <a:rPr lang="en-US" dirty="0" err="1" smtClean="0"/>
              <a:t>cria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805906" y="1611894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11651" y="1643269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84376" y="1643269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771196" y="531791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26226" y="5317911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485103" y="5324007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670048" y="2560320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333143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85260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678835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54891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025229" y="2654808"/>
            <a:ext cx="3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1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créditos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Esse</a:t>
            </a:r>
            <a:r>
              <a:rPr lang="en-US" dirty="0" smtClean="0"/>
              <a:t> tutorial </a:t>
            </a:r>
            <a:r>
              <a:rPr lang="en-US" dirty="0" err="1" smtClean="0"/>
              <a:t>foi</a:t>
            </a:r>
            <a:r>
              <a:rPr lang="en-US" dirty="0" smtClean="0"/>
              <a:t> </a:t>
            </a:r>
            <a:r>
              <a:rPr lang="en-US" dirty="0" err="1" smtClean="0"/>
              <a:t>criado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Sanjay Seshan e Arvind Seshan </a:t>
            </a:r>
          </a:p>
          <a:p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lições</a:t>
            </a:r>
            <a:r>
              <a:rPr lang="en-US" dirty="0" smtClean="0"/>
              <a:t> </a:t>
            </a:r>
            <a:r>
              <a:rPr lang="en-US" dirty="0" err="1" smtClean="0"/>
              <a:t>etão</a:t>
            </a:r>
            <a:r>
              <a:rPr lang="en-US" dirty="0" smtClean="0"/>
              <a:t> </a:t>
            </a:r>
            <a:r>
              <a:rPr lang="en-US" dirty="0" err="1" smtClean="0"/>
              <a:t>disponíveis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www.ev3lessons.com</a:t>
            </a:r>
            <a:endParaRPr lang="en-US" dirty="0" smtClean="0"/>
          </a:p>
          <a:p>
            <a:r>
              <a:rPr lang="en-US" dirty="0" err="1"/>
              <a:t>Traduzido</a:t>
            </a:r>
            <a:r>
              <a:rPr lang="en-US" dirty="0"/>
              <a:t> pela </a:t>
            </a:r>
            <a:r>
              <a:rPr lang="en-US" dirty="0" err="1"/>
              <a:t>equipe</a:t>
            </a:r>
            <a:r>
              <a:rPr lang="en-US" dirty="0"/>
              <a:t> </a:t>
            </a:r>
            <a:r>
              <a:rPr lang="en-US" i="1" dirty="0">
                <a:solidFill>
                  <a:srgbClr val="0070C0"/>
                </a:solidFill>
              </a:rPr>
              <a:t>GAMETECH CANAÃ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 EV3Lessons.com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27/06/2015)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Esse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trabalho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está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licensiado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sobre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NonCommercial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-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ShareAlike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4"/>
              </a:rPr>
              <a:t> 4.0 International License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7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OBJETIVO DAS LIÇÕES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operar</a:t>
            </a:r>
            <a:r>
              <a:rPr lang="en-US" dirty="0" smtClean="0"/>
              <a:t> o brick EV3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Aprenda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componentes</a:t>
            </a:r>
            <a:r>
              <a:rPr lang="en-US" dirty="0" smtClean="0"/>
              <a:t> </a:t>
            </a:r>
            <a:r>
              <a:rPr lang="en-US" dirty="0" err="1" smtClean="0"/>
              <a:t>principais</a:t>
            </a:r>
            <a:r>
              <a:rPr lang="en-US" dirty="0" smtClean="0"/>
              <a:t> do software EV3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</a:t>
            </a:r>
            <a:r>
              <a:rPr lang="en-US" dirty="0" err="1" smtClean="0"/>
              <a:t>Última</a:t>
            </a:r>
            <a:r>
              <a:rPr lang="en-US" dirty="0" smtClean="0"/>
              <a:t> </a:t>
            </a:r>
            <a:r>
              <a:rPr lang="en-US" dirty="0" err="1" smtClean="0"/>
              <a:t>edição</a:t>
            </a:r>
            <a:r>
              <a:rPr lang="en-US" dirty="0" smtClean="0"/>
              <a:t>: 23/06/2015)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3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OS BOTÕES DO “BRICK”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4191918" cy="4525963"/>
          </a:xfrm>
        </p:spPr>
        <p:txBody>
          <a:bodyPr>
            <a:normAutofit fontScale="92500"/>
          </a:bodyPr>
          <a:lstStyle/>
          <a:p>
            <a:pPr marL="569913" indent="-569913"/>
            <a:r>
              <a:rPr lang="en-US" dirty="0"/>
              <a:t>1 = </a:t>
            </a:r>
            <a:r>
              <a:rPr lang="en-US" dirty="0" err="1" smtClean="0"/>
              <a:t>Voltar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err="1" smtClean="0"/>
              <a:t>Desfazer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Para a </a:t>
            </a:r>
            <a:r>
              <a:rPr lang="en-US" b="0" dirty="0" err="1" smtClean="0"/>
              <a:t>Programção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Turn robot off</a:t>
            </a:r>
            <a:endParaRPr lang="en-US" b="0" dirty="0"/>
          </a:p>
          <a:p>
            <a:pPr marL="569913" indent="-569913"/>
            <a:r>
              <a:rPr lang="en-US" dirty="0"/>
              <a:t>2 </a:t>
            </a:r>
            <a:r>
              <a:rPr lang="en-US" dirty="0" smtClean="0"/>
              <a:t>= </a:t>
            </a:r>
            <a:r>
              <a:rPr lang="en-US" dirty="0" err="1" smtClean="0"/>
              <a:t>Botão</a:t>
            </a:r>
            <a:r>
              <a:rPr lang="en-US" dirty="0" smtClean="0"/>
              <a:t> Central</a:t>
            </a:r>
            <a:br>
              <a:rPr lang="en-US" dirty="0" smtClean="0"/>
            </a:br>
            <a:r>
              <a:rPr lang="en-US" b="0" dirty="0" err="1" smtClean="0"/>
              <a:t>Selecionar</a:t>
            </a:r>
            <a:r>
              <a:rPr lang="en-US" b="0" dirty="0"/>
              <a:t> </a:t>
            </a:r>
            <a:r>
              <a:rPr lang="en-US" b="0" dirty="0" err="1" smtClean="0"/>
              <a:t>opções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err="1" smtClean="0"/>
              <a:t>executar</a:t>
            </a:r>
            <a:r>
              <a:rPr lang="en-US" b="0" dirty="0" smtClean="0"/>
              <a:t> </a:t>
            </a:r>
            <a:r>
              <a:rPr lang="en-US" b="0" dirty="0" err="1" smtClean="0"/>
              <a:t>programação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err="1" smtClean="0"/>
              <a:t>Ligar</a:t>
            </a:r>
            <a:r>
              <a:rPr lang="en-US" b="0" dirty="0" smtClean="0"/>
              <a:t> o ‘brick”</a:t>
            </a:r>
            <a:endParaRPr lang="en-US" b="0" dirty="0"/>
          </a:p>
          <a:p>
            <a:pPr marL="569913" indent="-569913"/>
            <a:r>
              <a:rPr lang="en-US" dirty="0"/>
              <a:t>3 = </a:t>
            </a:r>
            <a:r>
              <a:rPr lang="en-US" dirty="0" smtClean="0"/>
              <a:t>E, </a:t>
            </a:r>
            <a:r>
              <a:rPr lang="en-US" dirty="0"/>
              <a:t>D</a:t>
            </a:r>
            <a:r>
              <a:rPr lang="en-US" dirty="0" smtClean="0"/>
              <a:t>, </a:t>
            </a:r>
            <a:r>
              <a:rPr lang="en-US" dirty="0" err="1" smtClean="0"/>
              <a:t>Cima,Baixo</a:t>
            </a:r>
            <a:r>
              <a:rPr lang="en-US" b="0" dirty="0" smtClean="0"/>
              <a:t> </a:t>
            </a:r>
            <a:br>
              <a:rPr lang="en-US" b="0" dirty="0" smtClean="0"/>
            </a:br>
            <a:r>
              <a:rPr lang="en-US" b="0" dirty="0" smtClean="0"/>
              <a:t>Menus de </a:t>
            </a:r>
            <a:r>
              <a:rPr lang="en-US" b="0" dirty="0" err="1" smtClean="0"/>
              <a:t>navegação</a:t>
            </a:r>
            <a:endParaRPr lang="en-US" b="0" dirty="0"/>
          </a:p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</a:t>
            </a:r>
            <a:r>
              <a:rPr lang="en-US" dirty="0"/>
              <a:t>6</a:t>
            </a:r>
            <a:r>
              <a:rPr lang="en-US" dirty="0" smtClean="0"/>
              <a:t>/23/2015)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73" r="16884"/>
          <a:stretch/>
        </p:blipFill>
        <p:spPr>
          <a:xfrm>
            <a:off x="4505898" y="1061518"/>
            <a:ext cx="3415508" cy="55248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039949" y="3625479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6068228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271226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74838" y="3850386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809279" y="4412397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068228" y="4961691"/>
            <a:ext cx="462985" cy="3968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193265" y="1002742"/>
            <a:ext cx="4084673" cy="2864860"/>
            <a:chOff x="204807" y="1706645"/>
            <a:chExt cx="4084673" cy="2864860"/>
          </a:xfrm>
        </p:grpSpPr>
        <p:pic>
          <p:nvPicPr>
            <p:cNvPr id="26" name="Picture 25" descr="Screen Shot 2014-09-13 at 5.26.20 P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"/>
            <a:stretch/>
          </p:blipFill>
          <p:spPr>
            <a:xfrm>
              <a:off x="204807" y="1706645"/>
              <a:ext cx="4084673" cy="2864860"/>
            </a:xfrm>
            <a:prstGeom prst="rect">
              <a:avLst/>
            </a:prstGeom>
          </p:spPr>
        </p:pic>
        <p:sp>
          <p:nvSpPr>
            <p:cNvPr id="20" name="Oval 19"/>
            <p:cNvSpPr/>
            <p:nvPr/>
          </p:nvSpPr>
          <p:spPr>
            <a:xfrm>
              <a:off x="1132395" y="2567599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1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1685219" y="2565114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2</a:t>
              </a:r>
              <a:endParaRPr lang="en-US" sz="16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2281838" y="2567599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3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834663" y="2565114"/>
              <a:ext cx="444219" cy="45926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4</a:t>
              </a:r>
              <a:endParaRPr lang="en-US" sz="1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Tela</a:t>
            </a:r>
            <a:r>
              <a:rPr lang="en-US" dirty="0" smtClean="0"/>
              <a:t> do “brick”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6/23/2015)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59024" y="1002742"/>
            <a:ext cx="4720768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err="1" smtClean="0"/>
              <a:t>Abas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Recentes</a:t>
            </a:r>
            <a:endParaRPr lang="en-US" sz="2400" b="1" dirty="0" smtClean="0"/>
          </a:p>
          <a:p>
            <a:pPr eaLnBrk="1" hangingPunct="1"/>
            <a:endParaRPr lang="en-US" sz="2400" b="1" dirty="0"/>
          </a:p>
          <a:p>
            <a:pPr marL="457200" indent="-457200" eaLnBrk="1" hangingPunct="1">
              <a:buAutoNum type="arabicPeriod"/>
            </a:pPr>
            <a:r>
              <a:rPr lang="en-US" sz="2400" b="1" dirty="0" smtClean="0"/>
              <a:t> </a:t>
            </a:r>
            <a:r>
              <a:rPr lang="en-US" sz="2400" b="1" dirty="0" err="1"/>
              <a:t>E</a:t>
            </a:r>
            <a:r>
              <a:rPr lang="en-US" sz="2400" b="1" dirty="0" err="1" smtClean="0"/>
              <a:t>xecutadas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recentemente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Ache as </a:t>
            </a:r>
            <a:r>
              <a:rPr lang="en-US" sz="2400" dirty="0" err="1" smtClean="0"/>
              <a:t>programações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você</a:t>
            </a:r>
            <a:r>
              <a:rPr lang="en-US" sz="2400" dirty="0" smtClean="0"/>
              <a:t> </a:t>
            </a:r>
            <a:r>
              <a:rPr lang="en-US" sz="2400" dirty="0" err="1" smtClean="0"/>
              <a:t>executou</a:t>
            </a:r>
            <a:r>
              <a:rPr lang="en-US" sz="2400" dirty="0" smtClean="0"/>
              <a:t> </a:t>
            </a:r>
            <a:r>
              <a:rPr lang="en-US" sz="2400" dirty="0" err="1" smtClean="0"/>
              <a:t>recentemente</a:t>
            </a:r>
            <a:r>
              <a:rPr lang="en-US" sz="2400" b="1" dirty="0" smtClean="0"/>
              <a:t> </a:t>
            </a:r>
          </a:p>
          <a:p>
            <a:pPr marL="452438" indent="-452438" defTabSz="511175" eaLnBrk="1" hangingPunct="1"/>
            <a:r>
              <a:rPr lang="en-US" sz="2400" b="1" dirty="0" smtClean="0"/>
              <a:t>2.  </a:t>
            </a:r>
            <a:r>
              <a:rPr lang="en-US" sz="2400" b="1" dirty="0" err="1" smtClean="0"/>
              <a:t>Navegação</a:t>
            </a:r>
            <a:r>
              <a:rPr lang="en-US" sz="2400" b="1" dirty="0" smtClean="0"/>
              <a:t> das Pastas</a:t>
            </a:r>
            <a:br>
              <a:rPr lang="en-US" sz="2400" b="1" dirty="0" smtClean="0"/>
            </a:br>
            <a:r>
              <a:rPr lang="en-US" sz="2400" dirty="0" smtClean="0"/>
              <a:t>Ache </a:t>
            </a:r>
            <a:r>
              <a:rPr lang="en-US" sz="2400" dirty="0" err="1" smtClean="0"/>
              <a:t>todos</a:t>
            </a:r>
            <a:r>
              <a:rPr lang="en-US" sz="2400" dirty="0" smtClean="0"/>
              <a:t>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programas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pastas</a:t>
            </a:r>
          </a:p>
          <a:p>
            <a:pPr marL="452438" indent="-452438" eaLnBrk="1" hangingPunct="1"/>
            <a:r>
              <a:rPr lang="en-US" sz="2400" b="1" dirty="0" smtClean="0"/>
              <a:t>3.  </a:t>
            </a:r>
            <a:r>
              <a:rPr lang="en-US" sz="2400" b="1" dirty="0" err="1" smtClean="0"/>
              <a:t>Aplicativos</a:t>
            </a:r>
            <a:r>
              <a:rPr lang="en-US" sz="2400" b="1" dirty="0" smtClean="0"/>
              <a:t> do “Brick”</a:t>
            </a:r>
            <a:br>
              <a:rPr lang="en-US" sz="2400" b="1" dirty="0" smtClean="0"/>
            </a:br>
            <a:r>
              <a:rPr lang="en-US" sz="2400" dirty="0" err="1" smtClean="0"/>
              <a:t>Visualização</a:t>
            </a:r>
            <a:r>
              <a:rPr lang="en-US" sz="2400" dirty="0" smtClean="0"/>
              <a:t> das </a:t>
            </a:r>
            <a:r>
              <a:rPr lang="en-US" sz="2400" dirty="0" err="1" smtClean="0"/>
              <a:t>portas</a:t>
            </a:r>
            <a:endParaRPr lang="en-US" sz="2400" dirty="0"/>
          </a:p>
          <a:p>
            <a:pPr marL="452438" indent="-452438" eaLnBrk="1" hangingPunct="1"/>
            <a:r>
              <a:rPr lang="en-US" sz="2400" b="1" dirty="0" smtClean="0"/>
              <a:t>4.  </a:t>
            </a:r>
            <a:r>
              <a:rPr lang="en-US" sz="2400" b="1" dirty="0" err="1" smtClean="0"/>
              <a:t>Configurações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Bluetooth, </a:t>
            </a:r>
            <a:r>
              <a:rPr lang="en-US" sz="2400" dirty="0" err="1" smtClean="0"/>
              <a:t>Wifi</a:t>
            </a:r>
            <a:r>
              <a:rPr lang="en-US" sz="2400" dirty="0" smtClean="0"/>
              <a:t>, Volume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527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PortAs</a:t>
            </a:r>
            <a:r>
              <a:rPr lang="en-US" dirty="0" smtClean="0"/>
              <a:t>, </a:t>
            </a:r>
            <a:r>
              <a:rPr lang="en-US" dirty="0" err="1" smtClean="0"/>
              <a:t>SensorEs</a:t>
            </a:r>
            <a:r>
              <a:rPr lang="en-US" dirty="0" smtClean="0"/>
              <a:t>, </a:t>
            </a:r>
            <a:r>
              <a:rPr lang="en-US" dirty="0" err="1" smtClean="0"/>
              <a:t>motorEs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6/23/2015)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212667" y="6079067"/>
            <a:ext cx="613833" cy="6434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200" y="1504445"/>
            <a:ext cx="9029700" cy="50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60709" y="6263043"/>
            <a:ext cx="3465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Portas</a:t>
            </a:r>
            <a:r>
              <a:rPr lang="en-US" dirty="0" smtClean="0"/>
              <a:t> 1, 2, 3, 4 = </a:t>
            </a:r>
            <a:r>
              <a:rPr lang="en-US" dirty="0" err="1" smtClean="0"/>
              <a:t>Sensores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71713" y="1363173"/>
            <a:ext cx="3465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Portas</a:t>
            </a:r>
            <a:r>
              <a:rPr lang="en-US" dirty="0" smtClean="0"/>
              <a:t> A, B, C, D = </a:t>
            </a:r>
            <a:r>
              <a:rPr lang="en-US" dirty="0" err="1" smtClean="0"/>
              <a:t>Motores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Configuração</a:t>
            </a:r>
            <a:r>
              <a:rPr lang="en-US" dirty="0" smtClean="0"/>
              <a:t> </a:t>
            </a:r>
            <a:r>
              <a:rPr lang="en-US" dirty="0" err="1" smtClean="0"/>
              <a:t>padrão</a:t>
            </a:r>
            <a:r>
              <a:rPr lang="en-US" dirty="0" smtClean="0"/>
              <a:t> tem </a:t>
            </a:r>
            <a:r>
              <a:rPr lang="en-US" dirty="0" err="1" smtClean="0"/>
              <a:t>como</a:t>
            </a:r>
            <a:r>
              <a:rPr lang="en-US" dirty="0" smtClean="0"/>
              <a:t> o Motor </a:t>
            </a:r>
            <a:r>
              <a:rPr lang="en-US" dirty="0" err="1" smtClean="0"/>
              <a:t>direito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C e o Motor </a:t>
            </a:r>
            <a:r>
              <a:rPr lang="en-US" dirty="0" err="1" smtClean="0"/>
              <a:t>esquerdo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B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081900" y="4746301"/>
            <a:ext cx="1199001" cy="1371767"/>
            <a:chOff x="6507213" y="1384746"/>
            <a:chExt cx="1199001" cy="1371767"/>
          </a:xfrm>
        </p:grpSpPr>
        <p:grpSp>
          <p:nvGrpSpPr>
            <p:cNvPr id="21" name="Group 20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</a:t>
              </a:r>
              <a:endParaRPr 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014185" y="5077281"/>
            <a:ext cx="15546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err="1" smtClean="0"/>
              <a:t>Configuração</a:t>
            </a:r>
            <a:r>
              <a:rPr lang="en-US" sz="1500" dirty="0" smtClean="0"/>
              <a:t> </a:t>
            </a:r>
            <a:r>
              <a:rPr lang="en-US" sz="1500" dirty="0" err="1" smtClean="0"/>
              <a:t>Padrão</a:t>
            </a:r>
            <a:endParaRPr lang="en-US" sz="1500" dirty="0"/>
          </a:p>
        </p:txBody>
      </p:sp>
      <p:sp>
        <p:nvSpPr>
          <p:cNvPr id="3" name="Right Arrow 2"/>
          <p:cNvSpPr/>
          <p:nvPr/>
        </p:nvSpPr>
        <p:spPr>
          <a:xfrm>
            <a:off x="2346960" y="5139333"/>
            <a:ext cx="1101320" cy="624062"/>
          </a:xfrm>
          <a:prstGeom prst="rightArrow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Frontal</a:t>
            </a:r>
          </a:p>
        </p:txBody>
      </p:sp>
    </p:spTree>
    <p:extLst>
      <p:ext uri="{BB962C8B-B14F-4D97-AF65-F5344CB8AC3E}">
        <p14:creationId xmlns:p14="http://schemas.microsoft.com/office/powerpoint/2010/main" val="279625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EV3 Software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</a:t>
            </a:r>
            <a:r>
              <a:rPr lang="en-US" dirty="0"/>
              <a:t>6</a:t>
            </a:r>
            <a:r>
              <a:rPr lang="en-US" dirty="0" smtClean="0"/>
              <a:t>/23/2015)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64" y="1141084"/>
            <a:ext cx="8341410" cy="5066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8497" y="2336466"/>
            <a:ext cx="2592729" cy="369332"/>
          </a:xfrm>
          <a:prstGeom prst="rect">
            <a:avLst/>
          </a:prstGeom>
          <a:solidFill>
            <a:srgbClr val="F5C2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Abrir</a:t>
            </a:r>
            <a:r>
              <a:rPr lang="en-US" dirty="0" smtClean="0"/>
              <a:t> novo </a:t>
            </a:r>
            <a:r>
              <a:rPr lang="en-US" dirty="0" err="1" smtClean="0"/>
              <a:t>projeto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86200" y="1826265"/>
            <a:ext cx="2592729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Abrir</a:t>
            </a:r>
            <a:r>
              <a:rPr lang="en-US" dirty="0" smtClean="0"/>
              <a:t> </a:t>
            </a:r>
            <a:r>
              <a:rPr lang="en-US" dirty="0" err="1" smtClean="0"/>
              <a:t>projetos</a:t>
            </a:r>
            <a:r>
              <a:rPr lang="en-US" dirty="0" smtClean="0"/>
              <a:t> salvos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06922" y="1826265"/>
            <a:ext cx="462986" cy="4624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1"/>
          </p:cNvCxnSpPr>
          <p:nvPr/>
        </p:nvCxnSpPr>
        <p:spPr>
          <a:xfrm flipH="1" flipV="1">
            <a:off x="608497" y="1516175"/>
            <a:ext cx="3277703" cy="4947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9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41" y="104979"/>
            <a:ext cx="8009521" cy="1371600"/>
          </a:xfrm>
        </p:spPr>
        <p:txBody>
          <a:bodyPr/>
          <a:lstStyle/>
          <a:p>
            <a:r>
              <a:rPr lang="en-US" dirty="0" smtClean="0"/>
              <a:t>EV3 Software: </a:t>
            </a:r>
            <a:r>
              <a:rPr lang="en-US" dirty="0" err="1" smtClean="0"/>
              <a:t>Começando</a:t>
            </a:r>
            <a:r>
              <a:rPr lang="en-US" dirty="0" smtClean="0"/>
              <a:t> a </a:t>
            </a:r>
            <a:r>
              <a:rPr lang="en-US" dirty="0" err="1" smtClean="0"/>
              <a:t>programar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6/23/2015)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pic>
        <p:nvPicPr>
          <p:cNvPr id="3" name="Picture 2" descr="Screen Shot 2014-08-07 at 10.42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33" y="1283089"/>
            <a:ext cx="3822700" cy="1092200"/>
          </a:xfrm>
          <a:prstGeom prst="rect">
            <a:avLst/>
          </a:prstGeom>
        </p:spPr>
      </p:pic>
      <p:cxnSp>
        <p:nvCxnSpPr>
          <p:cNvPr id="7" name="Straight Arrow Connector 6"/>
          <p:cNvCxnSpPr>
            <a:stCxn id="15" idx="3"/>
          </p:cNvCxnSpPr>
          <p:nvPr/>
        </p:nvCxnSpPr>
        <p:spPr>
          <a:xfrm flipV="1">
            <a:off x="1813679" y="1739048"/>
            <a:ext cx="1186319" cy="32316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7426" y="1739048"/>
            <a:ext cx="166625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Projetos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Abertos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>
            <a:off x="3799841" y="1754008"/>
            <a:ext cx="2629490" cy="37842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29331" y="1430842"/>
            <a:ext cx="227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Programações</a:t>
            </a:r>
            <a:r>
              <a:rPr lang="en-US" dirty="0" smtClean="0"/>
              <a:t> </a:t>
            </a:r>
            <a:r>
              <a:rPr lang="en-US" dirty="0" err="1" smtClean="0"/>
              <a:t>Abertas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241801" y="1283089"/>
            <a:ext cx="2081881" cy="455959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23682" y="1061510"/>
            <a:ext cx="2516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Criar</a:t>
            </a:r>
            <a:r>
              <a:rPr lang="en-US" dirty="0" smtClean="0"/>
              <a:t> um Novo </a:t>
            </a:r>
            <a:r>
              <a:rPr lang="en-US" dirty="0" err="1" smtClean="0"/>
              <a:t>Projeto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445000" y="2167771"/>
            <a:ext cx="223759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673834" y="1983103"/>
            <a:ext cx="2379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Nova </a:t>
            </a:r>
            <a:r>
              <a:rPr lang="en-US" dirty="0" err="1" smtClean="0"/>
              <a:t>programação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971389" y="2202017"/>
            <a:ext cx="576059" cy="4635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9779" y="2679393"/>
            <a:ext cx="212585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Propriedades</a:t>
            </a:r>
            <a:r>
              <a:rPr lang="en-US" dirty="0" smtClean="0">
                <a:solidFill>
                  <a:schemeClr val="tx1"/>
                </a:solidFill>
              </a:rPr>
              <a:t> do </a:t>
            </a:r>
            <a:r>
              <a:rPr lang="en-US" dirty="0" err="1" smtClean="0">
                <a:solidFill>
                  <a:schemeClr val="tx1"/>
                </a:solidFill>
              </a:rPr>
              <a:t>projeto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1" name="Picture 30" descr="Screen Shot 2014-08-07 at 10.49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054" y="2395609"/>
            <a:ext cx="6453949" cy="4036258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V="1">
            <a:off x="2123789" y="5010819"/>
            <a:ext cx="576059" cy="46359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96355" y="5289745"/>
            <a:ext cx="212585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Lista</a:t>
            </a:r>
            <a:r>
              <a:rPr lang="en-US" dirty="0" smtClean="0">
                <a:solidFill>
                  <a:schemeClr val="tx1"/>
                </a:solidFill>
              </a:rPr>
              <a:t> de </a:t>
            </a:r>
            <a:r>
              <a:rPr lang="en-US" dirty="0" err="1" smtClean="0">
                <a:solidFill>
                  <a:schemeClr val="tx1"/>
                </a:solidFill>
              </a:rPr>
              <a:t>programações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35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PROJEToS</a:t>
            </a:r>
            <a:r>
              <a:rPr lang="en-US" dirty="0" smtClean="0"/>
              <a:t> VS. </a:t>
            </a:r>
            <a:r>
              <a:rPr lang="en-US" dirty="0" err="1" smtClean="0"/>
              <a:t>PROGRAMações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85158"/>
            <a:ext cx="8245474" cy="5374821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 err="1" smtClean="0"/>
              <a:t>Você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irá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começar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criando</a:t>
            </a:r>
            <a:r>
              <a:rPr lang="en-US" sz="2600" b="0" dirty="0" smtClean="0"/>
              <a:t> um </a:t>
            </a:r>
            <a:r>
              <a:rPr lang="en-US" sz="2600" b="0" dirty="0" err="1" smtClean="0"/>
              <a:t>projeto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que</a:t>
            </a:r>
            <a:r>
              <a:rPr lang="en-US" sz="2600" b="0" dirty="0" smtClean="0"/>
              <a:t> tem a </a:t>
            </a:r>
            <a:r>
              <a:rPr lang="en-US" sz="2600" b="0" dirty="0" err="1" smtClean="0"/>
              <a:t>extensão</a:t>
            </a:r>
            <a:r>
              <a:rPr lang="en-US" sz="2600" b="0" dirty="0" smtClean="0"/>
              <a:t> .ev3. </a:t>
            </a:r>
            <a:r>
              <a:rPr lang="en-US" sz="2600" b="0" dirty="0" err="1" smtClean="0"/>
              <a:t>Você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muda</a:t>
            </a:r>
            <a:r>
              <a:rPr lang="en-US" sz="2600" b="0" dirty="0" smtClean="0"/>
              <a:t> o </a:t>
            </a:r>
            <a:r>
              <a:rPr lang="en-US" sz="2600" b="0" dirty="0" err="1" smtClean="0"/>
              <a:t>nome</a:t>
            </a:r>
            <a:r>
              <a:rPr lang="en-US" sz="2600" b="0" dirty="0" smtClean="0"/>
              <a:t> de um </a:t>
            </a:r>
            <a:r>
              <a:rPr lang="en-US" sz="2600" b="0" dirty="0" err="1" smtClean="0"/>
              <a:t>projeto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utilizando</a:t>
            </a:r>
            <a:r>
              <a:rPr lang="en-US" sz="2600" b="0" dirty="0" smtClean="0"/>
              <a:t> a </a:t>
            </a:r>
            <a:r>
              <a:rPr lang="en-US" sz="2600" b="0" dirty="0" err="1" smtClean="0"/>
              <a:t>ferramenta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salvar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como</a:t>
            </a:r>
            <a:r>
              <a:rPr lang="en-US" sz="2600" b="0" dirty="0" smtClean="0"/>
              <a:t>, </a:t>
            </a:r>
            <a:r>
              <a:rPr lang="en-US" sz="2600" b="0" dirty="0" err="1" smtClean="0"/>
              <a:t>localizada</a:t>
            </a:r>
            <a:r>
              <a:rPr lang="en-US" sz="2600" b="0" dirty="0" smtClean="0"/>
              <a:t> no menu.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 err="1" smtClean="0"/>
              <a:t>Você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irá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fazer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várias</a:t>
            </a:r>
            <a:r>
              <a:rPr lang="en-US" sz="2600" b="0" dirty="0" smtClean="0"/>
              <a:t> PROGRAMAÇÕES </a:t>
            </a:r>
            <a:r>
              <a:rPr lang="en-US" sz="2600" b="0" dirty="0" err="1" smtClean="0"/>
              <a:t>como</a:t>
            </a:r>
            <a:r>
              <a:rPr lang="en-US" sz="2600" b="0" dirty="0" smtClean="0"/>
              <a:t> parte de </a:t>
            </a:r>
            <a:r>
              <a:rPr lang="en-US" sz="2600" b="0" dirty="0" err="1" smtClean="0"/>
              <a:t>cada</a:t>
            </a:r>
            <a:r>
              <a:rPr lang="en-US" sz="2600" b="0" dirty="0"/>
              <a:t> </a:t>
            </a:r>
            <a:r>
              <a:rPr lang="en-US" sz="2600" b="0" dirty="0" err="1" smtClean="0"/>
              <a:t>arquivo</a:t>
            </a:r>
            <a:r>
              <a:rPr lang="en-US" sz="2600" b="0" dirty="0" smtClean="0"/>
              <a:t> de um </a:t>
            </a:r>
            <a:r>
              <a:rPr lang="en-US" sz="2600" b="0" dirty="0" err="1" smtClean="0"/>
              <a:t>PROJETO.Você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pode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mudar</a:t>
            </a:r>
            <a:r>
              <a:rPr lang="en-US" sz="2600" b="0" dirty="0" smtClean="0"/>
              <a:t> o </a:t>
            </a:r>
            <a:r>
              <a:rPr lang="en-US" sz="2600" b="0" dirty="0" err="1" smtClean="0"/>
              <a:t>nome</a:t>
            </a:r>
            <a:r>
              <a:rPr lang="en-US" sz="2600" b="0" dirty="0" smtClean="0"/>
              <a:t> de um </a:t>
            </a:r>
            <a:r>
              <a:rPr lang="en-US" sz="2600" b="0" dirty="0" err="1" smtClean="0"/>
              <a:t>projeto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dando</a:t>
            </a:r>
            <a:r>
              <a:rPr lang="en-US" sz="2600" b="0" dirty="0" smtClean="0"/>
              <a:t> um clique </a:t>
            </a:r>
            <a:r>
              <a:rPr lang="en-US" sz="2600" b="0" dirty="0" err="1" smtClean="0"/>
              <a:t>duplo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na</a:t>
            </a:r>
            <a:r>
              <a:rPr lang="en-US" sz="2600" b="0" dirty="0" smtClean="0"/>
              <a:t> aba da </a:t>
            </a:r>
            <a:r>
              <a:rPr lang="en-US" sz="2600" b="0" dirty="0" err="1" smtClean="0"/>
              <a:t>programação</a:t>
            </a:r>
            <a:r>
              <a:rPr lang="en-US" sz="2600" b="0" dirty="0" smtClean="0"/>
              <a:t> e </a:t>
            </a:r>
            <a:r>
              <a:rPr lang="en-US" sz="2600" b="0" dirty="0" err="1" smtClean="0"/>
              <a:t>digitando</a:t>
            </a:r>
            <a:r>
              <a:rPr lang="en-US" sz="2600" b="0" dirty="0" smtClean="0"/>
              <a:t> um novo </a:t>
            </a:r>
            <a:r>
              <a:rPr lang="en-US" sz="2600" b="0" dirty="0" err="1" smtClean="0"/>
              <a:t>nome</a:t>
            </a:r>
            <a:r>
              <a:rPr lang="en-US" sz="2600" b="0" dirty="0" smtClean="0"/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600" b="0" dirty="0" err="1" smtClean="0"/>
              <a:t>Obs</a:t>
            </a:r>
            <a:r>
              <a:rPr lang="en-US" sz="2600" b="0" dirty="0" smtClean="0"/>
              <a:t>: Se </a:t>
            </a:r>
            <a:r>
              <a:rPr lang="en-US" sz="2600" b="0" dirty="0" err="1" smtClean="0"/>
              <a:t>houver</a:t>
            </a:r>
            <a:r>
              <a:rPr lang="en-US" sz="2600" b="0" dirty="0" smtClean="0"/>
              <a:t> um “*” </a:t>
            </a:r>
            <a:r>
              <a:rPr lang="en-US" sz="2600" b="0" dirty="0" err="1" smtClean="0"/>
              <a:t>próximo</a:t>
            </a:r>
            <a:r>
              <a:rPr lang="en-US" sz="2600" b="0" dirty="0" smtClean="0"/>
              <a:t> do </a:t>
            </a:r>
            <a:r>
              <a:rPr lang="en-US" sz="2600" b="0" dirty="0" err="1" smtClean="0"/>
              <a:t>nome</a:t>
            </a:r>
            <a:r>
              <a:rPr lang="en-US" sz="2600" b="0" dirty="0" smtClean="0"/>
              <a:t> do </a:t>
            </a:r>
            <a:r>
              <a:rPr lang="en-US" sz="2600" b="0" dirty="0" err="1" smtClean="0"/>
              <a:t>projeto</a:t>
            </a:r>
            <a:r>
              <a:rPr lang="en-US" sz="2600" b="0" dirty="0" smtClean="0"/>
              <a:t>, </a:t>
            </a:r>
            <a:r>
              <a:rPr lang="en-US" sz="2600" b="0" dirty="0" err="1" smtClean="0"/>
              <a:t>você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alterou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seu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projeto</a:t>
            </a:r>
            <a:r>
              <a:rPr lang="en-US" sz="2600" b="0" dirty="0" smtClean="0"/>
              <a:t> e </a:t>
            </a:r>
            <a:r>
              <a:rPr lang="en-US" sz="2600" b="0" dirty="0" err="1" smtClean="0"/>
              <a:t>ainda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não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salvou</a:t>
            </a:r>
            <a:r>
              <a:rPr lang="en-US" sz="2600" b="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0" dirty="0" smtClean="0"/>
              <a:t>Se </a:t>
            </a:r>
            <a:r>
              <a:rPr lang="en-US" sz="2600" b="0" dirty="0" err="1" smtClean="0"/>
              <a:t>houve</a:t>
            </a:r>
            <a:r>
              <a:rPr lang="en-US" sz="2600" b="0" dirty="0" smtClean="0"/>
              <a:t> um “x” </a:t>
            </a:r>
            <a:r>
              <a:rPr lang="en-US" sz="2600" b="0" dirty="0" err="1" smtClean="0"/>
              <a:t>próximo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aos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nomes</a:t>
            </a:r>
            <a:r>
              <a:rPr lang="en-US" sz="2600" b="0" dirty="0" smtClean="0"/>
              <a:t> do </a:t>
            </a:r>
            <a:r>
              <a:rPr lang="en-US" sz="2600" b="0" dirty="0" err="1" smtClean="0"/>
              <a:t>Projeto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ou</a:t>
            </a:r>
            <a:r>
              <a:rPr lang="en-US" sz="2600" b="0" dirty="0" smtClean="0"/>
              <a:t> da </a:t>
            </a:r>
            <a:r>
              <a:rPr lang="en-US" sz="2600" b="0" dirty="0" err="1" smtClean="0"/>
              <a:t>Programação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será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para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fechar</a:t>
            </a:r>
            <a:r>
              <a:rPr lang="en-US" sz="2600" b="0" dirty="0" smtClean="0"/>
              <a:t> a </a:t>
            </a:r>
            <a:r>
              <a:rPr lang="en-US" sz="2600" b="0" dirty="0" err="1" smtClean="0"/>
              <a:t>programação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ou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projeto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ao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ser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clicado</a:t>
            </a:r>
            <a:r>
              <a:rPr lang="en-US" sz="2600" b="0" dirty="0" smtClean="0"/>
              <a:t>.</a:t>
            </a:r>
          </a:p>
          <a:p>
            <a:endParaRPr lang="en-US" sz="2600" b="0" dirty="0"/>
          </a:p>
          <a:p>
            <a:r>
              <a:rPr lang="en-US" sz="2600" b="0" dirty="0" err="1" smtClean="0"/>
              <a:t>Aqui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estão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algumas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exensões</a:t>
            </a:r>
            <a:r>
              <a:rPr lang="en-US" sz="2600" b="0" dirty="0" smtClean="0"/>
              <a:t> </a:t>
            </a:r>
            <a:r>
              <a:rPr lang="en-US" sz="2600" b="0" dirty="0" err="1" smtClean="0"/>
              <a:t>comuns</a:t>
            </a:r>
            <a:r>
              <a:rPr lang="en-US" sz="2600" b="0" dirty="0" smtClean="0"/>
              <a:t>:</a:t>
            </a:r>
            <a:endParaRPr lang="en-US" sz="2600" b="0" dirty="0"/>
          </a:p>
          <a:p>
            <a:pPr lvl="1"/>
            <a:r>
              <a:rPr lang="en-US" sz="2600" b="0" dirty="0"/>
              <a:t>Programs (.ev3p</a:t>
            </a:r>
            <a:r>
              <a:rPr lang="en-US" sz="2600" b="0" dirty="0" smtClean="0"/>
              <a:t>)</a:t>
            </a:r>
          </a:p>
          <a:p>
            <a:pPr lvl="1"/>
            <a:r>
              <a:rPr lang="en-US" sz="2600" b="0" dirty="0" smtClean="0"/>
              <a:t>Images </a:t>
            </a:r>
            <a:r>
              <a:rPr lang="en-US" sz="2600" b="0" dirty="0"/>
              <a:t>(.</a:t>
            </a:r>
            <a:r>
              <a:rPr lang="en-US" sz="2600" b="0" dirty="0" err="1"/>
              <a:t>rgf</a:t>
            </a:r>
            <a:r>
              <a:rPr lang="en-US" sz="2600" b="0" dirty="0" smtClean="0"/>
              <a:t>)</a:t>
            </a:r>
          </a:p>
          <a:p>
            <a:pPr lvl="1"/>
            <a:r>
              <a:rPr lang="en-US" sz="2600" b="0" dirty="0" smtClean="0"/>
              <a:t>Sounds </a:t>
            </a:r>
            <a:r>
              <a:rPr lang="en-US" sz="2600" b="0" dirty="0"/>
              <a:t>(.</a:t>
            </a:r>
            <a:r>
              <a:rPr lang="en-US" sz="2600" b="0" dirty="0" err="1"/>
              <a:t>rsf</a:t>
            </a:r>
            <a:r>
              <a:rPr lang="en-US" sz="2600" b="0" dirty="0" smtClean="0"/>
              <a:t>)</a:t>
            </a:r>
          </a:p>
          <a:p>
            <a:pPr lvl="1"/>
            <a:r>
              <a:rPr lang="en-US" sz="2600" b="0" dirty="0" smtClean="0"/>
              <a:t>Text </a:t>
            </a:r>
            <a:r>
              <a:rPr lang="en-US" sz="2600" b="0" dirty="0"/>
              <a:t>(.rtf</a:t>
            </a:r>
            <a:r>
              <a:rPr lang="en-US" sz="2600" b="0" dirty="0" smtClean="0"/>
              <a:t>)</a:t>
            </a:r>
          </a:p>
          <a:p>
            <a:pPr lvl="1"/>
            <a:r>
              <a:rPr lang="en-US" sz="2600" b="0" dirty="0" smtClean="0"/>
              <a:t>Projects (.ev3) –o </a:t>
            </a:r>
            <a:r>
              <a:rPr lang="en-US" sz="2600" dirty="0" err="1" smtClean="0"/>
              <a:t>único</a:t>
            </a:r>
            <a:r>
              <a:rPr lang="en-US" sz="2600" dirty="0" smtClean="0"/>
              <a:t> </a:t>
            </a:r>
            <a:r>
              <a:rPr lang="en-US" sz="2600" dirty="0" err="1" smtClean="0"/>
              <a:t>tipo</a:t>
            </a:r>
            <a:r>
              <a:rPr lang="en-US" sz="2600" dirty="0" smtClean="0"/>
              <a:t> de </a:t>
            </a:r>
            <a:r>
              <a:rPr lang="en-US" sz="2600" dirty="0" err="1" smtClean="0"/>
              <a:t>arquivo</a:t>
            </a:r>
            <a:r>
              <a:rPr lang="en-US" sz="2600" dirty="0" smtClean="0"/>
              <a:t> </a:t>
            </a:r>
            <a:r>
              <a:rPr lang="en-US" sz="2600" dirty="0" err="1" smtClean="0"/>
              <a:t>que</a:t>
            </a:r>
            <a:r>
              <a:rPr lang="en-US" sz="2600" dirty="0" smtClean="0"/>
              <a:t> </a:t>
            </a:r>
            <a:r>
              <a:rPr lang="en-US" sz="2600" dirty="0" err="1" smtClean="0"/>
              <a:t>abre</a:t>
            </a:r>
            <a:r>
              <a:rPr lang="en-US" sz="2600" dirty="0" smtClean="0"/>
              <a:t> no </a:t>
            </a:r>
            <a:r>
              <a:rPr lang="en-US" sz="2600" b="0" dirty="0" smtClean="0"/>
              <a:t>software EV3</a:t>
            </a:r>
          </a:p>
          <a:p>
            <a:pPr lvl="1"/>
            <a:r>
              <a:rPr lang="en-US" sz="2600" b="0" dirty="0" smtClean="0"/>
              <a:t>Import file (.ev3s) – </a:t>
            </a:r>
            <a:r>
              <a:rPr lang="en-US" sz="2600" dirty="0" err="1" smtClean="0"/>
              <a:t>podem</a:t>
            </a:r>
            <a:r>
              <a:rPr lang="en-US" sz="2600" dirty="0" smtClean="0"/>
              <a:t> </a:t>
            </a:r>
            <a:r>
              <a:rPr lang="en-US" sz="2600" dirty="0" err="1" smtClean="0"/>
              <a:t>ser</a:t>
            </a:r>
            <a:r>
              <a:rPr lang="en-US" sz="2600" dirty="0" smtClean="0"/>
              <a:t> </a:t>
            </a:r>
            <a:r>
              <a:rPr lang="en-US" sz="2600" dirty="0" err="1" smtClean="0"/>
              <a:t>importados</a:t>
            </a:r>
            <a:r>
              <a:rPr lang="en-US" sz="2600" dirty="0" smtClean="0"/>
              <a:t> </a:t>
            </a:r>
            <a:r>
              <a:rPr lang="en-US" sz="2600" dirty="0" err="1" smtClean="0"/>
              <a:t>como</a:t>
            </a:r>
            <a:r>
              <a:rPr lang="en-US" sz="2600" dirty="0" smtClean="0"/>
              <a:t> </a:t>
            </a:r>
            <a:r>
              <a:rPr lang="en-US" sz="2600" b="0" dirty="0" err="1" smtClean="0"/>
              <a:t>projeto</a:t>
            </a:r>
            <a:r>
              <a:rPr lang="en-US" sz="2600" b="0" dirty="0" smtClean="0"/>
              <a:t> EV3</a:t>
            </a:r>
            <a:endParaRPr lang="en-US" sz="2600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Copyright © EV3Lessons.com 2015 (Last edit: </a:t>
            </a:r>
            <a:r>
              <a:rPr lang="en-US" dirty="0"/>
              <a:t>6</a:t>
            </a:r>
            <a:r>
              <a:rPr lang="en-US" dirty="0" smtClean="0"/>
              <a:t>/23/2015)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EV3 Software: </a:t>
            </a:r>
            <a:br>
              <a:rPr lang="en-US" dirty="0" smtClean="0"/>
            </a:br>
            <a:r>
              <a:rPr lang="en-US" dirty="0" smtClean="0"/>
              <a:t>Programming screen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© EV3Lessons.com 2015 (Last edit: 2/26/2015)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336048" y="1674412"/>
            <a:ext cx="6358775" cy="4324537"/>
            <a:chOff x="1336048" y="1674412"/>
            <a:chExt cx="6358775" cy="432453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6048" y="1674412"/>
              <a:ext cx="6358775" cy="342688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1991" y="4283431"/>
              <a:ext cx="2286560" cy="92097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350645" y="5166535"/>
              <a:ext cx="4005944" cy="830997"/>
            </a:xfrm>
            <a:prstGeom prst="rect">
              <a:avLst/>
            </a:prstGeom>
            <a:solidFill>
              <a:srgbClr val="F5C20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Programming Blocks in </a:t>
              </a:r>
            </a:p>
            <a:p>
              <a:pPr algn="ctr"/>
              <a:r>
                <a:rPr lang="en-US" sz="2400" dirty="0" smtClean="0"/>
                <a:t>6 Colored Tabs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57651" y="2430377"/>
              <a:ext cx="2069821" cy="1200328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Programming Area or Canvas</a:t>
              </a:r>
              <a:endParaRPr lang="en-US" sz="2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94903" y="5167952"/>
              <a:ext cx="2286560" cy="830997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Brick Status &amp; Downloading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50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6333</TotalTime>
  <Words>665</Words>
  <Application>Microsoft Macintosh PowerPoint</Application>
  <PresentationFormat>On-screen Show (4:3)</PresentationFormat>
  <Paragraphs>134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 Black</vt:lpstr>
      <vt:lpstr>Calibri</vt:lpstr>
      <vt:lpstr>Calibri Light</vt:lpstr>
      <vt:lpstr>Helvetica Neue</vt:lpstr>
      <vt:lpstr>ＭＳ Ｐゴシック</vt:lpstr>
      <vt:lpstr>Tahoma</vt:lpstr>
      <vt:lpstr>Times New Roman</vt:lpstr>
      <vt:lpstr>Arial</vt:lpstr>
      <vt:lpstr>Custom Design</vt:lpstr>
      <vt:lpstr>beginner</vt:lpstr>
      <vt:lpstr>1_Custom Design</vt:lpstr>
      <vt:lpstr>Lição de programação iniciante</vt:lpstr>
      <vt:lpstr>OBJETIVO DAS LIÇÕES</vt:lpstr>
      <vt:lpstr>OS BOTÕES DO “BRICK”</vt:lpstr>
      <vt:lpstr>A Tela do “brick”</vt:lpstr>
      <vt:lpstr>PortAs, SensorEs, motorEs</vt:lpstr>
      <vt:lpstr>EV3 Software</vt:lpstr>
      <vt:lpstr>EV3 Software: Começando a programar</vt:lpstr>
      <vt:lpstr>PROJEToS VS. PROGRAMações</vt:lpstr>
      <vt:lpstr>EV3 Software:  Programming screen</vt:lpstr>
      <vt:lpstr>Itens Úteis</vt:lpstr>
      <vt:lpstr>EV3 Blocks: Colored Tabs</vt:lpstr>
      <vt:lpstr>créditos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LIÇÕES DE PROGRAMAÇÃO ev3 INICIANTE</dc:title>
  <dc:creator>user</dc:creator>
  <cp:lastModifiedBy>Srinivasan Seshan</cp:lastModifiedBy>
  <cp:revision>14</cp:revision>
  <dcterms:created xsi:type="dcterms:W3CDTF">2014-08-07T02:19:13Z</dcterms:created>
  <dcterms:modified xsi:type="dcterms:W3CDTF">2017-02-11T16:07:46Z</dcterms:modified>
</cp:coreProperties>
</file>