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2"/>
  </p:notesMasterIdLst>
  <p:handoutMasterIdLst>
    <p:handoutMasterId r:id="rId13"/>
  </p:handoutMasterIdLst>
  <p:sldIdLst>
    <p:sldId id="416" r:id="rId3"/>
    <p:sldId id="407" r:id="rId4"/>
    <p:sldId id="408" r:id="rId5"/>
    <p:sldId id="409" r:id="rId6"/>
    <p:sldId id="410" r:id="rId7"/>
    <p:sldId id="413" r:id="rId8"/>
    <p:sldId id="414" r:id="rId9"/>
    <p:sldId id="411" r:id="rId10"/>
    <p:sldId id="41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00"/>
    <a:srgbClr val="F6BD32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5680" autoAdjust="0"/>
  </p:normalViewPr>
  <p:slideViewPr>
    <p:cSldViewPr snapToGrid="0" snapToObjects="1">
      <p:cViewPr varScale="1">
        <p:scale>
          <a:sx n="103" d="100"/>
          <a:sy n="103" d="100"/>
        </p:scale>
        <p:origin x="5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5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9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2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CCAE-787B-5544-8FC9-55643455A7D7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EEB4-AFDD-814F-A366-0DAEAF3E51E6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111A-4600-2D40-8CC5-2D6DFDE14F1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8F0C-F690-984D-97A5-2A1A1F38CA45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42F3-05E2-6E4D-B22F-A4B15202BAD6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6F11-32C1-0647-8775-D1AB0BA87447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73A-9F6B-644E-8854-3F0DE6573F35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87CE-B5F5-C846-B1D4-89864134B8B5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33B-711B-1844-9F3C-BCAB2B5BD778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C25-A7D8-AB48-8ED4-52E52BF98EDF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FE6-FF84-C74B-94A0-0BF8B206D8E1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559C-06A5-924E-981F-41BAAF102CA0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F84D-39EF-844E-BF6B-853328168FEF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36E-A1EC-6044-B344-3C42F179AAC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7DB-ADC3-2445-B7E9-F3B6CE7C531F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1342-41FF-A84A-AC2C-2D3EF103CCD4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2C2D-2811-8343-8C85-A2C946646C54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362-999B-194A-BC0F-563241D04BE2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F156-271F-F54F-981E-03F1EC5ED651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85F9-7F0C-FF4A-87C5-17B47299AE7C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DB3-1FC1-604E-B9C9-0EED751093F0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E113-7FD3-5A45-BFF8-119A49FD2837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8969E71-E921-5242-A17E-734C317BA91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9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BB09-AD7A-F342-B78F-330E2C5B2E1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Usando</a:t>
            </a:r>
            <a:r>
              <a:rPr lang="en-US" dirty="0">
                <a:solidFill>
                  <a:srgbClr val="FF0000"/>
                </a:solidFill>
              </a:rPr>
              <a:t> Dados Do Sensor E Port View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Lição</a:t>
            </a:r>
            <a:r>
              <a:rPr lang="en-US" dirty="0"/>
              <a:t> de </a:t>
            </a:r>
            <a:r>
              <a:rPr lang="en-US" dirty="0" err="1"/>
              <a:t>programação</a:t>
            </a:r>
            <a:r>
              <a:rPr lang="en-US" dirty="0"/>
              <a:t> </a:t>
            </a:r>
            <a:r>
              <a:rPr lang="en-US" dirty="0" err="1"/>
              <a:t>iniciante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2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OBJETIVOS DA LIÇÃO.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recuperar</a:t>
            </a:r>
            <a:r>
              <a:rPr lang="en-US" dirty="0" smtClean="0"/>
              <a:t> e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dados dos </a:t>
            </a:r>
            <a:r>
              <a:rPr lang="en-US" dirty="0" err="1" smtClean="0"/>
              <a:t>sensores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o “Port View” no </a:t>
            </a:r>
            <a:r>
              <a:rPr lang="en-US" dirty="0" err="1" smtClean="0"/>
              <a:t>bloco</a:t>
            </a:r>
            <a:r>
              <a:rPr lang="en-US" dirty="0" smtClean="0"/>
              <a:t> do EV3.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exemplos</a:t>
            </a:r>
            <a:r>
              <a:rPr lang="en-US" dirty="0" smtClean="0"/>
              <a:t> de </a:t>
            </a:r>
            <a:r>
              <a:rPr lang="en-US" dirty="0" err="1" smtClean="0"/>
              <a:t>quando</a:t>
            </a:r>
            <a:r>
              <a:rPr lang="en-US" dirty="0" smtClean="0"/>
              <a:t> e </a:t>
            </a:r>
            <a:r>
              <a:rPr lang="en-US" dirty="0" err="1" smtClean="0"/>
              <a:t>onde</a:t>
            </a:r>
            <a:r>
              <a:rPr lang="en-US" dirty="0" smtClean="0"/>
              <a:t> o “Port View” </a:t>
            </a:r>
            <a:r>
              <a:rPr lang="en-US" dirty="0" err="1" smtClean="0"/>
              <a:t>seria</a:t>
            </a:r>
            <a:r>
              <a:rPr lang="en-US" dirty="0" smtClean="0"/>
              <a:t> </a:t>
            </a:r>
            <a:r>
              <a:rPr lang="en-US" dirty="0" err="1" smtClean="0"/>
              <a:t>útil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Tentar</a:t>
            </a:r>
            <a:r>
              <a:rPr lang="en-US" dirty="0" smtClean="0"/>
              <a:t> resolver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comuns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o “Port View”.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4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dos dados do sensor?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Os</a:t>
            </a:r>
            <a:r>
              <a:rPr lang="en-US" dirty="0" smtClean="0"/>
              <a:t> dados do sensor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is-IS" dirty="0" smtClean="0"/>
              <a:t>….</a:t>
            </a:r>
          </a:p>
          <a:p>
            <a:endParaRPr lang="is-IS" dirty="0" smtClean="0"/>
          </a:p>
          <a:p>
            <a:pPr lvl="1"/>
            <a:r>
              <a:rPr lang="en-US" dirty="0" err="1" smtClean="0"/>
              <a:t>Costuma</a:t>
            </a:r>
            <a:r>
              <a:rPr lang="en-US" dirty="0" smtClean="0"/>
              <a:t> </a:t>
            </a:r>
            <a:r>
              <a:rPr lang="en-US" dirty="0" err="1" smtClean="0"/>
              <a:t>ajudar</a:t>
            </a:r>
            <a:r>
              <a:rPr lang="en-US" dirty="0" smtClean="0"/>
              <a:t> a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fáceis</a:t>
            </a:r>
            <a:r>
              <a:rPr lang="en-US" dirty="0" smtClean="0"/>
              <a:t> (</a:t>
            </a:r>
            <a:r>
              <a:rPr lang="en-US" dirty="0" err="1" smtClean="0"/>
              <a:t>confira</a:t>
            </a:r>
            <a:r>
              <a:rPr lang="en-US" dirty="0" smtClean="0"/>
              <a:t>!!).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Costuma</a:t>
            </a:r>
            <a:r>
              <a:rPr lang="en-US" dirty="0" smtClean="0"/>
              <a:t> </a:t>
            </a:r>
            <a:r>
              <a:rPr lang="en-US" dirty="0" err="1" smtClean="0"/>
              <a:t>ajudar</a:t>
            </a:r>
            <a:r>
              <a:rPr lang="en-US" dirty="0" smtClean="0"/>
              <a:t> a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precisos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Costuma</a:t>
            </a:r>
            <a:r>
              <a:rPr lang="en-US" dirty="0" smtClean="0"/>
              <a:t> </a:t>
            </a:r>
            <a:r>
              <a:rPr lang="en-US" dirty="0" err="1" smtClean="0"/>
              <a:t>depurar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códigos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probleas</a:t>
            </a:r>
            <a:r>
              <a:rPr lang="en-US" dirty="0" smtClean="0"/>
              <a:t> de </a:t>
            </a:r>
            <a:r>
              <a:rPr lang="en-US" dirty="0" err="1" smtClean="0"/>
              <a:t>construção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“PORT VIEW”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maneira</a:t>
            </a:r>
            <a:r>
              <a:rPr lang="en-US" dirty="0" smtClean="0"/>
              <a:t> </a:t>
            </a:r>
            <a:r>
              <a:rPr lang="en-US" dirty="0" err="1" smtClean="0"/>
              <a:t>fácil</a:t>
            </a:r>
            <a:r>
              <a:rPr lang="en-US" dirty="0" smtClean="0"/>
              <a:t> de </a:t>
            </a:r>
            <a:r>
              <a:rPr lang="en-US" dirty="0" err="1" smtClean="0"/>
              <a:t>acessar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/>
              <a:t> </a:t>
            </a:r>
            <a:r>
              <a:rPr lang="en-US" dirty="0" smtClean="0"/>
              <a:t>DADOS DO SENSOR!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get to Port 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63" y="1700048"/>
            <a:ext cx="3757448" cy="358665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err="1" smtClean="0">
                <a:solidFill>
                  <a:srgbClr val="00B900"/>
                </a:solidFill>
              </a:rPr>
              <a:t>Passo</a:t>
            </a:r>
            <a:r>
              <a:rPr lang="en-US" dirty="0" smtClean="0">
                <a:solidFill>
                  <a:srgbClr val="00B900"/>
                </a:solidFill>
              </a:rPr>
              <a:t> 1</a:t>
            </a:r>
            <a:r>
              <a:rPr lang="en-US" b="0" dirty="0" smtClean="0">
                <a:solidFill>
                  <a:srgbClr val="00B900"/>
                </a:solidFill>
              </a:rPr>
              <a:t>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 smtClean="0">
                <a:solidFill>
                  <a:srgbClr val="00B900"/>
                </a:solidFill>
              </a:rPr>
              <a:t>Clique no </a:t>
            </a:r>
            <a:r>
              <a:rPr lang="en-US" b="0" dirty="0" err="1" smtClean="0">
                <a:solidFill>
                  <a:srgbClr val="00B900"/>
                </a:solidFill>
              </a:rPr>
              <a:t>botão</a:t>
            </a:r>
            <a:r>
              <a:rPr lang="en-US" b="0" dirty="0" smtClean="0">
                <a:solidFill>
                  <a:srgbClr val="00B900"/>
                </a:solidFill>
              </a:rPr>
              <a:t> da </a:t>
            </a:r>
            <a:r>
              <a:rPr lang="en-US" b="0" dirty="0" err="1" smtClean="0">
                <a:solidFill>
                  <a:srgbClr val="00B900"/>
                </a:solidFill>
              </a:rPr>
              <a:t>Direita</a:t>
            </a:r>
            <a:r>
              <a:rPr lang="en-US" b="0" dirty="0" smtClean="0">
                <a:solidFill>
                  <a:srgbClr val="00B900"/>
                </a:solidFill>
              </a:rPr>
              <a:t> </a:t>
            </a:r>
            <a:r>
              <a:rPr lang="en-US" b="0" dirty="0" err="1" smtClean="0">
                <a:solidFill>
                  <a:srgbClr val="00B900"/>
                </a:solidFill>
              </a:rPr>
              <a:t>ou</a:t>
            </a:r>
            <a:r>
              <a:rPr lang="en-US" b="0" dirty="0" smtClean="0">
                <a:solidFill>
                  <a:srgbClr val="00B900"/>
                </a:solidFill>
              </a:rPr>
              <a:t> </a:t>
            </a:r>
            <a:r>
              <a:rPr lang="en-US" b="0" dirty="0" err="1" smtClean="0">
                <a:solidFill>
                  <a:srgbClr val="00B900"/>
                </a:solidFill>
              </a:rPr>
              <a:t>Esquerda</a:t>
            </a:r>
            <a:r>
              <a:rPr lang="en-US" b="0" dirty="0" smtClean="0">
                <a:solidFill>
                  <a:srgbClr val="00B900"/>
                </a:solidFill>
              </a:rPr>
              <a:t> no </a:t>
            </a:r>
            <a:r>
              <a:rPr lang="en-US" dirty="0" err="1" smtClean="0">
                <a:solidFill>
                  <a:srgbClr val="00B900"/>
                </a:solidFill>
              </a:rPr>
              <a:t>bloco</a:t>
            </a:r>
            <a:r>
              <a:rPr lang="en-US" dirty="0" smtClean="0">
                <a:solidFill>
                  <a:srgbClr val="00B900"/>
                </a:solidFill>
              </a:rPr>
              <a:t> </a:t>
            </a:r>
            <a:r>
              <a:rPr lang="en-US" dirty="0" err="1" smtClean="0">
                <a:solidFill>
                  <a:srgbClr val="00B900"/>
                </a:solidFill>
              </a:rPr>
              <a:t>até</a:t>
            </a:r>
            <a:r>
              <a:rPr lang="en-US" dirty="0" smtClean="0">
                <a:solidFill>
                  <a:srgbClr val="00B900"/>
                </a:solidFill>
              </a:rPr>
              <a:t> </a:t>
            </a:r>
            <a:r>
              <a:rPr lang="en-US" dirty="0" err="1" smtClean="0">
                <a:solidFill>
                  <a:srgbClr val="00B900"/>
                </a:solidFill>
              </a:rPr>
              <a:t>aparecer</a:t>
            </a:r>
            <a:r>
              <a:rPr lang="en-US" dirty="0" smtClean="0">
                <a:solidFill>
                  <a:srgbClr val="00B900"/>
                </a:solidFill>
              </a:rPr>
              <a:t> a </a:t>
            </a:r>
            <a:r>
              <a:rPr lang="en-US" dirty="0" err="1" smtClean="0">
                <a:solidFill>
                  <a:srgbClr val="00B900"/>
                </a:solidFill>
              </a:rPr>
              <a:t>terceira</a:t>
            </a:r>
            <a:r>
              <a:rPr lang="en-US" dirty="0" smtClean="0">
                <a:solidFill>
                  <a:srgbClr val="00B900"/>
                </a:solidFill>
              </a:rPr>
              <a:t> aba </a:t>
            </a:r>
            <a:r>
              <a:rPr lang="en-US" dirty="0" err="1" smtClean="0">
                <a:solidFill>
                  <a:srgbClr val="00B900"/>
                </a:solidFill>
              </a:rPr>
              <a:t>na</a:t>
            </a:r>
            <a:r>
              <a:rPr lang="en-US" dirty="0" smtClean="0">
                <a:solidFill>
                  <a:srgbClr val="00B900"/>
                </a:solidFill>
              </a:rPr>
              <a:t> </a:t>
            </a:r>
            <a:r>
              <a:rPr lang="en-US" dirty="0" err="1" smtClean="0">
                <a:solidFill>
                  <a:srgbClr val="00B900"/>
                </a:solidFill>
              </a:rPr>
              <a:t>tela</a:t>
            </a:r>
            <a:r>
              <a:rPr lang="en-US" b="0" dirty="0" smtClean="0">
                <a:solidFill>
                  <a:srgbClr val="00B900"/>
                </a:solidFill>
              </a:rPr>
              <a:t> (</a:t>
            </a:r>
            <a:r>
              <a:rPr lang="en-US" b="0" dirty="0" err="1" smtClean="0">
                <a:solidFill>
                  <a:srgbClr val="00B900"/>
                </a:solidFill>
              </a:rPr>
              <a:t>ícone</a:t>
            </a:r>
            <a:r>
              <a:rPr lang="en-US" b="0" dirty="0" smtClean="0">
                <a:solidFill>
                  <a:srgbClr val="00B900"/>
                </a:solidFill>
              </a:rPr>
              <a:t> com 6 </a:t>
            </a:r>
            <a:r>
              <a:rPr lang="en-US" b="0" dirty="0" err="1" smtClean="0">
                <a:solidFill>
                  <a:srgbClr val="00B900"/>
                </a:solidFill>
              </a:rPr>
              <a:t>círculos</a:t>
            </a:r>
            <a:r>
              <a:rPr lang="en-US" b="0" dirty="0" smtClean="0">
                <a:solidFill>
                  <a:srgbClr val="00B900"/>
                </a:solidFill>
              </a:rPr>
              <a:t> </a:t>
            </a:r>
            <a:r>
              <a:rPr lang="en-US" b="0" dirty="0" err="1" smtClean="0">
                <a:solidFill>
                  <a:srgbClr val="00B900"/>
                </a:solidFill>
              </a:rPr>
              <a:t>pequenos</a:t>
            </a:r>
            <a:r>
              <a:rPr lang="en-US" b="0" dirty="0" smtClean="0">
                <a:solidFill>
                  <a:srgbClr val="00B900"/>
                </a:solidFill>
              </a:rPr>
              <a:t>). 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 smtClean="0">
                <a:solidFill>
                  <a:srgbClr val="00B900"/>
                </a:solidFill>
              </a:rPr>
              <a:t>A </a:t>
            </a:r>
            <a:r>
              <a:rPr lang="en-US" b="0" dirty="0" err="1" smtClean="0">
                <a:solidFill>
                  <a:srgbClr val="00B900"/>
                </a:solidFill>
              </a:rPr>
              <a:t>primeira</a:t>
            </a:r>
            <a:r>
              <a:rPr lang="en-US" b="0" dirty="0" smtClean="0">
                <a:solidFill>
                  <a:srgbClr val="00B900"/>
                </a:solidFill>
              </a:rPr>
              <a:t> </a:t>
            </a:r>
            <a:r>
              <a:rPr lang="en-US" b="0" dirty="0" err="1" smtClean="0">
                <a:solidFill>
                  <a:srgbClr val="00B900"/>
                </a:solidFill>
              </a:rPr>
              <a:t>escolha</a:t>
            </a:r>
            <a:r>
              <a:rPr lang="en-US" b="0" dirty="0" smtClean="0">
                <a:solidFill>
                  <a:srgbClr val="00B900"/>
                </a:solidFill>
              </a:rPr>
              <a:t> </a:t>
            </a:r>
            <a:r>
              <a:rPr lang="en-US" b="0" dirty="0" err="1" smtClean="0">
                <a:solidFill>
                  <a:srgbClr val="00B900"/>
                </a:solidFill>
              </a:rPr>
              <a:t>nesta</a:t>
            </a:r>
            <a:r>
              <a:rPr lang="en-US" b="0" dirty="0" smtClean="0">
                <a:solidFill>
                  <a:srgbClr val="00B900"/>
                </a:solidFill>
              </a:rPr>
              <a:t> aba é “Port View” </a:t>
            </a:r>
            <a:r>
              <a:rPr lang="en-US" dirty="0" smtClean="0">
                <a:solidFill>
                  <a:srgbClr val="00B900"/>
                </a:solidFill>
              </a:rPr>
              <a:t>(Clique com o </a:t>
            </a:r>
            <a:r>
              <a:rPr lang="en-US" dirty="0" err="1" smtClean="0">
                <a:solidFill>
                  <a:srgbClr val="00B900"/>
                </a:solidFill>
              </a:rPr>
              <a:t>botão</a:t>
            </a:r>
            <a:r>
              <a:rPr lang="en-US" dirty="0" smtClean="0">
                <a:solidFill>
                  <a:srgbClr val="00B900"/>
                </a:solidFill>
              </a:rPr>
              <a:t> do </a:t>
            </a:r>
            <a:r>
              <a:rPr lang="en-US" dirty="0" err="1" smtClean="0">
                <a:solidFill>
                  <a:srgbClr val="00B900"/>
                </a:solidFill>
              </a:rPr>
              <a:t>meio</a:t>
            </a:r>
            <a:r>
              <a:rPr lang="en-US" dirty="0" smtClean="0">
                <a:solidFill>
                  <a:srgbClr val="00B900"/>
                </a:solidFill>
              </a:rPr>
              <a:t> para </a:t>
            </a:r>
            <a:r>
              <a:rPr lang="en-US" dirty="0" err="1" smtClean="0">
                <a:solidFill>
                  <a:srgbClr val="00B900"/>
                </a:solidFill>
              </a:rPr>
              <a:t>selecionar</a:t>
            </a:r>
            <a:r>
              <a:rPr lang="en-US" dirty="0" smtClean="0">
                <a:solidFill>
                  <a:srgbClr val="00B900"/>
                </a:solidFill>
              </a:rPr>
              <a:t> “Port View”).</a:t>
            </a:r>
          </a:p>
          <a:p>
            <a:pPr marL="800100" lvl="1" indent="-342900">
              <a:buFont typeface="Arial" charset="0"/>
              <a:buChar char="•"/>
            </a:pPr>
            <a:endParaRPr lang="en-US" dirty="0">
              <a:solidFill>
                <a:srgbClr val="00B900"/>
              </a:solidFill>
            </a:endParaRPr>
          </a:p>
          <a:p>
            <a:pPr lvl="1" indent="0">
              <a:buNone/>
            </a:pPr>
            <a:endParaRPr lang="en-US" dirty="0" smtClean="0">
              <a:solidFill>
                <a:srgbClr val="00B9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err="1" smtClean="0">
                <a:solidFill>
                  <a:srgbClr val="7030A0"/>
                </a:solidFill>
              </a:rPr>
              <a:t>Passo</a:t>
            </a:r>
            <a:r>
              <a:rPr lang="en-US" dirty="0" smtClean="0">
                <a:solidFill>
                  <a:srgbClr val="7030A0"/>
                </a:solidFill>
              </a:rPr>
              <a:t> 2: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Use </a:t>
            </a:r>
            <a:r>
              <a:rPr lang="en-US" dirty="0" err="1" smtClean="0">
                <a:solidFill>
                  <a:srgbClr val="7030A0"/>
                </a:solidFill>
              </a:rPr>
              <a:t>os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botôes</a:t>
            </a:r>
            <a:r>
              <a:rPr lang="en-US" dirty="0" smtClean="0">
                <a:solidFill>
                  <a:srgbClr val="7030A0"/>
                </a:solidFill>
              </a:rPr>
              <a:t> da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dirty="0" err="1" smtClean="0">
                <a:solidFill>
                  <a:srgbClr val="7030A0"/>
                </a:solidFill>
              </a:rPr>
              <a:t>ireita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Esquerda</a:t>
            </a:r>
            <a:r>
              <a:rPr lang="en-US" dirty="0" smtClean="0">
                <a:solidFill>
                  <a:srgbClr val="7030A0"/>
                </a:solidFill>
              </a:rPr>
              <a:t> para </a:t>
            </a:r>
            <a:r>
              <a:rPr lang="en-US" dirty="0" err="1" smtClean="0">
                <a:solidFill>
                  <a:srgbClr val="7030A0"/>
                </a:solidFill>
              </a:rPr>
              <a:t>escolher</a:t>
            </a:r>
            <a:r>
              <a:rPr lang="en-US" dirty="0" smtClean="0">
                <a:solidFill>
                  <a:srgbClr val="7030A0"/>
                </a:solidFill>
              </a:rPr>
              <a:t> a </a:t>
            </a:r>
            <a:r>
              <a:rPr lang="en-US" dirty="0" err="1" smtClean="0">
                <a:solidFill>
                  <a:srgbClr val="7030A0"/>
                </a:solidFill>
              </a:rPr>
              <a:t>porta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e sensor/motor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você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quiser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31" y="1145627"/>
            <a:ext cx="2811438" cy="436826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318234" y="1524319"/>
            <a:ext cx="1870842" cy="5568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26320" y="419326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Direita</a:t>
            </a:r>
            <a:r>
              <a:rPr lang="en-US" sz="1600" b="1" dirty="0" smtClean="0">
                <a:solidFill>
                  <a:srgbClr val="7030A0"/>
                </a:solidFill>
              </a:rPr>
              <a:t>.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9936" y="415013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Esquerda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063" y="6185154"/>
            <a:ext cx="788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images of the EV3 Brick in this lesson were obtained using screenshots of </a:t>
            </a:r>
            <a:r>
              <a:rPr lang="en-US" sz="1200" dirty="0" err="1" smtClean="0"/>
              <a:t>Cogmation’s</a:t>
            </a:r>
            <a:r>
              <a:rPr lang="en-US" sz="1200" dirty="0" smtClean="0"/>
              <a:t> Virtual Robotics </a:t>
            </a:r>
            <a:r>
              <a:rPr lang="en-US" sz="1200" dirty="0"/>
              <a:t>Toolkit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079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917" y="3342792"/>
            <a:ext cx="2389535" cy="174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001"/>
            <a:ext cx="8245475" cy="1371600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vê</a:t>
            </a:r>
            <a:r>
              <a:rPr lang="en-US" dirty="0" smtClean="0"/>
              <a:t> no “PORT VIEW”.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10" y="1543436"/>
            <a:ext cx="2775728" cy="36083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err="1" smtClean="0">
                <a:solidFill>
                  <a:srgbClr val="FF0000"/>
                </a:solidFill>
              </a:rPr>
              <a:t>Número</a:t>
            </a:r>
            <a:r>
              <a:rPr lang="en-US" dirty="0" smtClean="0">
                <a:solidFill>
                  <a:srgbClr val="FF0000"/>
                </a:solidFill>
              </a:rPr>
              <a:t> da </a:t>
            </a:r>
            <a:r>
              <a:rPr lang="en-US" dirty="0" err="1" smtClean="0">
                <a:solidFill>
                  <a:srgbClr val="FF0000"/>
                </a:solidFill>
              </a:rPr>
              <a:t>porta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B. Sensor/Motor &amp; </a:t>
            </a:r>
            <a:r>
              <a:rPr lang="en-US" dirty="0" err="1" smtClean="0">
                <a:solidFill>
                  <a:srgbClr val="00B0F0"/>
                </a:solidFill>
              </a:rPr>
              <a:t>Modo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B900"/>
                </a:solidFill>
              </a:rPr>
              <a:t>C. Se </a:t>
            </a:r>
            <a:r>
              <a:rPr lang="en-US" dirty="0" err="1" smtClean="0">
                <a:solidFill>
                  <a:srgbClr val="00B900"/>
                </a:solidFill>
              </a:rPr>
              <a:t>você</a:t>
            </a:r>
            <a:r>
              <a:rPr lang="en-US" dirty="0" smtClean="0">
                <a:solidFill>
                  <a:srgbClr val="00B900"/>
                </a:solidFill>
              </a:rPr>
              <a:t> </a:t>
            </a:r>
            <a:r>
              <a:rPr lang="en-US" dirty="0" err="1" smtClean="0">
                <a:solidFill>
                  <a:srgbClr val="00B900"/>
                </a:solidFill>
              </a:rPr>
              <a:t>selecionaf</a:t>
            </a:r>
            <a:r>
              <a:rPr lang="en-US" dirty="0" smtClean="0">
                <a:solidFill>
                  <a:srgbClr val="00B900"/>
                </a:solidFill>
              </a:rPr>
              <a:t> um sensor </a:t>
            </a:r>
            <a:r>
              <a:rPr lang="en-US" dirty="0" err="1" smtClean="0">
                <a:solidFill>
                  <a:srgbClr val="00B900"/>
                </a:solidFill>
              </a:rPr>
              <a:t>em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smtClean="0">
                <a:solidFill>
                  <a:srgbClr val="00B900"/>
                </a:solidFill>
              </a:rPr>
              <a:t>particular (</a:t>
            </a:r>
            <a:r>
              <a:rPr lang="en-US" dirty="0" err="1" smtClean="0">
                <a:solidFill>
                  <a:srgbClr val="00B900"/>
                </a:solidFill>
              </a:rPr>
              <a:t>botão</a:t>
            </a:r>
            <a:r>
              <a:rPr lang="en-US" dirty="0" smtClean="0">
                <a:solidFill>
                  <a:srgbClr val="00B900"/>
                </a:solidFill>
              </a:rPr>
              <a:t> do </a:t>
            </a:r>
            <a:r>
              <a:rPr lang="en-US" dirty="0" err="1" smtClean="0">
                <a:solidFill>
                  <a:srgbClr val="00B900"/>
                </a:solidFill>
              </a:rPr>
              <a:t>meio</a:t>
            </a:r>
            <a:r>
              <a:rPr lang="en-US" dirty="0" smtClean="0">
                <a:solidFill>
                  <a:srgbClr val="00B900"/>
                </a:solidFill>
              </a:rPr>
              <a:t> no </a:t>
            </a:r>
            <a:r>
              <a:rPr lang="en-US" dirty="0" err="1" smtClean="0">
                <a:solidFill>
                  <a:srgbClr val="00B900"/>
                </a:solidFill>
              </a:rPr>
              <a:t>bloco</a:t>
            </a:r>
            <a:r>
              <a:rPr lang="en-US" dirty="0" smtClean="0">
                <a:solidFill>
                  <a:srgbClr val="00B900"/>
                </a:solidFill>
              </a:rPr>
              <a:t>, </a:t>
            </a:r>
            <a:r>
              <a:rPr lang="en-US" dirty="0" err="1" smtClean="0">
                <a:solidFill>
                  <a:srgbClr val="00B900"/>
                </a:solidFill>
              </a:rPr>
              <a:t>você</a:t>
            </a:r>
            <a:r>
              <a:rPr lang="en-US" dirty="0" smtClean="0">
                <a:solidFill>
                  <a:srgbClr val="00B900"/>
                </a:solidFill>
              </a:rPr>
              <a:t> </a:t>
            </a:r>
            <a:r>
              <a:rPr lang="en-US" dirty="0" err="1" smtClean="0">
                <a:solidFill>
                  <a:srgbClr val="00B900"/>
                </a:solidFill>
              </a:rPr>
              <a:t>pode</a:t>
            </a:r>
            <a:r>
              <a:rPr lang="en-US" dirty="0" smtClean="0">
                <a:solidFill>
                  <a:srgbClr val="00B900"/>
                </a:solidFill>
              </a:rPr>
              <a:t> mudra o </a:t>
            </a:r>
            <a:r>
              <a:rPr lang="en-US" dirty="0" err="1" smtClean="0">
                <a:solidFill>
                  <a:srgbClr val="00B900"/>
                </a:solidFill>
              </a:rPr>
              <a:t>modo</a:t>
            </a:r>
            <a:r>
              <a:rPr lang="en-US" dirty="0" smtClean="0">
                <a:solidFill>
                  <a:srgbClr val="00B900"/>
                </a:solidFill>
              </a:rPr>
              <a:t> dele.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D. Valor . </a:t>
            </a:r>
            <a:r>
              <a:rPr lang="en-US" dirty="0" err="1" smtClean="0">
                <a:solidFill>
                  <a:srgbClr val="FFC000"/>
                </a:solidFill>
              </a:rPr>
              <a:t>Você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pode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querer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começar</a:t>
            </a:r>
            <a:r>
              <a:rPr lang="en-US" dirty="0" smtClean="0">
                <a:solidFill>
                  <a:srgbClr val="FFC000"/>
                </a:solidFill>
              </a:rPr>
              <a:t> no “0” (e.g. se </a:t>
            </a:r>
            <a:r>
              <a:rPr lang="en-US" dirty="0" err="1" smtClean="0">
                <a:solidFill>
                  <a:srgbClr val="FFC000"/>
                </a:solidFill>
              </a:rPr>
              <a:t>tentar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medir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graus</a:t>
            </a:r>
            <a:r>
              <a:rPr lang="en-US" dirty="0" smtClean="0">
                <a:solidFill>
                  <a:srgbClr val="FFC000"/>
                </a:solidFill>
              </a:rPr>
              <a:t> para </a:t>
            </a:r>
            <a:r>
              <a:rPr lang="en-US" dirty="0" err="1" smtClean="0">
                <a:solidFill>
                  <a:srgbClr val="FFC000"/>
                </a:solidFill>
              </a:rPr>
              <a:t>uma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curva</a:t>
            </a:r>
            <a:r>
              <a:rPr lang="en-US" dirty="0" smtClean="0">
                <a:solidFill>
                  <a:srgbClr val="FFC000"/>
                </a:solidFill>
              </a:rPr>
              <a:t>). Para </a:t>
            </a:r>
            <a:r>
              <a:rPr lang="en-US" dirty="0" err="1" smtClean="0">
                <a:solidFill>
                  <a:srgbClr val="FFC000"/>
                </a:solidFill>
              </a:rPr>
              <a:t>resetar</a:t>
            </a:r>
            <a:r>
              <a:rPr lang="en-US" dirty="0" smtClean="0">
                <a:solidFill>
                  <a:srgbClr val="FFC000"/>
                </a:solidFill>
              </a:rPr>
              <a:t> o valor, </a:t>
            </a:r>
            <a:r>
              <a:rPr lang="en-US" dirty="0" err="1" smtClean="0">
                <a:solidFill>
                  <a:srgbClr val="FFC000"/>
                </a:solidFill>
              </a:rPr>
              <a:t>saia</a:t>
            </a:r>
            <a:r>
              <a:rPr lang="en-US" dirty="0" smtClean="0">
                <a:solidFill>
                  <a:srgbClr val="FFC000"/>
                </a:solidFill>
              </a:rPr>
              <a:t> do “Port View” e volte para </a:t>
            </a:r>
            <a:r>
              <a:rPr lang="en-US" dirty="0" err="1" smtClean="0">
                <a:solidFill>
                  <a:srgbClr val="FFC000"/>
                </a:solidFill>
              </a:rPr>
              <a:t>esta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tela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063" y="6185154"/>
            <a:ext cx="788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All images of the EV3 Brick </a:t>
            </a:r>
            <a:r>
              <a:rPr lang="en-US" sz="1200" dirty="0" smtClean="0"/>
              <a:t>in this lesson were </a:t>
            </a:r>
            <a:r>
              <a:rPr lang="en-US" sz="1200" dirty="0"/>
              <a:t>obtained using </a:t>
            </a:r>
            <a:r>
              <a:rPr lang="en-US" sz="1200" dirty="0" smtClean="0"/>
              <a:t>screenshots of </a:t>
            </a:r>
            <a:r>
              <a:rPr lang="en-US" sz="1200" dirty="0" err="1" smtClean="0"/>
              <a:t>Cogmation’s</a:t>
            </a:r>
            <a:r>
              <a:rPr lang="en-US" sz="1200" dirty="0" smtClean="0"/>
              <a:t> Virtual Robotics </a:t>
            </a:r>
            <a:r>
              <a:rPr lang="en-US" sz="1200" dirty="0"/>
              <a:t>Toolkit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917" y="1529883"/>
            <a:ext cx="2379058" cy="17666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190" y="3345368"/>
            <a:ext cx="2411231" cy="1806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549" y="1526461"/>
            <a:ext cx="2393785" cy="1773469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4666594" y="2196139"/>
            <a:ext cx="137000" cy="1536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flipV="1">
            <a:off x="4835123" y="2211142"/>
            <a:ext cx="766889" cy="1386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flipV="1">
            <a:off x="7129732" y="2194162"/>
            <a:ext cx="921191" cy="46495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44285" y="208976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73950" y="209579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B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77354" y="4010272"/>
            <a:ext cx="137000" cy="1536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flipV="1">
            <a:off x="4845883" y="4014764"/>
            <a:ext cx="766889" cy="1386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810836" y="38994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08004" y="387841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B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flipV="1">
            <a:off x="7089752" y="4140885"/>
            <a:ext cx="575048" cy="23141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2043" y="407980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45439" y="211160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9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0308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Desafio</a:t>
            </a:r>
            <a:r>
              <a:rPr lang="en-US" dirty="0" smtClean="0"/>
              <a:t> de </a:t>
            </a:r>
            <a:r>
              <a:rPr lang="en-US" dirty="0" err="1" smtClean="0"/>
              <a:t>movimento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4549"/>
            <a:ext cx="4555958" cy="4373563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 smtClean="0"/>
              <a:t>DESAFIO: </a:t>
            </a:r>
            <a:r>
              <a:rPr lang="en-US" sz="1700" dirty="0" err="1" smtClean="0"/>
              <a:t>Mova</a:t>
            </a:r>
            <a:r>
              <a:rPr lang="en-US" sz="1700" dirty="0" smtClean="0"/>
              <a:t> </a:t>
            </a:r>
            <a:r>
              <a:rPr lang="en-US" sz="1700" dirty="0" err="1" smtClean="0"/>
              <a:t>seu</a:t>
            </a:r>
            <a:r>
              <a:rPr lang="en-US" sz="1700" dirty="0" smtClean="0"/>
              <a:t> </a:t>
            </a:r>
            <a:r>
              <a:rPr lang="en-US" sz="1700" dirty="0" err="1" smtClean="0"/>
              <a:t>robô</a:t>
            </a:r>
            <a:r>
              <a:rPr lang="en-US" sz="1700" dirty="0" smtClean="0"/>
              <a:t> a </a:t>
            </a:r>
            <a:r>
              <a:rPr lang="en-US" sz="1700" dirty="0" err="1" smtClean="0"/>
              <a:t>partir</a:t>
            </a:r>
            <a:r>
              <a:rPr lang="en-US" sz="1700" dirty="0" smtClean="0"/>
              <a:t> da </a:t>
            </a:r>
            <a:r>
              <a:rPr lang="en-US" sz="1700" dirty="0" err="1" smtClean="0"/>
              <a:t>linha</a:t>
            </a:r>
            <a:r>
              <a:rPr lang="en-US" sz="1700" dirty="0" smtClean="0"/>
              <a:t> de </a:t>
            </a:r>
            <a:r>
              <a:rPr lang="en-US" sz="1700" dirty="0" err="1" smtClean="0"/>
              <a:t>chegada</a:t>
            </a:r>
            <a:r>
              <a:rPr lang="en-US" sz="1700" dirty="0" smtClean="0"/>
              <a:t> </a:t>
            </a:r>
            <a:r>
              <a:rPr lang="en-US" sz="1700" dirty="0" err="1" smtClean="0"/>
              <a:t>at</a:t>
            </a:r>
            <a:r>
              <a:rPr lang="en-US" sz="1700" dirty="0" err="1"/>
              <a:t>é</a:t>
            </a:r>
            <a:r>
              <a:rPr lang="en-US" sz="1700" dirty="0" smtClean="0"/>
              <a:t> o </a:t>
            </a:r>
            <a:r>
              <a:rPr lang="en-US" sz="1700" dirty="0" err="1" smtClean="0"/>
              <a:t>fim</a:t>
            </a:r>
            <a:r>
              <a:rPr lang="en-US" sz="1700" dirty="0" smtClean="0"/>
              <a:t> (1) e volte para o </a:t>
            </a:r>
            <a:r>
              <a:rPr lang="en-US" sz="1700" dirty="0" err="1" smtClean="0"/>
              <a:t>começo</a:t>
            </a:r>
            <a:r>
              <a:rPr lang="en-US" sz="1700" dirty="0" smtClean="0"/>
              <a:t> (2).</a:t>
            </a:r>
          </a:p>
          <a:p>
            <a:r>
              <a:rPr lang="en-US" sz="1700" dirty="0" smtClean="0"/>
              <a:t>Na </a:t>
            </a:r>
            <a:r>
              <a:rPr lang="en-US" sz="1700" dirty="0" err="1" smtClean="0"/>
              <a:t>lição</a:t>
            </a:r>
            <a:r>
              <a:rPr lang="en-US" sz="1700" dirty="0" smtClean="0"/>
              <a:t> “</a:t>
            </a:r>
            <a:r>
              <a:rPr lang="en-US" sz="1700" dirty="0" err="1" smtClean="0"/>
              <a:t>Movendo</a:t>
            </a:r>
            <a:r>
              <a:rPr lang="en-US" sz="1700" dirty="0" smtClean="0"/>
              <a:t> </a:t>
            </a:r>
            <a:r>
              <a:rPr lang="en-US" sz="1700" dirty="0" err="1" smtClean="0"/>
              <a:t>em</a:t>
            </a:r>
            <a:r>
              <a:rPr lang="en-US" sz="1700" dirty="0" smtClean="0"/>
              <a:t> </a:t>
            </a:r>
            <a:r>
              <a:rPr lang="en-US" sz="1700" dirty="0" err="1" smtClean="0"/>
              <a:t>linha</a:t>
            </a:r>
            <a:r>
              <a:rPr lang="en-US" sz="1700" dirty="0" smtClean="0"/>
              <a:t> </a:t>
            </a:r>
            <a:r>
              <a:rPr lang="en-US" sz="1700" dirty="0" err="1" smtClean="0"/>
              <a:t>reta</a:t>
            </a:r>
            <a:r>
              <a:rPr lang="en-US" sz="1700" dirty="0" smtClean="0"/>
              <a:t>”, </a:t>
            </a:r>
            <a:r>
              <a:rPr lang="en-US" sz="1700" dirty="0" err="1" smtClean="0"/>
              <a:t>você</a:t>
            </a:r>
            <a:r>
              <a:rPr lang="en-US" sz="1700" dirty="0" smtClean="0"/>
              <a:t> </a:t>
            </a:r>
            <a:r>
              <a:rPr lang="en-US" sz="1700" dirty="0" err="1" smtClean="0"/>
              <a:t>teve</a:t>
            </a:r>
            <a:r>
              <a:rPr lang="en-US" sz="1700" dirty="0" smtClean="0"/>
              <a:t> </a:t>
            </a:r>
            <a:r>
              <a:rPr lang="en-US" sz="1700" dirty="0" err="1" smtClean="0"/>
              <a:t>que</a:t>
            </a:r>
            <a:r>
              <a:rPr lang="en-US" sz="1700" dirty="0" smtClean="0"/>
              <a:t> </a:t>
            </a:r>
            <a:r>
              <a:rPr lang="en-US" sz="1700" dirty="0" err="1" smtClean="0"/>
              <a:t>usar</a:t>
            </a:r>
            <a:r>
              <a:rPr lang="en-US" sz="1700" dirty="0" smtClean="0"/>
              <a:t> </a:t>
            </a:r>
            <a:r>
              <a:rPr lang="en-US" sz="1700" dirty="0" err="1" smtClean="0"/>
              <a:t>muito</a:t>
            </a:r>
            <a:r>
              <a:rPr lang="en-US" sz="1700" dirty="0" smtClean="0"/>
              <a:t> </a:t>
            </a:r>
            <a:r>
              <a:rPr lang="en-US" sz="1700" dirty="0" err="1" smtClean="0"/>
              <a:t>palpite</a:t>
            </a:r>
            <a:r>
              <a:rPr lang="en-US" sz="1700" dirty="0" smtClean="0"/>
              <a:t> e </a:t>
            </a:r>
            <a:r>
              <a:rPr lang="en-US" sz="1700" dirty="0" err="1" smtClean="0"/>
              <a:t>checar</a:t>
            </a:r>
            <a:r>
              <a:rPr lang="en-US" sz="1700" dirty="0" smtClean="0"/>
              <a:t> para </a:t>
            </a:r>
            <a:r>
              <a:rPr lang="en-US" sz="1700" dirty="0" err="1" smtClean="0"/>
              <a:t>parar</a:t>
            </a:r>
            <a:r>
              <a:rPr lang="en-US" sz="1700" dirty="0" smtClean="0"/>
              <a:t> </a:t>
            </a:r>
            <a:r>
              <a:rPr lang="en-US" sz="1700" dirty="0" err="1" smtClean="0"/>
              <a:t>na</a:t>
            </a:r>
            <a:r>
              <a:rPr lang="en-US" sz="1700" dirty="0" smtClean="0"/>
              <a:t> </a:t>
            </a:r>
            <a:r>
              <a:rPr lang="en-US" sz="1700" dirty="0" err="1" smtClean="0"/>
              <a:t>segunda</a:t>
            </a:r>
            <a:r>
              <a:rPr lang="en-US" sz="1700" dirty="0" smtClean="0"/>
              <a:t> </a:t>
            </a:r>
            <a:r>
              <a:rPr lang="en-US" sz="1700" dirty="0" err="1" smtClean="0"/>
              <a:t>linha</a:t>
            </a:r>
            <a:r>
              <a:rPr lang="en-US" sz="1700" dirty="0" smtClean="0"/>
              <a:t>.</a:t>
            </a:r>
            <a:endParaRPr lang="en-US" sz="2200" dirty="0" smtClean="0">
              <a:solidFill>
                <a:srgbClr val="3366FF"/>
              </a:solidFill>
            </a:endParaRPr>
          </a:p>
          <a:p>
            <a:r>
              <a:rPr lang="en-US" sz="1700" dirty="0" smtClean="0"/>
              <a:t>Agora </a:t>
            </a:r>
            <a:r>
              <a:rPr lang="en-US" sz="1700" dirty="0" err="1" smtClean="0"/>
              <a:t>tente</a:t>
            </a:r>
            <a:r>
              <a:rPr lang="en-US" sz="1700" dirty="0" smtClean="0"/>
              <a:t> o “Port View”:</a:t>
            </a:r>
          </a:p>
          <a:p>
            <a:pPr lvl="1"/>
            <a:r>
              <a:rPr lang="en-US" sz="1700" dirty="0" err="1" smtClean="0"/>
              <a:t>Vá</a:t>
            </a:r>
            <a:r>
              <a:rPr lang="en-US" sz="1700" dirty="0" smtClean="0"/>
              <a:t> para um dos </a:t>
            </a:r>
            <a:r>
              <a:rPr lang="en-US" sz="1700" dirty="0" err="1" smtClean="0"/>
              <a:t>sensores</a:t>
            </a:r>
            <a:r>
              <a:rPr lang="en-US" sz="1700" dirty="0" smtClean="0"/>
              <a:t> de </a:t>
            </a:r>
            <a:r>
              <a:rPr lang="en-US" sz="1700" dirty="0" err="1" smtClean="0"/>
              <a:t>rotação</a:t>
            </a:r>
            <a:r>
              <a:rPr lang="en-US" sz="1700" dirty="0" smtClean="0"/>
              <a:t> (Motor B </a:t>
            </a:r>
            <a:r>
              <a:rPr lang="en-US" sz="1700" dirty="0" err="1" smtClean="0"/>
              <a:t>ou</a:t>
            </a:r>
            <a:r>
              <a:rPr lang="en-US" sz="1700" dirty="0" smtClean="0"/>
              <a:t> C </a:t>
            </a:r>
            <a:r>
              <a:rPr lang="en-US" sz="1700" dirty="0" err="1" smtClean="0"/>
              <a:t>na</a:t>
            </a:r>
            <a:r>
              <a:rPr lang="en-US" sz="1700" dirty="0" smtClean="0"/>
              <a:t> </a:t>
            </a:r>
            <a:r>
              <a:rPr lang="en-US" sz="1700" dirty="0" err="1" smtClean="0"/>
              <a:t>direita</a:t>
            </a:r>
            <a:r>
              <a:rPr lang="en-US" sz="1700" dirty="0" smtClean="0"/>
              <a:t> do </a:t>
            </a:r>
            <a:r>
              <a:rPr lang="en-US" sz="1700" dirty="0" err="1" smtClean="0"/>
              <a:t>robô</a:t>
            </a:r>
            <a:r>
              <a:rPr lang="en-US" sz="1700" dirty="0" smtClean="0"/>
              <a:t>).</a:t>
            </a:r>
          </a:p>
          <a:p>
            <a:pPr lvl="1"/>
            <a:r>
              <a:rPr lang="en-US" sz="1700" dirty="0" err="1" smtClean="0"/>
              <a:t>Tenha</a:t>
            </a:r>
            <a:r>
              <a:rPr lang="en-US" sz="1700" dirty="0" smtClean="0"/>
              <a:t> </a:t>
            </a:r>
            <a:r>
              <a:rPr lang="en-US" sz="1700" dirty="0" err="1" smtClean="0"/>
              <a:t>certeza</a:t>
            </a:r>
            <a:r>
              <a:rPr lang="en-US" sz="1700" dirty="0" smtClean="0"/>
              <a:t> </a:t>
            </a:r>
            <a:r>
              <a:rPr lang="en-US" sz="1700" dirty="0" err="1" smtClean="0"/>
              <a:t>que</a:t>
            </a:r>
            <a:r>
              <a:rPr lang="en-US" sz="1700" dirty="0" smtClean="0"/>
              <a:t> </a:t>
            </a:r>
            <a:r>
              <a:rPr lang="en-US" sz="1700" dirty="0" err="1" smtClean="0"/>
              <a:t>esteja</a:t>
            </a:r>
            <a:r>
              <a:rPr lang="en-US" sz="1700" dirty="0" smtClean="0"/>
              <a:t> no </a:t>
            </a:r>
            <a:r>
              <a:rPr lang="en-US" sz="1700" dirty="0" err="1" smtClean="0"/>
              <a:t>modo</a:t>
            </a:r>
            <a:r>
              <a:rPr lang="en-US" sz="1700" dirty="0" smtClean="0"/>
              <a:t> “</a:t>
            </a:r>
            <a:r>
              <a:rPr lang="en-US" sz="1700" dirty="0" err="1" smtClean="0"/>
              <a:t>graus</a:t>
            </a:r>
            <a:r>
              <a:rPr lang="en-US" sz="1700" dirty="0" smtClean="0"/>
              <a:t>” e </a:t>
            </a:r>
            <a:r>
              <a:rPr lang="en-US" sz="1700" dirty="0" err="1" smtClean="0"/>
              <a:t>que</a:t>
            </a:r>
            <a:r>
              <a:rPr lang="en-US" sz="1700" dirty="0" smtClean="0"/>
              <a:t> </a:t>
            </a:r>
            <a:r>
              <a:rPr lang="en-US" sz="1700" dirty="0" err="1" smtClean="0"/>
              <a:t>começara</a:t>
            </a:r>
            <a:r>
              <a:rPr lang="en-US" sz="1700" dirty="0" smtClean="0"/>
              <a:t> no 0 </a:t>
            </a:r>
            <a:r>
              <a:rPr lang="en-US" sz="1700" dirty="0" err="1" smtClean="0"/>
              <a:t>graus</a:t>
            </a:r>
            <a:r>
              <a:rPr lang="en-US" sz="1700" dirty="0" smtClean="0"/>
              <a:t>.</a:t>
            </a:r>
          </a:p>
          <a:p>
            <a:pPr lvl="1"/>
            <a:r>
              <a:rPr lang="en-US" sz="1700" dirty="0" err="1" smtClean="0"/>
              <a:t>Mova</a:t>
            </a:r>
            <a:r>
              <a:rPr lang="en-US" sz="1700" dirty="0" smtClean="0"/>
              <a:t> o </a:t>
            </a:r>
            <a:r>
              <a:rPr lang="en-US" sz="1700" dirty="0" err="1" smtClean="0"/>
              <a:t>robô</a:t>
            </a:r>
            <a:r>
              <a:rPr lang="en-US" sz="1700" dirty="0" smtClean="0"/>
              <a:t> com </a:t>
            </a:r>
            <a:r>
              <a:rPr lang="en-US" sz="1700" dirty="0" err="1" smtClean="0"/>
              <a:t>sua</a:t>
            </a:r>
            <a:r>
              <a:rPr lang="en-US" sz="1700" dirty="0" smtClean="0"/>
              <a:t> </a:t>
            </a:r>
            <a:r>
              <a:rPr lang="en-US" sz="1700" dirty="0" err="1" smtClean="0"/>
              <a:t>mão</a:t>
            </a:r>
            <a:r>
              <a:rPr lang="en-US" sz="1700" dirty="0" smtClean="0"/>
              <a:t> a </a:t>
            </a:r>
            <a:r>
              <a:rPr lang="en-US" sz="1700" dirty="0" err="1" smtClean="0"/>
              <a:t>partir</a:t>
            </a:r>
            <a:r>
              <a:rPr lang="en-US" sz="1700" dirty="0" smtClean="0"/>
              <a:t> do </a:t>
            </a:r>
            <a:r>
              <a:rPr lang="en-US" sz="1700" dirty="0" err="1" smtClean="0"/>
              <a:t>início</a:t>
            </a:r>
            <a:r>
              <a:rPr lang="en-US" sz="1700" dirty="0" smtClean="0"/>
              <a:t> </a:t>
            </a:r>
            <a:r>
              <a:rPr lang="en-US" sz="1700" dirty="0" err="1" smtClean="0"/>
              <a:t>até</a:t>
            </a:r>
            <a:r>
              <a:rPr lang="en-US" sz="1700" dirty="0" smtClean="0"/>
              <a:t> o final da </a:t>
            </a:r>
            <a:r>
              <a:rPr lang="en-US" sz="1700" dirty="0" err="1" smtClean="0"/>
              <a:t>linha</a:t>
            </a:r>
            <a:r>
              <a:rPr lang="en-US" sz="1700" dirty="0" smtClean="0"/>
              <a:t>. </a:t>
            </a:r>
            <a:r>
              <a:rPr lang="en-US" sz="1700" dirty="0" err="1" smtClean="0"/>
              <a:t>Tenha</a:t>
            </a:r>
            <a:r>
              <a:rPr lang="en-US" sz="1700" dirty="0" smtClean="0"/>
              <a:t> </a:t>
            </a:r>
            <a:r>
              <a:rPr lang="en-US" sz="1700" dirty="0" err="1" smtClean="0"/>
              <a:t>certeza</a:t>
            </a:r>
            <a:r>
              <a:rPr lang="en-US" sz="1700" dirty="0" smtClean="0"/>
              <a:t> </a:t>
            </a:r>
            <a:r>
              <a:rPr lang="en-US" sz="1700" dirty="0" err="1" smtClean="0"/>
              <a:t>que</a:t>
            </a:r>
            <a:r>
              <a:rPr lang="en-US" sz="1700" dirty="0" smtClean="0"/>
              <a:t> </a:t>
            </a:r>
            <a:r>
              <a:rPr lang="en-US" sz="1700" dirty="0" err="1" smtClean="0"/>
              <a:t>suas</a:t>
            </a:r>
            <a:r>
              <a:rPr lang="en-US" sz="1700" dirty="0" smtClean="0"/>
              <a:t> </a:t>
            </a:r>
            <a:r>
              <a:rPr lang="en-US" sz="1700" dirty="0" err="1" smtClean="0"/>
              <a:t>rodas</a:t>
            </a:r>
            <a:r>
              <a:rPr lang="en-US" sz="1700" dirty="0" smtClean="0"/>
              <a:t> </a:t>
            </a:r>
            <a:r>
              <a:rPr lang="en-US" sz="1700" dirty="0" err="1" smtClean="0"/>
              <a:t>girem</a:t>
            </a:r>
            <a:r>
              <a:rPr lang="en-US" sz="1700" dirty="0" smtClean="0"/>
              <a:t> </a:t>
            </a:r>
            <a:r>
              <a:rPr lang="en-US" sz="1700" dirty="0" err="1" smtClean="0"/>
              <a:t>suavemente</a:t>
            </a:r>
            <a:r>
              <a:rPr lang="en-US" sz="1700" dirty="0" smtClean="0"/>
              <a:t> e </a:t>
            </a:r>
            <a:r>
              <a:rPr lang="en-US" sz="1700" dirty="0" err="1" smtClean="0"/>
              <a:t>não</a:t>
            </a:r>
            <a:r>
              <a:rPr lang="en-US" sz="1700" dirty="0" smtClean="0"/>
              <a:t> </a:t>
            </a:r>
            <a:r>
              <a:rPr lang="en-US" sz="1700" dirty="0" err="1" smtClean="0"/>
              <a:t>escorregue</a:t>
            </a:r>
            <a:r>
              <a:rPr lang="en-US" sz="1700" dirty="0" smtClean="0"/>
              <a:t> no </a:t>
            </a:r>
            <a:r>
              <a:rPr lang="en-US" sz="1700" dirty="0" err="1" smtClean="0"/>
              <a:t>movimento</a:t>
            </a:r>
            <a:r>
              <a:rPr lang="en-US" sz="1700" dirty="0" smtClean="0"/>
              <a:t> do </a:t>
            </a:r>
            <a:r>
              <a:rPr lang="en-US" sz="1700" dirty="0" err="1" smtClean="0"/>
              <a:t>robô</a:t>
            </a:r>
            <a:r>
              <a:rPr lang="en-US" sz="1700" dirty="0" smtClean="0"/>
              <a:t>.</a:t>
            </a:r>
            <a:endParaRPr lang="en-US" sz="1700" dirty="0"/>
          </a:p>
          <a:p>
            <a:pPr lvl="1"/>
            <a:r>
              <a:rPr lang="en-US" sz="1700" dirty="0" smtClean="0"/>
              <a:t>Leia </a:t>
            </a:r>
            <a:r>
              <a:rPr lang="en-US" sz="1700" dirty="0" err="1" smtClean="0"/>
              <a:t>quantos</a:t>
            </a:r>
            <a:r>
              <a:rPr lang="en-US" sz="1700" dirty="0" smtClean="0"/>
              <a:t> </a:t>
            </a:r>
            <a:r>
              <a:rPr lang="en-US" sz="1700" dirty="0" err="1" smtClean="0"/>
              <a:t>graus</a:t>
            </a:r>
            <a:r>
              <a:rPr lang="en-US" sz="1700" dirty="0" smtClean="0"/>
              <a:t> o </a:t>
            </a:r>
            <a:r>
              <a:rPr lang="en-US" sz="1700" dirty="0" err="1" smtClean="0"/>
              <a:t>seu</a:t>
            </a:r>
            <a:r>
              <a:rPr lang="en-US" sz="1700" dirty="0" smtClean="0"/>
              <a:t> </a:t>
            </a:r>
            <a:r>
              <a:rPr lang="en-US" sz="1700" dirty="0" err="1" smtClean="0"/>
              <a:t>robô</a:t>
            </a:r>
            <a:r>
              <a:rPr lang="en-US" sz="1700" dirty="0" smtClean="0"/>
              <a:t> </a:t>
            </a:r>
            <a:r>
              <a:rPr lang="en-US" sz="1700" dirty="0" err="1" smtClean="0"/>
              <a:t>moveu</a:t>
            </a:r>
            <a:r>
              <a:rPr lang="en-US" sz="1700" dirty="0" smtClean="0"/>
              <a:t>.</a:t>
            </a:r>
            <a:endParaRPr lang="en-US" sz="1700" dirty="0"/>
          </a:p>
          <a:p>
            <a:pPr lvl="1"/>
            <a:r>
              <a:rPr lang="en-US" sz="1700" dirty="0" smtClean="0"/>
              <a:t>Use </a:t>
            </a:r>
            <a:r>
              <a:rPr lang="en-US" sz="1700" dirty="0" err="1" smtClean="0"/>
              <a:t>esse</a:t>
            </a:r>
            <a:r>
              <a:rPr lang="en-US" sz="1700" dirty="0" smtClean="0"/>
              <a:t> </a:t>
            </a:r>
            <a:r>
              <a:rPr lang="en-US" sz="1700" dirty="0" err="1" smtClean="0"/>
              <a:t>número</a:t>
            </a:r>
            <a:r>
              <a:rPr lang="en-US" sz="1700" dirty="0" smtClean="0"/>
              <a:t> no </a:t>
            </a:r>
            <a:r>
              <a:rPr lang="en-US" sz="1700" dirty="0" err="1" smtClean="0"/>
              <a:t>Bloco</a:t>
            </a:r>
            <a:r>
              <a:rPr lang="en-US" sz="1700" dirty="0" smtClean="0"/>
              <a:t> de </a:t>
            </a:r>
            <a:r>
              <a:rPr lang="en-US" sz="1700" dirty="0" err="1" smtClean="0"/>
              <a:t>Direção</a:t>
            </a:r>
            <a:r>
              <a:rPr lang="en-US" sz="1700" dirty="0" smtClean="0"/>
              <a:t> para mover a </a:t>
            </a:r>
            <a:r>
              <a:rPr lang="en-US" sz="1700" dirty="0" err="1" smtClean="0"/>
              <a:t>distância</a:t>
            </a:r>
            <a:r>
              <a:rPr lang="en-US" sz="1700" dirty="0" smtClean="0"/>
              <a:t> </a:t>
            </a:r>
            <a:r>
              <a:rPr lang="en-US" sz="1700" dirty="0" err="1" smtClean="0"/>
              <a:t>correta</a:t>
            </a:r>
            <a:r>
              <a:rPr lang="en-US" sz="1700" dirty="0" smtClean="0"/>
              <a:t>.</a:t>
            </a:r>
            <a:endParaRPr lang="en-US" sz="1700" dirty="0"/>
          </a:p>
          <a:p>
            <a:endParaRPr lang="en-US" sz="2800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46210" y="1419634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89874" y="3479945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82969" y="1620160"/>
            <a:ext cx="3872" cy="1561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613" y="1637823"/>
            <a:ext cx="4417" cy="1586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32315" y="2997108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90135" y="2023705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44914" y="14471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FIM.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71385" y="30830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COMEÇO.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5829168" y="3362513"/>
            <a:ext cx="545006" cy="864972"/>
            <a:chOff x="6507213" y="1210579"/>
            <a:chExt cx="1199000" cy="1603803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effectLst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effectLst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16811" y="1210579"/>
              <a:ext cx="465620" cy="485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endParaRPr lang="en-US" sz="11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0593" y="2329313"/>
              <a:ext cx="465620" cy="485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</a:t>
              </a:r>
              <a:endParaRPr lang="en-US" sz="1100" dirty="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315" y="4233411"/>
            <a:ext cx="2943522" cy="2152149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643872" y="5011186"/>
            <a:ext cx="1119231" cy="5360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8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VIEW é </a:t>
            </a:r>
            <a:r>
              <a:rPr lang="en-US" dirty="0" err="1" smtClean="0"/>
              <a:t>Potente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45474" cy="4906963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você</a:t>
            </a:r>
            <a:r>
              <a:rPr lang="en-US" dirty="0" smtClean="0"/>
              <a:t> for </a:t>
            </a:r>
            <a:r>
              <a:rPr lang="en-US" dirty="0" err="1" smtClean="0"/>
              <a:t>fazer</a:t>
            </a:r>
            <a:r>
              <a:rPr lang="en-US" dirty="0" smtClean="0"/>
              <a:t> o </a:t>
            </a:r>
            <a:r>
              <a:rPr lang="en-US" dirty="0" err="1" smtClean="0"/>
              <a:t>resto</a:t>
            </a:r>
            <a:r>
              <a:rPr lang="en-US" dirty="0" smtClean="0"/>
              <a:t> da </a:t>
            </a:r>
            <a:r>
              <a:rPr lang="en-US" dirty="0" err="1" smtClean="0"/>
              <a:t>lições</a:t>
            </a:r>
            <a:r>
              <a:rPr lang="en-US" dirty="0" smtClean="0"/>
              <a:t> no EV3Lessons.com,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usará</a:t>
            </a:r>
            <a:r>
              <a:rPr lang="en-US" dirty="0" smtClean="0"/>
              <a:t> “Port View” </a:t>
            </a:r>
            <a:r>
              <a:rPr lang="en-US" dirty="0" err="1" smtClean="0"/>
              <a:t>frequentemente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Como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completou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, </a:t>
            </a:r>
            <a:r>
              <a:rPr lang="en-US" dirty="0" err="1" smtClean="0"/>
              <a:t>pense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“Port View”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ajudar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próxima</a:t>
            </a:r>
            <a:r>
              <a:rPr lang="en-US" dirty="0" smtClean="0"/>
              <a:t> </a:t>
            </a:r>
            <a:r>
              <a:rPr lang="en-US" dirty="0" err="1" smtClean="0"/>
              <a:t>página</a:t>
            </a:r>
            <a:r>
              <a:rPr lang="en-US" dirty="0" smtClean="0"/>
              <a:t> tem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exemplos</a:t>
            </a:r>
            <a:r>
              <a:rPr lang="en-US" dirty="0" smtClean="0"/>
              <a:t> para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pensar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Outros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resolver com “PORT VIEW”.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350" y="1442658"/>
            <a:ext cx="6738471" cy="4945117"/>
          </a:xfrm>
        </p:spPr>
        <p:txBody>
          <a:bodyPr>
            <a:normAutofit fontScale="92500" lnSpcReduction="20000"/>
          </a:bodyPr>
          <a:lstStyle/>
          <a:p>
            <a:r>
              <a:rPr lang="en-US" sz="1400" dirty="0" err="1" smtClean="0"/>
              <a:t>Desafio</a:t>
            </a:r>
            <a:r>
              <a:rPr lang="en-US" sz="1400" dirty="0" smtClean="0"/>
              <a:t> 1: </a:t>
            </a:r>
            <a:r>
              <a:rPr lang="en-US" sz="1400" dirty="0" err="1" smtClean="0"/>
              <a:t>Programa</a:t>
            </a:r>
            <a:r>
              <a:rPr lang="en-US" sz="1400" dirty="0" smtClean="0"/>
              <a:t> </a:t>
            </a:r>
            <a:r>
              <a:rPr lang="en-US" sz="1400" dirty="0" err="1" smtClean="0"/>
              <a:t>mais</a:t>
            </a:r>
            <a:r>
              <a:rPr lang="en-US" sz="1400" dirty="0" smtClean="0"/>
              <a:t> </a:t>
            </a:r>
            <a:r>
              <a:rPr lang="en-US" sz="1400" dirty="0" err="1" smtClean="0"/>
              <a:t>fácil</a:t>
            </a:r>
            <a:r>
              <a:rPr lang="en-US" sz="1400" dirty="0" smtClean="0"/>
              <a:t>/</a:t>
            </a:r>
            <a:r>
              <a:rPr lang="en-US" sz="1400" dirty="0" err="1" smtClean="0"/>
              <a:t>preciso</a:t>
            </a:r>
            <a:r>
              <a:rPr lang="en-US" sz="1400" dirty="0" smtClean="0"/>
              <a:t>.</a:t>
            </a:r>
          </a:p>
          <a:p>
            <a:r>
              <a:rPr lang="en-US" sz="1400" b="0" dirty="0" err="1" smtClean="0"/>
              <a:t>Eu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quero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ir</a:t>
            </a:r>
            <a:r>
              <a:rPr lang="en-US" sz="1400" b="0" dirty="0" smtClean="0"/>
              <a:t> de um </a:t>
            </a:r>
            <a:r>
              <a:rPr lang="en-US" sz="1400" b="0" dirty="0" err="1" smtClean="0"/>
              <a:t>ponto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qualquer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até</a:t>
            </a:r>
            <a:r>
              <a:rPr lang="en-US" sz="1400" b="0" dirty="0" smtClean="0"/>
              <a:t> um </a:t>
            </a:r>
            <a:r>
              <a:rPr lang="en-US" sz="1400" b="0" dirty="0" err="1" smtClean="0"/>
              <a:t>modelo</a:t>
            </a:r>
            <a:r>
              <a:rPr lang="en-US" sz="1400" b="0" dirty="0" smtClean="0"/>
              <a:t> LEGO. </a:t>
            </a:r>
            <a:r>
              <a:rPr lang="en-US" sz="1400" b="0" dirty="0" err="1" smtClean="0"/>
              <a:t>Eu</a:t>
            </a:r>
            <a:r>
              <a:rPr lang="en-US" sz="1400" b="0" dirty="0" smtClean="0"/>
              <a:t> continuo </a:t>
            </a:r>
            <a:r>
              <a:rPr lang="en-US" sz="1400" b="0" dirty="0" err="1" smtClean="0"/>
              <a:t>tento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que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dar</a:t>
            </a:r>
            <a:r>
              <a:rPr lang="en-US" sz="1400" b="0" dirty="0" smtClean="0"/>
              <a:t> palpates e </a:t>
            </a:r>
            <a:r>
              <a:rPr lang="en-US" sz="1400" b="0" dirty="0" err="1" smtClean="0"/>
              <a:t>checando</a:t>
            </a:r>
            <a:r>
              <a:rPr lang="en-US" sz="1400" b="0" dirty="0" smtClean="0"/>
              <a:t>. Como </a:t>
            </a:r>
            <a:r>
              <a:rPr lang="en-US" sz="1400" b="0" dirty="0" err="1" smtClean="0"/>
              <a:t>eu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posso</a:t>
            </a:r>
            <a:r>
              <a:rPr lang="en-US" sz="1400" b="0" dirty="0" smtClean="0"/>
              <a:t>  </a:t>
            </a:r>
            <a:r>
              <a:rPr lang="en-US" sz="1400" b="0" dirty="0" err="1" smtClean="0"/>
              <a:t>descobrir</a:t>
            </a:r>
            <a:r>
              <a:rPr lang="en-US" sz="1400" b="0" dirty="0" smtClean="0"/>
              <a:t> o </a:t>
            </a:r>
            <a:r>
              <a:rPr lang="en-US" sz="1400" b="0" dirty="0" err="1" smtClean="0"/>
              <a:t>quão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longe</a:t>
            </a:r>
            <a:r>
              <a:rPr lang="en-US" sz="1400" b="0" dirty="0" smtClean="0"/>
              <a:t> o </a:t>
            </a:r>
            <a:r>
              <a:rPr lang="en-US" sz="1400" b="0" dirty="0" err="1" smtClean="0"/>
              <a:t>modelo</a:t>
            </a:r>
            <a:r>
              <a:rPr lang="en-US" sz="1400" b="0" dirty="0" smtClean="0"/>
              <a:t> LEGO é?</a:t>
            </a:r>
          </a:p>
          <a:p>
            <a:endParaRPr lang="en-US" sz="1400" dirty="0"/>
          </a:p>
          <a:p>
            <a:r>
              <a:rPr lang="en-US" sz="1400" dirty="0" err="1" smtClean="0"/>
              <a:t>Desafio</a:t>
            </a:r>
            <a:r>
              <a:rPr lang="en-US" sz="1400" dirty="0" smtClean="0"/>
              <a:t> 2: </a:t>
            </a:r>
            <a:r>
              <a:rPr lang="en-US" sz="1400" dirty="0" err="1"/>
              <a:t>Programa</a:t>
            </a:r>
            <a:r>
              <a:rPr lang="en-US" sz="1400" dirty="0"/>
              <a:t> </a:t>
            </a:r>
            <a:r>
              <a:rPr lang="en-US" sz="1400" dirty="0" err="1"/>
              <a:t>mais</a:t>
            </a:r>
            <a:r>
              <a:rPr lang="en-US" sz="1400" dirty="0"/>
              <a:t> </a:t>
            </a:r>
            <a:r>
              <a:rPr lang="en-US" sz="1400" dirty="0" err="1"/>
              <a:t>fácil</a:t>
            </a:r>
            <a:r>
              <a:rPr lang="en-US" sz="1400" dirty="0"/>
              <a:t>/</a:t>
            </a:r>
            <a:r>
              <a:rPr lang="en-US" sz="1400" dirty="0" err="1"/>
              <a:t>preciso</a:t>
            </a:r>
            <a:r>
              <a:rPr lang="en-US" sz="1400" dirty="0"/>
              <a:t>.</a:t>
            </a:r>
          </a:p>
          <a:p>
            <a:r>
              <a:rPr lang="en-US" sz="1400" b="0" dirty="0" err="1" smtClean="0"/>
              <a:t>Eu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quero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que</a:t>
            </a:r>
            <a:r>
              <a:rPr lang="en-US" sz="1400" b="0" dirty="0" smtClean="0"/>
              <a:t> o </a:t>
            </a:r>
            <a:r>
              <a:rPr lang="en-US" sz="1400" b="0" dirty="0" err="1" smtClean="0"/>
              <a:t>robô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vire</a:t>
            </a:r>
            <a:r>
              <a:rPr lang="en-US" sz="1400" b="0" dirty="0" smtClean="0"/>
              <a:t> 90 </a:t>
            </a:r>
            <a:r>
              <a:rPr lang="en-US" sz="1400" b="0" dirty="0" err="1" smtClean="0"/>
              <a:t>graus</a:t>
            </a:r>
            <a:r>
              <a:rPr lang="en-US" sz="1400" b="0" dirty="0" smtClean="0"/>
              <a:t>. Mas 90 </a:t>
            </a:r>
            <a:r>
              <a:rPr lang="en-US" sz="1400" b="0" dirty="0" err="1" smtClean="0"/>
              <a:t>graus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na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realidade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não</a:t>
            </a:r>
            <a:r>
              <a:rPr lang="en-US" sz="1400" b="0" dirty="0" smtClean="0"/>
              <a:t> é 90 </a:t>
            </a:r>
            <a:r>
              <a:rPr lang="en-US" sz="1400" b="0" dirty="0" err="1" smtClean="0"/>
              <a:t>graus</a:t>
            </a:r>
            <a:r>
              <a:rPr lang="en-US" sz="1400" b="0" dirty="0" smtClean="0"/>
              <a:t> no </a:t>
            </a:r>
            <a:r>
              <a:rPr lang="en-US" sz="1400" b="0" dirty="0" err="1" smtClean="0"/>
              <a:t>bloco</a:t>
            </a:r>
            <a:r>
              <a:rPr lang="en-US" sz="1400" b="0" dirty="0" smtClean="0"/>
              <a:t> de </a:t>
            </a:r>
            <a:r>
              <a:rPr lang="en-US" sz="1400" b="0" dirty="0" err="1" smtClean="0"/>
              <a:t>direção</a:t>
            </a:r>
            <a:r>
              <a:rPr lang="en-US" sz="1400" b="0" dirty="0" smtClean="0"/>
              <a:t>. </a:t>
            </a:r>
            <a:r>
              <a:rPr lang="en-US" sz="1400" b="0" dirty="0" err="1" smtClean="0"/>
              <a:t>Então</a:t>
            </a:r>
            <a:r>
              <a:rPr lang="en-US" sz="1400" b="0" dirty="0" smtClean="0"/>
              <a:t>, </a:t>
            </a:r>
            <a:r>
              <a:rPr lang="en-US" sz="1400" b="0" dirty="0" err="1" smtClean="0"/>
              <a:t>quanto</a:t>
            </a:r>
            <a:r>
              <a:rPr lang="en-US" sz="1400" b="0" dirty="0" smtClean="0"/>
              <a:t> o </a:t>
            </a:r>
            <a:r>
              <a:rPr lang="en-US" sz="1400" b="0" dirty="0" err="1" smtClean="0"/>
              <a:t>meu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robô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deve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virar</a:t>
            </a:r>
            <a:r>
              <a:rPr lang="en-US" sz="1400" b="0" dirty="0" smtClean="0"/>
              <a:t> para </a:t>
            </a:r>
            <a:r>
              <a:rPr lang="en-US" sz="1400" b="0" dirty="0" err="1" smtClean="0"/>
              <a:t>fazer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uma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curva</a:t>
            </a:r>
            <a:r>
              <a:rPr lang="en-US" sz="1400" b="0" dirty="0" smtClean="0"/>
              <a:t> de 90 </a:t>
            </a:r>
            <a:r>
              <a:rPr lang="en-US" sz="1400" b="0" dirty="0" err="1" smtClean="0"/>
              <a:t>graus</a:t>
            </a:r>
            <a:r>
              <a:rPr lang="en-US" sz="1400" b="0" dirty="0" smtClean="0"/>
              <a:t>?</a:t>
            </a:r>
          </a:p>
          <a:p>
            <a:endParaRPr lang="en-US" sz="1400" dirty="0"/>
          </a:p>
          <a:p>
            <a:r>
              <a:rPr lang="en-US" sz="1400" dirty="0" err="1" smtClean="0"/>
              <a:t>Desafio</a:t>
            </a:r>
            <a:r>
              <a:rPr lang="en-US" sz="1400" dirty="0" smtClean="0"/>
              <a:t> 3: </a:t>
            </a:r>
            <a:r>
              <a:rPr lang="en-US" sz="1400" dirty="0" err="1" smtClean="0"/>
              <a:t>Códig</a:t>
            </a:r>
            <a:r>
              <a:rPr lang="en-US" sz="1400" dirty="0" smtClean="0"/>
              <a:t> de </a:t>
            </a:r>
            <a:r>
              <a:rPr lang="en-US" sz="1400" dirty="0" err="1" smtClean="0"/>
              <a:t>depuração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b="0" dirty="0" smtClean="0"/>
              <a:t>O </a:t>
            </a:r>
            <a:r>
              <a:rPr lang="en-US" sz="1400" b="0" dirty="0" err="1" smtClean="0"/>
              <a:t>robô</a:t>
            </a:r>
            <a:r>
              <a:rPr lang="en-US" sz="1400" b="0" dirty="0"/>
              <a:t> </a:t>
            </a:r>
            <a:r>
              <a:rPr lang="en-US" sz="1400" b="0" dirty="0" err="1" smtClean="0"/>
              <a:t>não</a:t>
            </a:r>
            <a:r>
              <a:rPr lang="en-US" sz="1400" b="0" dirty="0" smtClean="0"/>
              <a:t> segue a </a:t>
            </a:r>
            <a:r>
              <a:rPr lang="en-US" sz="1400" b="0" dirty="0" err="1" smtClean="0"/>
              <a:t>linha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verde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como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eu</a:t>
            </a:r>
            <a:r>
              <a:rPr lang="en-US" sz="1400" b="0" dirty="0" smtClean="0"/>
              <a:t> o </a:t>
            </a:r>
            <a:r>
              <a:rPr lang="en-US" sz="1400" b="0" dirty="0" err="1" smtClean="0"/>
              <a:t>programei</a:t>
            </a:r>
            <a:r>
              <a:rPr lang="en-US" sz="1400" b="0" dirty="0" smtClean="0"/>
              <a:t> para </a:t>
            </a:r>
            <a:r>
              <a:rPr lang="en-US" sz="1400" b="0" dirty="0" err="1" smtClean="0"/>
              <a:t>fazer</a:t>
            </a:r>
            <a:r>
              <a:rPr lang="en-US" sz="1400" b="0" dirty="0" smtClean="0"/>
              <a:t>. </a:t>
            </a:r>
            <a:r>
              <a:rPr lang="en-US" sz="1400" b="0" dirty="0" err="1" smtClean="0"/>
              <a:t>Por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quê</a:t>
            </a:r>
            <a:r>
              <a:rPr lang="en-US" sz="1400" b="0" dirty="0" smtClean="0"/>
              <a:t>? </a:t>
            </a:r>
            <a:r>
              <a:rPr lang="en-US" sz="1400" b="0" dirty="0" err="1" smtClean="0"/>
              <a:t>Que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cor</a:t>
            </a:r>
            <a:r>
              <a:rPr lang="en-US" sz="1400" b="0" dirty="0" smtClean="0"/>
              <a:t> o </a:t>
            </a:r>
            <a:r>
              <a:rPr lang="en-US" sz="1400" b="0" dirty="0" err="1" smtClean="0"/>
              <a:t>robô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pensa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que</a:t>
            </a:r>
            <a:r>
              <a:rPr lang="en-US" sz="1400" b="0" dirty="0" smtClean="0"/>
              <a:t> a </a:t>
            </a:r>
            <a:r>
              <a:rPr lang="en-US" sz="1400" b="0" dirty="0" err="1" smtClean="0"/>
              <a:t>linha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verde</a:t>
            </a:r>
            <a:r>
              <a:rPr lang="en-US" sz="1400" b="0" dirty="0" smtClean="0"/>
              <a:t> é? </a:t>
            </a:r>
            <a:r>
              <a:rPr lang="en-US" sz="1400" b="0" dirty="0" err="1" smtClean="0"/>
              <a:t>Tente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colocar</a:t>
            </a:r>
            <a:r>
              <a:rPr lang="en-US" sz="1400" b="0" dirty="0" smtClean="0"/>
              <a:t> o </a:t>
            </a:r>
            <a:r>
              <a:rPr lang="en-US" sz="1400" b="0" dirty="0" err="1" smtClean="0"/>
              <a:t>robô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em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diferentes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objetos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ou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partes</a:t>
            </a:r>
            <a:r>
              <a:rPr lang="en-US" sz="1400" b="0" dirty="0" smtClean="0"/>
              <a:t> do </a:t>
            </a:r>
            <a:r>
              <a:rPr lang="en-US" sz="1400" b="0" dirty="0" err="1" smtClean="0"/>
              <a:t>tapete</a:t>
            </a:r>
            <a:r>
              <a:rPr lang="en-US" sz="1400" b="0" dirty="0" smtClean="0"/>
              <a:t>/</a:t>
            </a:r>
            <a:r>
              <a:rPr lang="en-US" sz="1400" b="0" dirty="0" err="1" smtClean="0"/>
              <a:t>foto</a:t>
            </a:r>
            <a:r>
              <a:rPr lang="en-US" sz="1400" b="0" dirty="0" smtClean="0"/>
              <a:t> – </a:t>
            </a:r>
            <a:r>
              <a:rPr lang="en-US" sz="1400" b="0" dirty="0" err="1" smtClean="0"/>
              <a:t>que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cor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ou</a:t>
            </a:r>
            <a:r>
              <a:rPr lang="en-US" sz="1400" b="0" dirty="0" smtClean="0"/>
              <a:t> valor de </a:t>
            </a:r>
            <a:r>
              <a:rPr lang="en-US" sz="1400" b="0" dirty="0" err="1" smtClean="0"/>
              <a:t>luz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refletida</a:t>
            </a:r>
            <a:r>
              <a:rPr lang="en-US" sz="1400" b="0" dirty="0" smtClean="0"/>
              <a:t> o </a:t>
            </a:r>
            <a:r>
              <a:rPr lang="en-US" sz="1400" b="0" dirty="0" err="1" smtClean="0"/>
              <a:t>robô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lê</a:t>
            </a:r>
            <a:r>
              <a:rPr lang="en-US" sz="1400" b="0" dirty="0" smtClean="0"/>
              <a:t>?</a:t>
            </a:r>
            <a:endParaRPr lang="en-US" sz="1400" dirty="0"/>
          </a:p>
          <a:p>
            <a:r>
              <a:rPr lang="en-US" sz="1400" dirty="0" err="1" smtClean="0"/>
              <a:t>Desafio</a:t>
            </a:r>
            <a:r>
              <a:rPr lang="en-US" sz="1400" dirty="0" smtClean="0"/>
              <a:t> 4: </a:t>
            </a:r>
            <a:r>
              <a:rPr lang="en-US" sz="1400" dirty="0" err="1" smtClean="0"/>
              <a:t>Cheque</a:t>
            </a:r>
            <a:r>
              <a:rPr lang="en-US" sz="1400" dirty="0" smtClean="0"/>
              <a:t> as </a:t>
            </a:r>
            <a:r>
              <a:rPr lang="en-US" sz="1400" dirty="0" err="1" smtClean="0"/>
              <a:t>montagens</a:t>
            </a:r>
            <a:r>
              <a:rPr lang="en-US" sz="1400" dirty="0" smtClean="0"/>
              <a:t>.</a:t>
            </a:r>
          </a:p>
          <a:p>
            <a:r>
              <a:rPr lang="en-US" sz="1400" b="0" dirty="0" err="1" smtClean="0"/>
              <a:t>Eu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fiz</a:t>
            </a:r>
            <a:r>
              <a:rPr lang="en-US" sz="1400" b="0" dirty="0" smtClean="0"/>
              <a:t> o </a:t>
            </a:r>
            <a:r>
              <a:rPr lang="en-US" sz="1400" b="0" dirty="0" err="1" smtClean="0"/>
              <a:t>meu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robô</a:t>
            </a:r>
            <a:r>
              <a:rPr lang="en-US" sz="1400" b="0" dirty="0" smtClean="0"/>
              <a:t> com o sensor de toque um </a:t>
            </a:r>
            <a:r>
              <a:rPr lang="en-US" sz="1400" b="0" dirty="0" err="1" smtClean="0"/>
              <a:t>pouco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dentro</a:t>
            </a:r>
            <a:r>
              <a:rPr lang="en-US" sz="1400" b="0" dirty="0" smtClean="0"/>
              <a:t> do </a:t>
            </a:r>
            <a:r>
              <a:rPr lang="en-US" sz="1400" b="0" dirty="0" err="1" smtClean="0"/>
              <a:t>robô</a:t>
            </a:r>
            <a:r>
              <a:rPr lang="en-US" sz="1400" b="0" dirty="0" smtClean="0"/>
              <a:t>. </a:t>
            </a:r>
            <a:r>
              <a:rPr lang="en-US" sz="1400" b="0" dirty="0" err="1" smtClean="0"/>
              <a:t>Eu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não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tenho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certeza</a:t>
            </a:r>
            <a:r>
              <a:rPr lang="en-US" sz="1400" b="0" dirty="0" smtClean="0"/>
              <a:t> de </a:t>
            </a:r>
            <a:r>
              <a:rPr lang="en-US" sz="1400" b="0" dirty="0" err="1" smtClean="0"/>
              <a:t>que</a:t>
            </a:r>
            <a:r>
              <a:rPr lang="en-US" sz="1400" b="0" dirty="0" smtClean="0"/>
              <a:t> o sensor de toque </a:t>
            </a:r>
            <a:r>
              <a:rPr lang="en-US" sz="1400" b="0" dirty="0" err="1" smtClean="0"/>
              <a:t>está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sendo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precionado</a:t>
            </a:r>
            <a:r>
              <a:rPr lang="en-US" sz="1400" b="0" dirty="0" smtClean="0"/>
              <a:t> o </a:t>
            </a:r>
            <a:r>
              <a:rPr lang="en-US" sz="1400" b="0" dirty="0" err="1" smtClean="0"/>
              <a:t>suficiente</a:t>
            </a:r>
            <a:r>
              <a:rPr lang="en-US" sz="1400" b="0" dirty="0" smtClean="0"/>
              <a:t>. Como </a:t>
            </a:r>
            <a:r>
              <a:rPr lang="en-US" sz="1400" b="0" dirty="0" err="1" smtClean="0"/>
              <a:t>eu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posso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ter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certeza</a:t>
            </a:r>
            <a:r>
              <a:rPr lang="en-US" sz="1400" b="0" dirty="0" smtClean="0"/>
              <a:t> disso?</a:t>
            </a:r>
          </a:p>
          <a:p>
            <a:endParaRPr lang="en-US" sz="1400" dirty="0"/>
          </a:p>
          <a:p>
            <a:r>
              <a:rPr lang="en-US" sz="1400" dirty="0" err="1" smtClean="0"/>
              <a:t>Desafio</a:t>
            </a:r>
            <a:r>
              <a:rPr lang="en-US" sz="1400" dirty="0" smtClean="0"/>
              <a:t> 5: </a:t>
            </a:r>
            <a:r>
              <a:rPr lang="en-US" sz="1400" dirty="0" err="1" smtClean="0"/>
              <a:t>Teste</a:t>
            </a:r>
            <a:r>
              <a:rPr lang="en-US" sz="1400" dirty="0" smtClean="0"/>
              <a:t> </a:t>
            </a:r>
            <a:r>
              <a:rPr lang="en-US" sz="1400" dirty="0" err="1" smtClean="0"/>
              <a:t>os</a:t>
            </a:r>
            <a:r>
              <a:rPr lang="en-US" sz="1400" dirty="0" smtClean="0"/>
              <a:t> </a:t>
            </a:r>
            <a:r>
              <a:rPr lang="en-US" sz="1400" dirty="0" err="1" smtClean="0"/>
              <a:t>sensores</a:t>
            </a:r>
            <a:r>
              <a:rPr lang="en-US" sz="1400" dirty="0" smtClean="0"/>
              <a:t>.</a:t>
            </a:r>
          </a:p>
          <a:p>
            <a:r>
              <a:rPr lang="en-US" sz="1400" b="0" dirty="0" err="1" smtClean="0"/>
              <a:t>Eu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disse</a:t>
            </a:r>
            <a:r>
              <a:rPr lang="en-US" sz="1400" b="0" dirty="0" smtClean="0"/>
              <a:t> para o </a:t>
            </a:r>
            <a:r>
              <a:rPr lang="en-US" sz="1400" b="0" dirty="0" err="1" smtClean="0"/>
              <a:t>meu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robô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parar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quando</a:t>
            </a:r>
            <a:r>
              <a:rPr lang="en-US" sz="1400" b="0" dirty="0"/>
              <a:t> </a:t>
            </a:r>
            <a:r>
              <a:rPr lang="en-US" sz="1400" b="0" dirty="0" smtClean="0"/>
              <a:t>o sensor </a:t>
            </a:r>
            <a:r>
              <a:rPr lang="en-US" sz="1400" b="0" dirty="0" err="1" smtClean="0"/>
              <a:t>ultrassonico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estiver</a:t>
            </a:r>
            <a:r>
              <a:rPr lang="en-US" sz="1400" b="0" dirty="0" smtClean="0"/>
              <a:t> a 20 </a:t>
            </a:r>
            <a:r>
              <a:rPr lang="en-US" sz="1400" b="0" dirty="0" err="1" smtClean="0"/>
              <a:t>centímetros</a:t>
            </a:r>
            <a:r>
              <a:rPr lang="en-US" sz="1400" b="0" dirty="0" smtClean="0"/>
              <a:t> de </a:t>
            </a:r>
            <a:r>
              <a:rPr lang="en-US" sz="1400" b="0" dirty="0" err="1" smtClean="0"/>
              <a:t>distância</a:t>
            </a:r>
            <a:r>
              <a:rPr lang="en-US" sz="1400" b="0" dirty="0" smtClean="0"/>
              <a:t>. Mas </a:t>
            </a:r>
            <a:r>
              <a:rPr lang="en-US" sz="1400" b="0" dirty="0" err="1" smtClean="0"/>
              <a:t>parece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parar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mais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cedo</a:t>
            </a:r>
            <a:r>
              <a:rPr lang="en-US" sz="1400" b="0" dirty="0" smtClean="0"/>
              <a:t>. O sensor </a:t>
            </a:r>
            <a:r>
              <a:rPr lang="en-US" sz="1400" b="0" dirty="0" err="1" smtClean="0"/>
              <a:t>está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trabalhando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corretamente</a:t>
            </a:r>
            <a:r>
              <a:rPr lang="en-US" sz="1400" b="0" dirty="0" smtClean="0"/>
              <a:t>? Como </a:t>
            </a:r>
            <a:r>
              <a:rPr lang="en-US" sz="1400" b="0" dirty="0" err="1" smtClean="0"/>
              <a:t>eu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posso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ver</a:t>
            </a:r>
            <a:r>
              <a:rPr lang="en-US" sz="1400" b="0" dirty="0" smtClean="0"/>
              <a:t> o </a:t>
            </a:r>
            <a:r>
              <a:rPr lang="en-US" sz="1400" b="0" dirty="0" err="1" smtClean="0"/>
              <a:t>que</a:t>
            </a:r>
            <a:r>
              <a:rPr lang="en-US" sz="1400" b="0" dirty="0" smtClean="0"/>
              <a:t> o sensor </a:t>
            </a:r>
            <a:r>
              <a:rPr lang="en-US" sz="1400" b="0" dirty="0" err="1" smtClean="0"/>
              <a:t>ultrassonico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vê</a:t>
            </a:r>
            <a:r>
              <a:rPr lang="en-US" sz="1400" b="0" dirty="0" smtClean="0"/>
              <a:t>?</a:t>
            </a:r>
            <a:endParaRPr lang="en-US" sz="1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11/04/2015)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25" y="4581295"/>
            <a:ext cx="861937" cy="645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25" y="5546807"/>
            <a:ext cx="964140" cy="60164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57199" y="3845153"/>
            <a:ext cx="826463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0" y="2463860"/>
            <a:ext cx="783440" cy="783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25" y="1470411"/>
            <a:ext cx="964140" cy="6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1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créditos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Esse</a:t>
            </a:r>
            <a:r>
              <a:rPr lang="en-US" dirty="0" smtClean="0"/>
              <a:t> tutorial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criado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Sanjay Seshan e Arvind Seshan </a:t>
            </a:r>
          </a:p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lições</a:t>
            </a:r>
            <a:r>
              <a:rPr lang="en-US" dirty="0" smtClean="0"/>
              <a:t> </a:t>
            </a:r>
            <a:r>
              <a:rPr lang="en-US" dirty="0" err="1" smtClean="0"/>
              <a:t>etão</a:t>
            </a:r>
            <a:r>
              <a:rPr lang="en-US" dirty="0" smtClean="0"/>
              <a:t> </a:t>
            </a:r>
            <a:r>
              <a:rPr lang="en-US" dirty="0" err="1" smtClean="0"/>
              <a:t>disponíveis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www.ev3lessons.com</a:t>
            </a:r>
            <a:endParaRPr lang="en-US" dirty="0" smtClean="0"/>
          </a:p>
          <a:p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lição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traduzida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Luiz Gabriel Vieira Costa da </a:t>
            </a:r>
            <a:r>
              <a:rPr lang="en-US" dirty="0" err="1"/>
              <a:t>Equipe</a:t>
            </a:r>
            <a:r>
              <a:rPr lang="en-US" dirty="0"/>
              <a:t> TILT</a:t>
            </a:r>
            <a:r>
              <a:rPr lang="en-US" dirty="0" smtClean="0"/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trabalho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está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licensiado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sobre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6709</TotalTime>
  <Words>910</Words>
  <Application>Microsoft Macintosh PowerPoint</Application>
  <PresentationFormat>On-screen Show (4:3)</PresentationFormat>
  <Paragraphs>99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Black</vt:lpstr>
      <vt:lpstr>Calibri</vt:lpstr>
      <vt:lpstr>Calibri Light</vt:lpstr>
      <vt:lpstr>Helvetica Neue</vt:lpstr>
      <vt:lpstr>Arial</vt:lpstr>
      <vt:lpstr>beginner</vt:lpstr>
      <vt:lpstr>Custom Design</vt:lpstr>
      <vt:lpstr>Lição de programação iniciante</vt:lpstr>
      <vt:lpstr>OBJETIVOS DA LIÇÃO.</vt:lpstr>
      <vt:lpstr>Por que você precisa dos dados do sensor?</vt:lpstr>
      <vt:lpstr>How do you get to Port View?</vt:lpstr>
      <vt:lpstr>O que você vê no “PORT VIEW”.</vt:lpstr>
      <vt:lpstr>Desafio de movimento.</vt:lpstr>
      <vt:lpstr>PORT VIEW é Potente.</vt:lpstr>
      <vt:lpstr>Outros problemas que você pode resolver com “PORT VIEW”.</vt:lpstr>
      <vt:lpstr>créditos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Srinivasan Seshan</cp:lastModifiedBy>
  <cp:revision>54</cp:revision>
  <dcterms:created xsi:type="dcterms:W3CDTF">2014-08-07T02:19:13Z</dcterms:created>
  <dcterms:modified xsi:type="dcterms:W3CDTF">2017-02-11T16:09:01Z</dcterms:modified>
</cp:coreProperties>
</file>