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5" r:id="rId1"/>
    <p:sldMasterId id="2147483848" r:id="rId2"/>
  </p:sldMasterIdLst>
  <p:notesMasterIdLst>
    <p:notesMasterId r:id="rId13"/>
  </p:notesMasterIdLst>
  <p:handoutMasterIdLst>
    <p:handoutMasterId r:id="rId14"/>
  </p:handoutMasterIdLst>
  <p:sldIdLst>
    <p:sldId id="293" r:id="rId3"/>
    <p:sldId id="291" r:id="rId4"/>
    <p:sldId id="275" r:id="rId5"/>
    <p:sldId id="286" r:id="rId6"/>
    <p:sldId id="287" r:id="rId7"/>
    <p:sldId id="288" r:id="rId8"/>
    <p:sldId id="289" r:id="rId9"/>
    <p:sldId id="290" r:id="rId10"/>
    <p:sldId id="292" r:id="rId11"/>
    <p:sldId id="29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7" autoAdjust="0"/>
    <p:restoredTop sz="86400" autoAdjust="0"/>
  </p:normalViewPr>
  <p:slideViewPr>
    <p:cSldViewPr snapToGrid="0" snapToObjects="1">
      <p:cViewPr>
        <p:scale>
          <a:sx n="81" d="100"/>
          <a:sy n="81" d="100"/>
        </p:scale>
        <p:origin x="400" y="4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93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5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2/11/17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2/11/17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85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104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A6F9-3E20-4CE1-89D0-52F70826CDFD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© 2015 EV3Lessons.com, Last edit 4/1/2015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BEGINNER PROGRAMMING LESSON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F487-0D61-4846-B2B0-0F2FC7B771C3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4/1/2015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53361-9757-4059-AB80-528465A47EAD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4/1/2015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8F0C-F690-984D-97A5-2A1A1F38CA45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42F3-05E2-6E4D-B22F-A4B15202BAD6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96F11-32C1-0647-8775-D1AB0BA87447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773A-9F6B-644E-8854-3F0DE6573F35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87CE-B5F5-C846-B1D4-89864134B8B5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BC33B-711B-1844-9F3C-BCAB2B5BD778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EC25-A7D8-AB48-8ED4-52E52BF98EDF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1FE6-FF84-C74B-94A0-0BF8B206D8E1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66915-F3A3-41C8-BEF5-CCB888F13D4C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4/1/2015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F84D-39EF-844E-BF6B-853328168FEF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536E-A1EC-6044-B344-3C42F179AAC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E7DB-ADC3-2445-B7E9-F3B6CE7C531F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D0423-189C-4BF6-B968-4765BF3B67EF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 EV3Lessons.com, Last edit 4/1/2015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83E4-85AF-4203-AD0A-73123B9D49EB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8490-4C6B-4D35-AA5F-246B03B9DA2B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4/1/2015</a:t>
            </a:r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337CA-8924-4F79-9E0E-C7CBE392A2C8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4/1/2015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BE283-C9F1-4BB2-9263-0AF7E76D76C2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4/1/2015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4BD84-9777-4B13-931C-9D6AF99BAB8B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4/1/2015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2E49B-453D-4358-ADA5-50550A886EA6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4/1/2015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57548CA-2331-4EDC-8A9C-D6D31141EB2D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2015 EV3Lessons.com, Last edit 4/1/2015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455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2BB09-AD7A-F342-B78F-330E2C5B2E1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326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4" Type="http://schemas.openxmlformats.org/officeDocument/2006/relationships/hyperlink" Target="http://creativecommons.org/licenses/by-nc-sa/4.0/" TargetMode="External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Pática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de </a:t>
            </a:r>
            <a:r>
              <a:rPr lang="en-US" dirty="0" err="1">
                <a:solidFill>
                  <a:srgbClr val="FF0000"/>
                </a:solidFill>
              </a:rPr>
              <a:t>programação</a:t>
            </a:r>
            <a:r>
              <a:rPr lang="en-US" dirty="0">
                <a:solidFill>
                  <a:srgbClr val="FF0000"/>
                </a:solidFill>
              </a:rPr>
              <a:t>: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err="1">
                <a:solidFill>
                  <a:srgbClr val="FF0000"/>
                </a:solidFill>
              </a:rPr>
              <a:t>Começando</a:t>
            </a:r>
            <a:r>
              <a:rPr lang="en-US" dirty="0">
                <a:solidFill>
                  <a:srgbClr val="FF0000"/>
                </a:solidFill>
              </a:rPr>
              <a:t> com </a:t>
            </a:r>
            <a:r>
              <a:rPr lang="en-US" dirty="0" err="1">
                <a:solidFill>
                  <a:srgbClr val="FF0000"/>
                </a:solidFill>
              </a:rPr>
              <a:t>Pseudocódigo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/>
              <a:t>Lição</a:t>
            </a:r>
            <a:r>
              <a:rPr lang="en-US" dirty="0"/>
              <a:t> de </a:t>
            </a:r>
            <a:r>
              <a:rPr lang="en-US" dirty="0" err="1"/>
              <a:t>programação</a:t>
            </a:r>
            <a:r>
              <a:rPr lang="en-US" dirty="0"/>
              <a:t> </a:t>
            </a:r>
            <a:r>
              <a:rPr lang="en-US" dirty="0" err="1"/>
              <a:t>iniciante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749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créditos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Esse</a:t>
            </a:r>
            <a:r>
              <a:rPr lang="en-US" dirty="0" smtClean="0"/>
              <a:t> tutorial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criado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Sanjay Seshan e Arvind Seshan </a:t>
            </a:r>
          </a:p>
          <a:p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lições</a:t>
            </a:r>
            <a:r>
              <a:rPr lang="en-US" dirty="0" smtClean="0"/>
              <a:t> </a:t>
            </a:r>
            <a:r>
              <a:rPr lang="en-US" dirty="0" err="1" smtClean="0"/>
              <a:t>etão</a:t>
            </a:r>
            <a:r>
              <a:rPr lang="en-US" dirty="0" smtClean="0"/>
              <a:t> </a:t>
            </a:r>
            <a:r>
              <a:rPr lang="en-US" dirty="0" err="1" smtClean="0"/>
              <a:t>disponíveis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www.ev3lessons.com</a:t>
            </a:r>
            <a:endParaRPr lang="en-US" dirty="0" smtClean="0"/>
          </a:p>
          <a:p>
            <a:r>
              <a:rPr lang="en-US" dirty="0" err="1"/>
              <a:t>Traduzido</a:t>
            </a:r>
            <a:r>
              <a:rPr lang="en-US" dirty="0"/>
              <a:t> pela </a:t>
            </a:r>
            <a:r>
              <a:rPr lang="en-US" dirty="0" err="1"/>
              <a:t>equipe</a:t>
            </a:r>
            <a:r>
              <a:rPr lang="en-US" dirty="0"/>
              <a:t> </a:t>
            </a:r>
            <a:r>
              <a:rPr lang="en-US" i="1" dirty="0">
                <a:solidFill>
                  <a:srgbClr val="0070C0"/>
                </a:solidFill>
              </a:rPr>
              <a:t>GAMETECH CANAÃ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27/06/2015)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trabalho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está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licensiado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sobre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18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201" y="589136"/>
            <a:ext cx="8245475" cy="885369"/>
          </a:xfrm>
          <a:noFill/>
        </p:spPr>
        <p:txBody>
          <a:bodyPr/>
          <a:lstStyle/>
          <a:p>
            <a:r>
              <a:rPr lang="en-US" dirty="0" err="1" smtClean="0"/>
              <a:t>Objetivos</a:t>
            </a:r>
            <a:r>
              <a:rPr lang="en-US" dirty="0" smtClean="0"/>
              <a:t> da </a:t>
            </a:r>
            <a:r>
              <a:rPr lang="en-US" dirty="0" err="1" smtClean="0"/>
              <a:t>Lição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919" y="1807737"/>
            <a:ext cx="8523996" cy="459193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significa</a:t>
            </a:r>
            <a:r>
              <a:rPr lang="en-US" dirty="0" smtClean="0"/>
              <a:t> </a:t>
            </a:r>
            <a:r>
              <a:rPr lang="en-US" dirty="0" err="1" smtClean="0"/>
              <a:t>pseudocódigo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</a:t>
            </a:r>
            <a:r>
              <a:rPr lang="en-US" dirty="0" err="1" smtClean="0"/>
              <a:t>porqu</a:t>
            </a:r>
            <a:r>
              <a:rPr lang="en-US" dirty="0" err="1"/>
              <a:t>ê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um </a:t>
            </a:r>
            <a:r>
              <a:rPr lang="en-US" dirty="0" err="1" smtClean="0"/>
              <a:t>pseudocódigo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a </a:t>
            </a:r>
            <a:r>
              <a:rPr lang="en-US" dirty="0" err="1" smtClean="0"/>
              <a:t>escrever</a:t>
            </a:r>
            <a:r>
              <a:rPr lang="en-US" dirty="0" smtClean="0"/>
              <a:t> um </a:t>
            </a:r>
            <a:r>
              <a:rPr lang="en-US" dirty="0" err="1" smtClean="0"/>
              <a:t>pseudocódigo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tarefa</a:t>
            </a:r>
            <a:r>
              <a:rPr lang="en-US" dirty="0" smtClean="0"/>
              <a:t> </a:t>
            </a:r>
            <a:r>
              <a:rPr lang="en-US" dirty="0" err="1" smtClean="0"/>
              <a:t>comum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a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planejar</a:t>
            </a:r>
            <a:r>
              <a:rPr lang="en-US" dirty="0" smtClean="0"/>
              <a:t> </a:t>
            </a:r>
            <a:r>
              <a:rPr lang="en-US" dirty="0" err="1" smtClean="0"/>
              <a:t>programações</a:t>
            </a:r>
            <a:r>
              <a:rPr lang="en-US" dirty="0" smtClean="0"/>
              <a:t> para a  First Lego League (FLL)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199" y="6492875"/>
            <a:ext cx="5496497" cy="283845"/>
          </a:xfrm>
        </p:spPr>
        <p:txBody>
          <a:bodyPr/>
          <a:lstStyle/>
          <a:p>
            <a:r>
              <a:rPr lang="en-US" dirty="0" smtClean="0"/>
              <a:t>© 2015 EV3Lessons.com, Last edit 6/23/2015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85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201" y="589136"/>
            <a:ext cx="8245475" cy="885369"/>
          </a:xfrm>
          <a:noFill/>
        </p:spPr>
        <p:txBody>
          <a:bodyPr/>
          <a:lstStyle/>
          <a:p>
            <a:r>
              <a:rPr lang="en-US" dirty="0" smtClean="0"/>
              <a:t>O </a:t>
            </a:r>
            <a:r>
              <a:rPr lang="en-US" dirty="0" err="1" smtClean="0"/>
              <a:t>quê</a:t>
            </a:r>
            <a:r>
              <a:rPr lang="en-US" dirty="0" smtClean="0"/>
              <a:t> é um </a:t>
            </a:r>
            <a:r>
              <a:rPr lang="en-US" dirty="0" err="1" smtClean="0"/>
              <a:t>pseudocódigo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919" y="1807737"/>
            <a:ext cx="8523996" cy="4591935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seguem</a:t>
            </a:r>
            <a:r>
              <a:rPr lang="en-US" dirty="0" smtClean="0"/>
              <a:t> </a:t>
            </a:r>
            <a:r>
              <a:rPr lang="en-US" dirty="0" err="1" smtClean="0"/>
              <a:t>direções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pessoas</a:t>
            </a:r>
            <a:r>
              <a:rPr lang="en-US" dirty="0" smtClean="0"/>
              <a:t> </a:t>
            </a:r>
            <a:r>
              <a:rPr lang="en-US" dirty="0" err="1" smtClean="0"/>
              <a:t>dão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eles</a:t>
            </a:r>
            <a:r>
              <a:rPr lang="en-US" dirty="0" smtClean="0"/>
              <a:t>. </a:t>
            </a:r>
            <a:r>
              <a:rPr lang="en-US" dirty="0" err="1" smtClean="0"/>
              <a:t>Elas</a:t>
            </a:r>
            <a:r>
              <a:rPr lang="en-US" dirty="0" smtClean="0"/>
              <a:t> </a:t>
            </a:r>
            <a:r>
              <a:rPr lang="en-US" dirty="0" err="1" smtClean="0"/>
              <a:t>precisam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detalhadas</a:t>
            </a:r>
            <a:r>
              <a:rPr lang="en-US" dirty="0" smtClean="0"/>
              <a:t>, </a:t>
            </a:r>
            <a:r>
              <a:rPr lang="en-US" dirty="0" err="1" smtClean="0"/>
              <a:t>instruções</a:t>
            </a:r>
            <a:r>
              <a:rPr lang="en-US" dirty="0" smtClean="0"/>
              <a:t> do </a:t>
            </a:r>
            <a:r>
              <a:rPr lang="en-US" dirty="0" err="1" smtClean="0"/>
              <a:t>passo</a:t>
            </a:r>
            <a:r>
              <a:rPr lang="en-US" dirty="0"/>
              <a:t> </a:t>
            </a:r>
            <a:r>
              <a:rPr lang="en-US" dirty="0" smtClean="0"/>
              <a:t>a </a:t>
            </a:r>
            <a:r>
              <a:rPr lang="en-US" dirty="0" err="1" smtClean="0"/>
              <a:t>passo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completar</a:t>
            </a:r>
            <a:r>
              <a:rPr lang="en-US" dirty="0" smtClean="0"/>
              <a:t> a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tarefa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Há</a:t>
            </a:r>
            <a:r>
              <a:rPr lang="en-US" dirty="0" smtClean="0"/>
              <a:t> </a:t>
            </a:r>
            <a:r>
              <a:rPr lang="en-US" dirty="0" err="1" smtClean="0"/>
              <a:t>várias</a:t>
            </a:r>
            <a:r>
              <a:rPr lang="en-US" dirty="0" smtClean="0"/>
              <a:t> </a:t>
            </a:r>
            <a:r>
              <a:rPr lang="en-US" dirty="0" err="1" smtClean="0"/>
              <a:t>anotações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programador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fazer</a:t>
            </a:r>
            <a:r>
              <a:rPr lang="en-US" dirty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escrever</a:t>
            </a:r>
            <a:r>
              <a:rPr lang="en-US" dirty="0" smtClean="0"/>
              <a:t> o </a:t>
            </a:r>
            <a:r>
              <a:rPr lang="en-US" dirty="0" err="1" smtClean="0"/>
              <a:t>código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estiver</a:t>
            </a:r>
            <a:r>
              <a:rPr lang="en-US" dirty="0" smtClean="0"/>
              <a:t> pronto.</a:t>
            </a:r>
          </a:p>
          <a:p>
            <a:pPr algn="just"/>
            <a:r>
              <a:rPr lang="en-US" dirty="0" err="1" smtClean="0"/>
              <a:t>Não</a:t>
            </a:r>
            <a:r>
              <a:rPr lang="en-US" dirty="0" smtClean="0"/>
              <a:t> é </a:t>
            </a:r>
            <a:r>
              <a:rPr lang="en-US" dirty="0" err="1" smtClean="0"/>
              <a:t>escrito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nenhuma</a:t>
            </a:r>
            <a:r>
              <a:rPr lang="en-US" dirty="0" smtClean="0"/>
              <a:t> </a:t>
            </a:r>
            <a:r>
              <a:rPr lang="en-US" dirty="0" err="1" smtClean="0"/>
              <a:t>linguagem</a:t>
            </a:r>
            <a:r>
              <a:rPr lang="en-US" dirty="0" smtClean="0"/>
              <a:t> de </a:t>
            </a:r>
            <a:r>
              <a:rPr lang="en-US" dirty="0" err="1" smtClean="0"/>
              <a:t>prrgramação</a:t>
            </a:r>
            <a:r>
              <a:rPr lang="en-US" dirty="0" smtClean="0"/>
              <a:t> especial. </a:t>
            </a:r>
            <a:r>
              <a:rPr lang="en-US" dirty="0" err="1" smtClean="0"/>
              <a:t>Pseudocódigo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parte do </a:t>
            </a:r>
            <a:r>
              <a:rPr lang="en-US" dirty="0" err="1" smtClean="0"/>
              <a:t>portugês</a:t>
            </a:r>
            <a:r>
              <a:rPr lang="en-US" dirty="0" smtClean="0"/>
              <a:t> e </a:t>
            </a:r>
            <a:r>
              <a:rPr lang="en-US" dirty="0" err="1" smtClean="0"/>
              <a:t>ser</a:t>
            </a:r>
            <a:r>
              <a:rPr lang="en-US" dirty="0" smtClean="0"/>
              <a:t> parte do </a:t>
            </a:r>
            <a:r>
              <a:rPr lang="en-US" dirty="0" err="1" smtClean="0"/>
              <a:t>código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Pseudocódigo</a:t>
            </a:r>
            <a:r>
              <a:rPr lang="en-US" dirty="0" smtClean="0"/>
              <a:t> </a:t>
            </a:r>
            <a:r>
              <a:rPr lang="en-US" dirty="0" err="1" smtClean="0"/>
              <a:t>permite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progrmador</a:t>
            </a:r>
            <a:r>
              <a:rPr lang="en-US" dirty="0" smtClean="0"/>
              <a:t> </a:t>
            </a:r>
            <a:r>
              <a:rPr lang="en-US" dirty="0" err="1" smtClean="0"/>
              <a:t>possa</a:t>
            </a:r>
            <a:r>
              <a:rPr lang="en-US" dirty="0" smtClean="0"/>
              <a:t> se </a:t>
            </a:r>
            <a:r>
              <a:rPr lang="en-US" dirty="0" err="1" smtClean="0"/>
              <a:t>comunicar</a:t>
            </a:r>
            <a:r>
              <a:rPr lang="en-US" dirty="0" smtClean="0"/>
              <a:t> com </a:t>
            </a:r>
            <a:r>
              <a:rPr lang="en-US" dirty="0" err="1" smtClean="0"/>
              <a:t>os</a:t>
            </a:r>
            <a:r>
              <a:rPr lang="en-US" dirty="0" smtClean="0"/>
              <a:t> outros.</a:t>
            </a:r>
            <a:endParaRPr lang="en-US" dirty="0"/>
          </a:p>
          <a:p>
            <a:pPr algn="just"/>
            <a:r>
              <a:rPr lang="en-US" dirty="0" err="1" smtClean="0"/>
              <a:t>Pseudocódigo</a:t>
            </a:r>
            <a:r>
              <a:rPr lang="en-US" dirty="0" smtClean="0"/>
              <a:t> é </a:t>
            </a:r>
            <a:r>
              <a:rPr lang="en-US" dirty="0" err="1" smtClean="0"/>
              <a:t>detalhado</a:t>
            </a:r>
            <a:r>
              <a:rPr lang="en-US" dirty="0"/>
              <a:t> </a:t>
            </a:r>
            <a:r>
              <a:rPr lang="en-US" dirty="0" smtClean="0"/>
              <a:t>o </a:t>
            </a:r>
            <a:r>
              <a:rPr lang="en-US" dirty="0" err="1" smtClean="0"/>
              <a:t>suficiente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criar</a:t>
            </a:r>
            <a:r>
              <a:rPr lang="en-US" dirty="0" smtClean="0"/>
              <a:t> um </a:t>
            </a:r>
            <a:r>
              <a:rPr lang="en-US" dirty="0" err="1" smtClean="0"/>
              <a:t>código</a:t>
            </a:r>
            <a:r>
              <a:rPr lang="en-US" dirty="0" smtClean="0"/>
              <a:t> </a:t>
            </a:r>
            <a:r>
              <a:rPr lang="en-US" dirty="0" err="1" smtClean="0"/>
              <a:t>atual</a:t>
            </a:r>
            <a:r>
              <a:rPr lang="en-US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199" y="6492875"/>
            <a:ext cx="5496497" cy="283845"/>
          </a:xfrm>
        </p:spPr>
        <p:txBody>
          <a:bodyPr/>
          <a:lstStyle/>
          <a:p>
            <a:r>
              <a:rPr lang="en-US" dirty="0" smtClean="0"/>
              <a:t>© 2015 EV3Lessons.com, Last edit 6/23/2015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00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Porquê</a:t>
            </a:r>
            <a:r>
              <a:rPr lang="en-US" dirty="0" smtClean="0"/>
              <a:t> um </a:t>
            </a:r>
            <a:r>
              <a:rPr lang="en-US" dirty="0" err="1" smtClean="0"/>
              <a:t>Pseudocódigo</a:t>
            </a:r>
            <a:r>
              <a:rPr lang="en-US" dirty="0" smtClean="0"/>
              <a:t> é </a:t>
            </a:r>
            <a:r>
              <a:rPr lang="en-US" dirty="0" err="1" smtClean="0"/>
              <a:t>Importante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882140"/>
            <a:ext cx="8574087" cy="424402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Um </a:t>
            </a:r>
            <a:r>
              <a:rPr lang="en-US" dirty="0" err="1" smtClean="0"/>
              <a:t>jeito</a:t>
            </a:r>
            <a:r>
              <a:rPr lang="en-US" dirty="0" smtClean="0"/>
              <a:t> legal de </a:t>
            </a:r>
            <a:r>
              <a:rPr lang="en-US" dirty="0" err="1" smtClean="0"/>
              <a:t>aprender</a:t>
            </a:r>
            <a:r>
              <a:rPr lang="en-US" dirty="0" smtClean="0"/>
              <a:t> a </a:t>
            </a:r>
            <a:r>
              <a:rPr lang="en-US" dirty="0" err="1" smtClean="0"/>
              <a:t>escrever</a:t>
            </a:r>
            <a:r>
              <a:rPr lang="en-US" dirty="0" smtClean="0"/>
              <a:t> um </a:t>
            </a:r>
            <a:r>
              <a:rPr lang="en-US" dirty="0" err="1" smtClean="0"/>
              <a:t>pseudocódigo</a:t>
            </a:r>
            <a:r>
              <a:rPr lang="en-US" dirty="0" smtClean="0"/>
              <a:t> é </a:t>
            </a:r>
            <a:r>
              <a:rPr lang="en-US" dirty="0" err="1" smtClean="0"/>
              <a:t>fazer</a:t>
            </a:r>
            <a:r>
              <a:rPr lang="en-US" dirty="0" smtClean="0"/>
              <a:t> </a:t>
            </a:r>
            <a:r>
              <a:rPr lang="en-US" dirty="0" err="1" smtClean="0"/>
              <a:t>instruções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coisas</a:t>
            </a:r>
            <a:r>
              <a:rPr lang="en-US" dirty="0" smtClean="0"/>
              <a:t> simples </a:t>
            </a:r>
            <a:r>
              <a:rPr lang="en-US" dirty="0" err="1" smtClean="0"/>
              <a:t>como</a:t>
            </a:r>
            <a:r>
              <a:rPr lang="en-US" dirty="0" smtClean="0"/>
              <a:t>: </a:t>
            </a:r>
          </a:p>
          <a:p>
            <a:pPr lvl="2"/>
            <a:r>
              <a:rPr lang="en-US" dirty="0" smtClean="0"/>
              <a:t>Como </a:t>
            </a:r>
            <a:r>
              <a:rPr lang="en-US" dirty="0" err="1" smtClean="0"/>
              <a:t>fazer</a:t>
            </a:r>
            <a:r>
              <a:rPr lang="en-US" dirty="0" smtClean="0"/>
              <a:t> um </a:t>
            </a:r>
            <a:r>
              <a:rPr lang="en-US" dirty="0" err="1" smtClean="0"/>
              <a:t>sanduíche</a:t>
            </a:r>
            <a:r>
              <a:rPr lang="en-US" dirty="0" smtClean="0"/>
              <a:t>,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decorar</a:t>
            </a:r>
            <a:r>
              <a:rPr lang="en-US" dirty="0" smtClean="0"/>
              <a:t> um bolo, </a:t>
            </a:r>
            <a:r>
              <a:rPr lang="en-US" dirty="0"/>
              <a:t>etc.  </a:t>
            </a:r>
            <a:endParaRPr lang="en-US" dirty="0" smtClean="0"/>
          </a:p>
          <a:p>
            <a:pPr lvl="2"/>
            <a:r>
              <a:rPr lang="en-US" dirty="0" err="1" smtClean="0"/>
              <a:t>Alunos</a:t>
            </a:r>
            <a:r>
              <a:rPr lang="en-US" dirty="0" smtClean="0"/>
              <a:t> </a:t>
            </a:r>
            <a:r>
              <a:rPr lang="en-US" dirty="0" err="1" smtClean="0"/>
              <a:t>deveriam</a:t>
            </a:r>
            <a:r>
              <a:rPr lang="en-US" dirty="0"/>
              <a:t> </a:t>
            </a:r>
            <a:r>
              <a:rPr lang="en-US" dirty="0" err="1" smtClean="0"/>
              <a:t>escrever</a:t>
            </a:r>
            <a:r>
              <a:rPr lang="en-US" dirty="0" smtClean="0"/>
              <a:t> as </a:t>
            </a:r>
            <a:r>
              <a:rPr lang="en-US" dirty="0" err="1" smtClean="0"/>
              <a:t>instruções</a:t>
            </a:r>
            <a:r>
              <a:rPr lang="en-US" dirty="0" smtClean="0"/>
              <a:t> e </a:t>
            </a:r>
            <a:r>
              <a:rPr lang="en-US" dirty="0" err="1" smtClean="0"/>
              <a:t>então</a:t>
            </a:r>
            <a:r>
              <a:rPr lang="en-US" dirty="0" smtClean="0"/>
              <a:t> o professor </a:t>
            </a:r>
            <a:r>
              <a:rPr lang="en-US" dirty="0" err="1" smtClean="0"/>
              <a:t>deverá</a:t>
            </a:r>
            <a:r>
              <a:rPr lang="en-US" dirty="0" smtClean="0"/>
              <a:t> </a:t>
            </a:r>
            <a:r>
              <a:rPr lang="en-US" dirty="0" err="1" smtClean="0"/>
              <a:t>segui</a:t>
            </a:r>
            <a:r>
              <a:rPr lang="en-US" dirty="0" smtClean="0"/>
              <a:t>-los.  </a:t>
            </a:r>
          </a:p>
          <a:p>
            <a:pPr lvl="2"/>
            <a:r>
              <a:rPr lang="en-US" dirty="0" smtClean="0"/>
              <a:t>E </a:t>
            </a:r>
            <a:r>
              <a:rPr lang="en-US" dirty="0" err="1" smtClean="0"/>
              <a:t>então</a:t>
            </a:r>
            <a:r>
              <a:rPr lang="en-US" dirty="0" smtClean="0"/>
              <a:t> </a:t>
            </a:r>
            <a:r>
              <a:rPr lang="en-US" dirty="0" err="1" smtClean="0"/>
              <a:t>comparar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err="1" smtClean="0"/>
              <a:t>Alguns</a:t>
            </a:r>
            <a:r>
              <a:rPr lang="en-US" dirty="0" smtClean="0"/>
              <a:t> </a:t>
            </a:r>
            <a:r>
              <a:rPr lang="en-US" dirty="0" err="1" smtClean="0"/>
              <a:t>exemplos</a:t>
            </a:r>
            <a:r>
              <a:rPr lang="en-US" dirty="0" smtClean="0"/>
              <a:t> de </a:t>
            </a:r>
            <a:r>
              <a:rPr lang="en-US" dirty="0" err="1" smtClean="0"/>
              <a:t>alunos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fizeram</a:t>
            </a:r>
            <a:r>
              <a:rPr lang="en-US" dirty="0" smtClean="0"/>
              <a:t> </a:t>
            </a:r>
            <a:r>
              <a:rPr lang="en-US" dirty="0" err="1" smtClean="0"/>
              <a:t>instruções</a:t>
            </a:r>
            <a:r>
              <a:rPr lang="en-US" dirty="0" smtClean="0"/>
              <a:t> com </a:t>
            </a:r>
            <a:r>
              <a:rPr lang="en-US" dirty="0" err="1" smtClean="0"/>
              <a:t>sanduíche</a:t>
            </a:r>
            <a:r>
              <a:rPr lang="en-US" dirty="0" smtClean="0"/>
              <a:t> de </a:t>
            </a:r>
            <a:r>
              <a:rPr lang="en-US" dirty="0" err="1" smtClean="0"/>
              <a:t>manteiga</a:t>
            </a:r>
            <a:r>
              <a:rPr lang="en-US" dirty="0" smtClean="0"/>
              <a:t> de </a:t>
            </a:r>
            <a:r>
              <a:rPr lang="en-US" dirty="0" err="1" smtClean="0"/>
              <a:t>amendoim</a:t>
            </a:r>
            <a:r>
              <a:rPr lang="en-US" dirty="0" smtClean="0"/>
              <a:t> </a:t>
            </a:r>
            <a:endParaRPr lang="en-US" dirty="0"/>
          </a:p>
          <a:p>
            <a:pPr lvl="2"/>
            <a:r>
              <a:rPr lang="en-US" dirty="0" err="1" smtClean="0">
                <a:solidFill>
                  <a:srgbClr val="00B0F0"/>
                </a:solidFill>
              </a:rPr>
              <a:t>Aluno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rgbClr val="00B0F0"/>
                </a:solidFill>
              </a:rPr>
              <a:t>1 </a:t>
            </a:r>
            <a:r>
              <a:rPr lang="en-US" dirty="0" err="1" smtClean="0">
                <a:solidFill>
                  <a:srgbClr val="00B0F0"/>
                </a:solidFill>
              </a:rPr>
              <a:t>escreveu</a:t>
            </a:r>
            <a:r>
              <a:rPr lang="en-US" dirty="0" smtClean="0">
                <a:solidFill>
                  <a:srgbClr val="00B0F0"/>
                </a:solidFill>
              </a:rPr>
              <a:t>: “</a:t>
            </a:r>
            <a:r>
              <a:rPr lang="en-US" dirty="0" err="1" smtClean="0">
                <a:solidFill>
                  <a:srgbClr val="00B0F0"/>
                </a:solidFill>
              </a:rPr>
              <a:t>Ponha</a:t>
            </a:r>
            <a:r>
              <a:rPr lang="en-US" dirty="0" smtClean="0">
                <a:solidFill>
                  <a:srgbClr val="00B0F0"/>
                </a:solidFill>
              </a:rPr>
              <a:t> a </a:t>
            </a:r>
            <a:r>
              <a:rPr lang="en-US" dirty="0" err="1" smtClean="0">
                <a:solidFill>
                  <a:srgbClr val="00B0F0"/>
                </a:solidFill>
              </a:rPr>
              <a:t>manteiga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amendoin</a:t>
            </a:r>
            <a:r>
              <a:rPr lang="en-US" dirty="0" smtClean="0">
                <a:solidFill>
                  <a:srgbClr val="00B0F0"/>
                </a:solidFill>
              </a:rPr>
              <a:t> no </a:t>
            </a:r>
            <a:r>
              <a:rPr lang="en-US" dirty="0" err="1" smtClean="0">
                <a:solidFill>
                  <a:srgbClr val="00B0F0"/>
                </a:solidFill>
              </a:rPr>
              <a:t>pão</a:t>
            </a:r>
            <a:r>
              <a:rPr lang="en-US" dirty="0" smtClean="0">
                <a:solidFill>
                  <a:srgbClr val="00B0F0"/>
                </a:solidFill>
              </a:rPr>
              <a:t>”.  E </a:t>
            </a:r>
            <a:r>
              <a:rPr lang="en-US" dirty="0" err="1" smtClean="0">
                <a:solidFill>
                  <a:srgbClr val="00B0F0"/>
                </a:solidFill>
              </a:rPr>
              <a:t>então</a:t>
            </a:r>
            <a:r>
              <a:rPr lang="en-US" dirty="0" smtClean="0">
                <a:solidFill>
                  <a:srgbClr val="00B0F0"/>
                </a:solidFill>
              </a:rPr>
              <a:t> o professor </a:t>
            </a:r>
            <a:r>
              <a:rPr lang="en-US" dirty="0" err="1" smtClean="0">
                <a:solidFill>
                  <a:srgbClr val="00B0F0"/>
                </a:solidFill>
              </a:rPr>
              <a:t>colocou</a:t>
            </a:r>
            <a:r>
              <a:rPr lang="en-US" dirty="0" smtClean="0">
                <a:solidFill>
                  <a:srgbClr val="00B0F0"/>
                </a:solidFill>
              </a:rPr>
              <a:t> a </a:t>
            </a:r>
            <a:r>
              <a:rPr lang="en-US" dirty="0" err="1" smtClean="0">
                <a:solidFill>
                  <a:srgbClr val="00B0F0"/>
                </a:solidFill>
              </a:rPr>
              <a:t>jarra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inteira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manteiga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nos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pedaçõs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pão</a:t>
            </a:r>
            <a:r>
              <a:rPr lang="en-US" dirty="0" smtClean="0">
                <a:solidFill>
                  <a:srgbClr val="00B0F0"/>
                </a:solidFill>
              </a:rPr>
              <a:t>.  </a:t>
            </a:r>
            <a:endParaRPr lang="en-US" dirty="0">
              <a:solidFill>
                <a:srgbClr val="00B0F0"/>
              </a:solidFill>
            </a:endParaRPr>
          </a:p>
          <a:p>
            <a:pPr lvl="2"/>
            <a:r>
              <a:rPr lang="en-US" dirty="0" err="1" smtClean="0">
                <a:solidFill>
                  <a:srgbClr val="00B0F0"/>
                </a:solidFill>
              </a:rPr>
              <a:t>Aluno</a:t>
            </a:r>
            <a:r>
              <a:rPr lang="en-US" dirty="0" smtClean="0">
                <a:solidFill>
                  <a:srgbClr val="00B0F0"/>
                </a:solidFill>
              </a:rPr>
              <a:t> 2 </a:t>
            </a:r>
            <a:r>
              <a:rPr lang="en-US" dirty="0" err="1" smtClean="0">
                <a:solidFill>
                  <a:srgbClr val="00B0F0"/>
                </a:solidFill>
              </a:rPr>
              <a:t>escreveu</a:t>
            </a:r>
            <a:r>
              <a:rPr lang="en-US" dirty="0" smtClean="0">
                <a:solidFill>
                  <a:srgbClr val="00B0F0"/>
                </a:solidFill>
              </a:rPr>
              <a:t>: “</a:t>
            </a:r>
            <a:r>
              <a:rPr lang="en-US" dirty="0" err="1" smtClean="0">
                <a:solidFill>
                  <a:srgbClr val="00B0F0"/>
                </a:solidFill>
              </a:rPr>
              <a:t>pegue</a:t>
            </a:r>
            <a:r>
              <a:rPr lang="en-US" dirty="0" smtClean="0">
                <a:solidFill>
                  <a:srgbClr val="00B0F0"/>
                </a:solidFill>
              </a:rPr>
              <a:t> a </a:t>
            </a:r>
            <a:r>
              <a:rPr lang="en-US" dirty="0" err="1" smtClean="0">
                <a:solidFill>
                  <a:srgbClr val="00B0F0"/>
                </a:solidFill>
              </a:rPr>
              <a:t>maneiga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amendoin</a:t>
            </a:r>
            <a:r>
              <a:rPr lang="en-US" dirty="0" smtClean="0">
                <a:solidFill>
                  <a:srgbClr val="00B0F0"/>
                </a:solidFill>
              </a:rPr>
              <a:t> e </a:t>
            </a:r>
            <a:r>
              <a:rPr lang="en-US" dirty="0" err="1" smtClean="0">
                <a:solidFill>
                  <a:srgbClr val="00B0F0"/>
                </a:solidFill>
              </a:rPr>
              <a:t>espalhe</a:t>
            </a:r>
            <a:r>
              <a:rPr lang="en-US" dirty="0" smtClean="0">
                <a:solidFill>
                  <a:srgbClr val="00B0F0"/>
                </a:solidFill>
              </a:rPr>
              <a:t> no  </a:t>
            </a:r>
            <a:r>
              <a:rPr lang="en-US" dirty="0" err="1" smtClean="0">
                <a:solidFill>
                  <a:srgbClr val="00B0F0"/>
                </a:solidFill>
              </a:rPr>
              <a:t>pão</a:t>
            </a:r>
            <a:r>
              <a:rPr lang="en-US" dirty="0" smtClean="0">
                <a:solidFill>
                  <a:srgbClr val="00B0F0"/>
                </a:solidFill>
              </a:rPr>
              <a:t>”. E </a:t>
            </a:r>
            <a:r>
              <a:rPr lang="en-US" dirty="0" err="1" smtClean="0">
                <a:solidFill>
                  <a:srgbClr val="00B0F0"/>
                </a:solidFill>
              </a:rPr>
              <a:t>então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ele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espalhou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em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todo</a:t>
            </a:r>
            <a:r>
              <a:rPr lang="en-US" dirty="0" smtClean="0">
                <a:solidFill>
                  <a:srgbClr val="00B0F0"/>
                </a:solidFill>
              </a:rPr>
              <a:t> o </a:t>
            </a:r>
            <a:r>
              <a:rPr lang="en-US" dirty="0" err="1" smtClean="0">
                <a:solidFill>
                  <a:srgbClr val="00B0F0"/>
                </a:solidFill>
              </a:rPr>
              <a:t>pão</a:t>
            </a:r>
            <a:r>
              <a:rPr lang="en-US" dirty="0" smtClean="0">
                <a:solidFill>
                  <a:srgbClr val="00B0F0"/>
                </a:solidFill>
              </a:rPr>
              <a:t>.</a:t>
            </a:r>
            <a:endParaRPr lang="en-US" dirty="0">
              <a:solidFill>
                <a:srgbClr val="00B0F0"/>
              </a:solidFill>
            </a:endParaRPr>
          </a:p>
          <a:p>
            <a:pPr lvl="2"/>
            <a:r>
              <a:rPr lang="en-US" dirty="0" err="1" smtClean="0">
                <a:solidFill>
                  <a:srgbClr val="00B0F0"/>
                </a:solidFill>
              </a:rPr>
              <a:t>Aluno</a:t>
            </a:r>
            <a:r>
              <a:rPr lang="en-US" dirty="0" smtClean="0">
                <a:solidFill>
                  <a:srgbClr val="00B0F0"/>
                </a:solidFill>
              </a:rPr>
              <a:t> 3 </a:t>
            </a:r>
            <a:r>
              <a:rPr lang="en-US" dirty="0" err="1" smtClean="0">
                <a:solidFill>
                  <a:srgbClr val="00B0F0"/>
                </a:solidFill>
              </a:rPr>
              <a:t>escreveu</a:t>
            </a:r>
            <a:r>
              <a:rPr lang="en-US" dirty="0" smtClean="0">
                <a:solidFill>
                  <a:srgbClr val="00B0F0"/>
                </a:solidFill>
              </a:rPr>
              <a:t>: ‘’</a:t>
            </a:r>
            <a:r>
              <a:rPr lang="en-US" dirty="0" err="1" smtClean="0">
                <a:solidFill>
                  <a:srgbClr val="00B0F0"/>
                </a:solidFill>
              </a:rPr>
              <a:t>Pegue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dois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pedaços</a:t>
            </a:r>
            <a:r>
              <a:rPr lang="en-US" dirty="0" smtClean="0">
                <a:solidFill>
                  <a:srgbClr val="00B0F0"/>
                </a:solidFill>
              </a:rPr>
              <a:t> de ´</a:t>
            </a:r>
            <a:r>
              <a:rPr lang="en-US" dirty="0" err="1" smtClean="0">
                <a:solidFill>
                  <a:srgbClr val="00B0F0"/>
                </a:solidFill>
              </a:rPr>
              <a:t>pão</a:t>
            </a:r>
            <a:r>
              <a:rPr lang="en-US" dirty="0" smtClean="0">
                <a:solidFill>
                  <a:srgbClr val="00B0F0"/>
                </a:solidFill>
              </a:rPr>
              <a:t> e </a:t>
            </a:r>
            <a:r>
              <a:rPr lang="en-US" dirty="0" err="1" smtClean="0">
                <a:solidFill>
                  <a:srgbClr val="00B0F0"/>
                </a:solidFill>
              </a:rPr>
              <a:t>espalhe</a:t>
            </a:r>
            <a:r>
              <a:rPr lang="en-US" dirty="0" smtClean="0">
                <a:solidFill>
                  <a:srgbClr val="00B0F0"/>
                </a:solidFill>
              </a:rPr>
              <a:t> um </a:t>
            </a:r>
            <a:r>
              <a:rPr lang="en-US" dirty="0" err="1" smtClean="0">
                <a:solidFill>
                  <a:srgbClr val="00B0F0"/>
                </a:solidFill>
              </a:rPr>
              <a:t>pouco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manteiga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amendoim</a:t>
            </a:r>
            <a:r>
              <a:rPr lang="en-US" dirty="0" smtClean="0">
                <a:solidFill>
                  <a:srgbClr val="00B0F0"/>
                </a:solidFill>
              </a:rPr>
              <a:t>”. E </a:t>
            </a:r>
            <a:r>
              <a:rPr lang="en-US" dirty="0" err="1" smtClean="0">
                <a:solidFill>
                  <a:srgbClr val="00B0F0"/>
                </a:solidFill>
              </a:rPr>
              <a:t>então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ele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espalhou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manteiga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amendoim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em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todos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os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lados</a:t>
            </a:r>
            <a:r>
              <a:rPr lang="en-US" dirty="0" smtClean="0">
                <a:solidFill>
                  <a:srgbClr val="00B0F0"/>
                </a:solidFill>
              </a:rPr>
              <a:t> dos </a:t>
            </a:r>
            <a:r>
              <a:rPr lang="en-US" dirty="0" err="1" smtClean="0">
                <a:solidFill>
                  <a:srgbClr val="00B0F0"/>
                </a:solidFill>
              </a:rPr>
              <a:t>pedaços</a:t>
            </a:r>
            <a:r>
              <a:rPr lang="en-US" dirty="0" smtClean="0">
                <a:solidFill>
                  <a:srgbClr val="00B0F0"/>
                </a:solidFill>
              </a:rPr>
              <a:t> de </a:t>
            </a:r>
            <a:r>
              <a:rPr lang="en-US" dirty="0" err="1" smtClean="0">
                <a:solidFill>
                  <a:srgbClr val="00B0F0"/>
                </a:solidFill>
              </a:rPr>
              <a:t>pão</a:t>
            </a:r>
            <a:r>
              <a:rPr lang="en-US" dirty="0" smtClean="0">
                <a:solidFill>
                  <a:srgbClr val="00B0F0"/>
                </a:solidFill>
              </a:rPr>
              <a:t>.</a:t>
            </a:r>
          </a:p>
          <a:p>
            <a:pPr lvl="0"/>
            <a:r>
              <a:rPr lang="en-US" dirty="0" smtClean="0"/>
              <a:t>Boas </a:t>
            </a:r>
            <a:r>
              <a:rPr lang="en-US" dirty="0" err="1" smtClean="0"/>
              <a:t>intruções</a:t>
            </a:r>
            <a:r>
              <a:rPr lang="en-US" dirty="0" smtClean="0"/>
              <a:t> e </a:t>
            </a:r>
            <a:r>
              <a:rPr lang="en-US" dirty="0" err="1" smtClean="0"/>
              <a:t>uma</a:t>
            </a:r>
            <a:r>
              <a:rPr lang="en-US" dirty="0" smtClean="0"/>
              <a:t> boa </a:t>
            </a:r>
            <a:r>
              <a:rPr lang="en-US" dirty="0" err="1" smtClean="0"/>
              <a:t>comunicação</a:t>
            </a:r>
            <a:r>
              <a:rPr lang="en-US" dirty="0" smtClean="0"/>
              <a:t> é </a:t>
            </a:r>
            <a:r>
              <a:rPr lang="en-US" dirty="0" err="1" smtClean="0"/>
              <a:t>sempre</a:t>
            </a:r>
            <a:r>
              <a:rPr lang="en-US" dirty="0" smtClean="0"/>
              <a:t> </a:t>
            </a:r>
            <a:r>
              <a:rPr lang="en-US" dirty="0" err="1" smtClean="0"/>
              <a:t>bom</a:t>
            </a:r>
            <a:r>
              <a:rPr lang="en-US" dirty="0" smtClean="0"/>
              <a:t>!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6/23/2015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90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Solução</a:t>
            </a:r>
            <a:r>
              <a:rPr lang="en-US" dirty="0" smtClean="0"/>
              <a:t> do </a:t>
            </a:r>
            <a:r>
              <a:rPr lang="en-US" dirty="0" err="1" smtClean="0"/>
              <a:t>Pseudocódigo</a:t>
            </a:r>
            <a:r>
              <a:rPr lang="en-US" dirty="0" smtClean="0"/>
              <a:t> do </a:t>
            </a:r>
            <a:r>
              <a:rPr lang="en-US" dirty="0" err="1" smtClean="0"/>
              <a:t>Pão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638" y="1997771"/>
            <a:ext cx="6505638" cy="4182049"/>
          </a:xfrm>
        </p:spPr>
        <p:txBody>
          <a:bodyPr>
            <a:normAutofit/>
          </a:bodyPr>
          <a:lstStyle/>
          <a:p>
            <a:pPr lvl="0"/>
            <a:r>
              <a:rPr lang="en-US" dirty="0" err="1" smtClean="0"/>
              <a:t>Pegue</a:t>
            </a:r>
            <a:r>
              <a:rPr lang="en-US" dirty="0" smtClean="0"/>
              <a:t> </a:t>
            </a:r>
            <a:r>
              <a:rPr lang="en-US" dirty="0" err="1" smtClean="0"/>
              <a:t>exatamente</a:t>
            </a:r>
            <a:r>
              <a:rPr lang="en-US" dirty="0" smtClean="0"/>
              <a:t> </a:t>
            </a:r>
            <a:r>
              <a:rPr lang="en-US" dirty="0" err="1" smtClean="0"/>
              <a:t>dois</a:t>
            </a:r>
            <a:r>
              <a:rPr lang="en-US" dirty="0" smtClean="0"/>
              <a:t> </a:t>
            </a:r>
            <a:r>
              <a:rPr lang="en-US" dirty="0" err="1" smtClean="0"/>
              <a:t>pedaços</a:t>
            </a:r>
            <a:r>
              <a:rPr lang="en-US" dirty="0" smtClean="0"/>
              <a:t> de </a:t>
            </a:r>
            <a:r>
              <a:rPr lang="en-US" dirty="0" err="1" smtClean="0"/>
              <a:t>pão</a:t>
            </a:r>
            <a:r>
              <a:rPr lang="en-US" dirty="0" smtClean="0"/>
              <a:t>.</a:t>
            </a:r>
            <a:endParaRPr lang="en-US" dirty="0"/>
          </a:p>
          <a:p>
            <a:pPr lvl="0"/>
            <a:r>
              <a:rPr lang="en-US" dirty="0" err="1" smtClean="0"/>
              <a:t>Pegue</a:t>
            </a:r>
            <a:r>
              <a:rPr lang="en-US" dirty="0" smtClean="0"/>
              <a:t> um </a:t>
            </a:r>
            <a:r>
              <a:rPr lang="en-US" dirty="0" err="1" smtClean="0"/>
              <a:t>lado</a:t>
            </a:r>
            <a:r>
              <a:rPr lang="en-US" dirty="0" smtClean="0"/>
              <a:t> do </a:t>
            </a:r>
            <a:r>
              <a:rPr lang="en-US" dirty="0" err="1" smtClean="0"/>
              <a:t>pão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coberto</a:t>
            </a:r>
            <a:r>
              <a:rPr lang="en-US" dirty="0" smtClean="0"/>
              <a:t> com </a:t>
            </a:r>
            <a:r>
              <a:rPr lang="en-US" dirty="0" err="1" smtClean="0"/>
              <a:t>manteiga</a:t>
            </a:r>
            <a:r>
              <a:rPr lang="en-US" dirty="0" smtClean="0"/>
              <a:t> de </a:t>
            </a:r>
            <a:r>
              <a:rPr lang="en-US" dirty="0" err="1" smtClean="0"/>
              <a:t>amendoi</a:t>
            </a:r>
            <a:r>
              <a:rPr lang="en-US" dirty="0" err="1"/>
              <a:t>m</a:t>
            </a:r>
            <a:r>
              <a:rPr lang="en-US" dirty="0" smtClean="0"/>
              <a:t> e use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faca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passar</a:t>
            </a:r>
            <a:r>
              <a:rPr lang="en-US" dirty="0" smtClean="0"/>
              <a:t> </a:t>
            </a:r>
            <a:r>
              <a:rPr lang="en-US" dirty="0" err="1" smtClean="0"/>
              <a:t>geléia</a:t>
            </a:r>
            <a:r>
              <a:rPr lang="en-US" dirty="0" smtClean="0"/>
              <a:t>.</a:t>
            </a:r>
            <a:endParaRPr lang="en-US" dirty="0"/>
          </a:p>
          <a:p>
            <a:pPr lvl="0"/>
            <a:r>
              <a:rPr lang="en-US" dirty="0" err="1" smtClean="0"/>
              <a:t>Pegue</a:t>
            </a:r>
            <a:r>
              <a:rPr lang="en-US" dirty="0" smtClean="0"/>
              <a:t> o outro </a:t>
            </a:r>
            <a:r>
              <a:rPr lang="en-US" dirty="0" err="1" smtClean="0"/>
              <a:t>pão</a:t>
            </a:r>
            <a:r>
              <a:rPr lang="en-US" dirty="0" smtClean="0"/>
              <a:t> e </a:t>
            </a:r>
            <a:r>
              <a:rPr lang="en-US" dirty="0" err="1" smtClean="0"/>
              <a:t>pegue</a:t>
            </a:r>
            <a:r>
              <a:rPr lang="en-US" dirty="0" smtClean="0"/>
              <a:t> o </a:t>
            </a:r>
            <a:r>
              <a:rPr lang="en-US" dirty="0" err="1" smtClean="0"/>
              <a:t>lado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coberto</a:t>
            </a:r>
            <a:r>
              <a:rPr lang="en-US" dirty="0" smtClean="0"/>
              <a:t> com </a:t>
            </a:r>
            <a:r>
              <a:rPr lang="en-US" dirty="0" err="1" smtClean="0"/>
              <a:t>geléia</a:t>
            </a:r>
            <a:r>
              <a:rPr lang="en-US" dirty="0" smtClean="0"/>
              <a:t> e use a </a:t>
            </a:r>
            <a:r>
              <a:rPr lang="en-US" dirty="0" err="1" smtClean="0"/>
              <a:t>faca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espalahar</a:t>
            </a:r>
            <a:r>
              <a:rPr lang="en-US" dirty="0" smtClean="0"/>
              <a:t> </a:t>
            </a:r>
            <a:r>
              <a:rPr lang="en-US" dirty="0" err="1" smtClean="0"/>
              <a:t>manteiga</a:t>
            </a:r>
            <a:r>
              <a:rPr lang="en-US" dirty="0" smtClean="0"/>
              <a:t> de </a:t>
            </a:r>
            <a:r>
              <a:rPr lang="en-US" dirty="0" err="1" smtClean="0"/>
              <a:t>amenoim</a:t>
            </a:r>
            <a:endParaRPr lang="en-US" dirty="0"/>
          </a:p>
          <a:p>
            <a:pPr lvl="0"/>
            <a:r>
              <a:rPr lang="en-US" dirty="0" err="1" smtClean="0"/>
              <a:t>Pegue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dois</a:t>
            </a:r>
            <a:r>
              <a:rPr lang="en-US" dirty="0" smtClean="0"/>
              <a:t> </a:t>
            </a:r>
            <a:r>
              <a:rPr lang="en-US" dirty="0" err="1" smtClean="0"/>
              <a:t>lados</a:t>
            </a:r>
            <a:r>
              <a:rPr lang="en-US" dirty="0" smtClean="0"/>
              <a:t> e </a:t>
            </a:r>
            <a:r>
              <a:rPr lang="en-US" dirty="0" err="1" smtClean="0"/>
              <a:t>coloque-os</a:t>
            </a:r>
            <a:r>
              <a:rPr lang="en-US" dirty="0" smtClean="0"/>
              <a:t> de </a:t>
            </a:r>
            <a:r>
              <a:rPr lang="en-US" dirty="0" err="1" smtClean="0"/>
              <a:t>modo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dois</a:t>
            </a:r>
            <a:r>
              <a:rPr lang="en-US" dirty="0" smtClean="0"/>
              <a:t> </a:t>
            </a:r>
            <a:r>
              <a:rPr lang="en-US" dirty="0" err="1" smtClean="0"/>
              <a:t>lados</a:t>
            </a:r>
            <a:r>
              <a:rPr lang="en-US" dirty="0" smtClean="0"/>
              <a:t> se </a:t>
            </a:r>
            <a:r>
              <a:rPr lang="en-US" dirty="0" err="1" smtClean="0"/>
              <a:t>encontrem</a:t>
            </a:r>
            <a:endParaRPr lang="en-US" dirty="0"/>
          </a:p>
          <a:p>
            <a:pPr lvl="0"/>
            <a:r>
              <a:rPr lang="en-US" dirty="0" err="1" smtClean="0"/>
              <a:t>Coloque</a:t>
            </a:r>
            <a:r>
              <a:rPr lang="en-US" dirty="0" smtClean="0"/>
              <a:t> o </a:t>
            </a:r>
            <a:r>
              <a:rPr lang="en-US" dirty="0" err="1" smtClean="0"/>
              <a:t>pão</a:t>
            </a:r>
            <a:r>
              <a:rPr lang="en-US" dirty="0" smtClean="0"/>
              <a:t> </a:t>
            </a:r>
            <a:r>
              <a:rPr lang="en-US" dirty="0" err="1" smtClean="0"/>
              <a:t>combinado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um </a:t>
            </a:r>
            <a:r>
              <a:rPr lang="en-US" dirty="0" err="1" smtClean="0"/>
              <a:t>prato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6/23/2015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 dirty="0"/>
          </a:p>
        </p:txBody>
      </p:sp>
      <p:pic>
        <p:nvPicPr>
          <p:cNvPr id="3074" name="Picture 2" descr="http://upload.wikimedia.org/wikipedia/commons/thumb/a/a8/Peanut-Butter-Jelly-Sandwich.jpg/1280px-Peanut-Butter-Jelly-Sandwich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6276" y="4562146"/>
            <a:ext cx="1835240" cy="1036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craziestgadgets.com/wp-content/uploads/2010/04/pbj-pouch-open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312" y="2589938"/>
            <a:ext cx="1306147" cy="1498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393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Escrevendo</a:t>
            </a:r>
            <a:r>
              <a:rPr lang="en-US" dirty="0" smtClean="0"/>
              <a:t> um </a:t>
            </a:r>
            <a:r>
              <a:rPr lang="en-US" dirty="0" err="1" smtClean="0"/>
              <a:t>pseudocódigo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um </a:t>
            </a:r>
            <a:r>
              <a:rPr lang="en-US" dirty="0" err="1" smtClean="0"/>
              <a:t>robô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7107168"/>
              </p:ext>
            </p:extLst>
          </p:nvPr>
        </p:nvGraphicFramePr>
        <p:xfrm>
          <a:off x="426128" y="1935329"/>
          <a:ext cx="7787706" cy="41659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87706"/>
              </a:tblGrid>
              <a:tr h="757441">
                <a:tc>
                  <a:txBody>
                    <a:bodyPr/>
                    <a:lstStyle/>
                    <a:p>
                      <a:pPr marL="0" marR="45720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1) </a:t>
                      </a:r>
                      <a:r>
                        <a:rPr lang="en-US" sz="1800" b="0" kern="100" dirty="0" err="1" smtClean="0">
                          <a:solidFill>
                            <a:schemeClr val="bg1"/>
                          </a:solidFill>
                          <a:effectLst/>
                        </a:rPr>
                        <a:t>Escreva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abaixo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o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objetivo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da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programação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. O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que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o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robô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deve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fazer</a:t>
                      </a: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?</a:t>
                      </a:r>
                      <a:endParaRPr lang="en-US" sz="1800" b="0" kern="10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  <a:ea typeface="Franklin Gothic Medium" panose="020B06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1"/>
                    </a:solidFill>
                  </a:tcPr>
                </a:tc>
              </a:tr>
              <a:tr h="1136162">
                <a:tc>
                  <a:txBody>
                    <a:bodyPr/>
                    <a:lstStyle/>
                    <a:p>
                      <a:pPr marL="0" marR="45720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2) O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quê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o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robô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deve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fazer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para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conseguir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o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objetivo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?</a:t>
                      </a: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dirty="0" err="1" smtClean="0">
                          <a:solidFill>
                            <a:schemeClr val="bg1"/>
                          </a:solidFill>
                          <a:effectLst/>
                        </a:rPr>
                        <a:t>Quais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são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os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passos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específicos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que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ele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deve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seguir</a:t>
                      </a: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?</a:t>
                      </a:r>
                      <a:endParaRPr lang="en-US" sz="1800" b="0" kern="10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  <a:ea typeface="Franklin Gothic Medium" panose="020B06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1"/>
                    </a:solidFill>
                  </a:tcPr>
                </a:tc>
              </a:tr>
              <a:tr h="757441">
                <a:tc>
                  <a:txBody>
                    <a:bodyPr/>
                    <a:lstStyle/>
                    <a:p>
                      <a:pPr marL="0" marR="45720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3)</a:t>
                      </a:r>
                      <a:r>
                        <a:rPr lang="en-US" sz="1800" b="0" kern="100" dirty="0" err="1" smtClean="0">
                          <a:solidFill>
                            <a:schemeClr val="bg1"/>
                          </a:solidFill>
                          <a:effectLst/>
                        </a:rPr>
                        <a:t>Escreve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abaixo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quais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passos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o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robô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irá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seguir</a:t>
                      </a: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. </a:t>
                      </a:r>
                      <a:r>
                        <a:rPr lang="en-US" sz="1800" b="0" kern="100" dirty="0" err="1" smtClean="0">
                          <a:solidFill>
                            <a:schemeClr val="bg1"/>
                          </a:solidFill>
                          <a:effectLst/>
                        </a:rPr>
                        <a:t>Comece</a:t>
                      </a: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 com o </a:t>
                      </a:r>
                      <a:r>
                        <a:rPr lang="en-US" sz="1800" b="0" kern="100" dirty="0" err="1" smtClean="0">
                          <a:solidFill>
                            <a:schemeClr val="bg1"/>
                          </a:solidFill>
                          <a:effectLst/>
                        </a:rPr>
                        <a:t>passo</a:t>
                      </a: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 1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e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assim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por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diante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lang="en-US" sz="1800" b="0" kern="10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  <a:ea typeface="Franklin Gothic Medium" panose="020B06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1"/>
                    </a:solidFill>
                  </a:tcPr>
                </a:tc>
              </a:tr>
              <a:tr h="757441">
                <a:tc>
                  <a:txBody>
                    <a:bodyPr/>
                    <a:lstStyle/>
                    <a:p>
                      <a:pPr marL="0" marR="45720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4).</a:t>
                      </a:r>
                      <a:r>
                        <a:rPr lang="en-US" sz="1800" b="0" kern="100" dirty="0" err="1" smtClean="0">
                          <a:solidFill>
                            <a:schemeClr val="bg1"/>
                          </a:solidFill>
                          <a:effectLst/>
                        </a:rPr>
                        <a:t>Certifique</a:t>
                      </a: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-s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e de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colocar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se o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robô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terá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de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repitir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 a </a:t>
                      </a:r>
                      <a:r>
                        <a:rPr lang="en-US" sz="1800" b="0" kern="1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ação</a:t>
                      </a:r>
                      <a:r>
                        <a:rPr lang="en-US" sz="1800" b="0" kern="100" baseline="0" dirty="0" smtClean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lang="en-US" sz="1800" b="0" kern="10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  <a:ea typeface="Franklin Gothic Medium" panose="020B06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1"/>
                    </a:solidFill>
                  </a:tcPr>
                </a:tc>
              </a:tr>
              <a:tr h="757441">
                <a:tc>
                  <a:txBody>
                    <a:bodyPr/>
                    <a:lstStyle/>
                    <a:p>
                      <a:pPr marL="0" marR="457200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5) O </a:t>
                      </a:r>
                      <a:r>
                        <a:rPr lang="en-US" sz="1800" b="0" kern="100" dirty="0" err="1" smtClean="0">
                          <a:solidFill>
                            <a:schemeClr val="bg1"/>
                          </a:solidFill>
                          <a:effectLst/>
                        </a:rPr>
                        <a:t>robô</a:t>
                      </a: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dirty="0" err="1" smtClean="0">
                          <a:solidFill>
                            <a:schemeClr val="bg1"/>
                          </a:solidFill>
                          <a:effectLst/>
                        </a:rPr>
                        <a:t>terá</a:t>
                      </a: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dirty="0" err="1" smtClean="0">
                          <a:solidFill>
                            <a:schemeClr val="bg1"/>
                          </a:solidFill>
                          <a:effectLst/>
                        </a:rPr>
                        <a:t>que</a:t>
                      </a: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dirty="0" err="1" smtClean="0">
                          <a:solidFill>
                            <a:schemeClr val="bg1"/>
                          </a:solidFill>
                          <a:effectLst/>
                        </a:rPr>
                        <a:t>fazer</a:t>
                      </a: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dirty="0" err="1" smtClean="0">
                          <a:solidFill>
                            <a:schemeClr val="bg1"/>
                          </a:solidFill>
                          <a:effectLst/>
                        </a:rPr>
                        <a:t>essa</a:t>
                      </a: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dirty="0" err="1" smtClean="0">
                          <a:solidFill>
                            <a:schemeClr val="bg1"/>
                          </a:solidFill>
                          <a:effectLst/>
                        </a:rPr>
                        <a:t>ação</a:t>
                      </a: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dirty="0" err="1" smtClean="0">
                          <a:solidFill>
                            <a:schemeClr val="bg1"/>
                          </a:solidFill>
                          <a:effectLst/>
                        </a:rPr>
                        <a:t>para</a:t>
                      </a: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dirty="0" err="1" smtClean="0">
                          <a:solidFill>
                            <a:schemeClr val="bg1"/>
                          </a:solidFill>
                          <a:effectLst/>
                        </a:rPr>
                        <a:t>sempre</a:t>
                      </a: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dirty="0" err="1" smtClean="0">
                          <a:solidFill>
                            <a:schemeClr val="bg1"/>
                          </a:solidFill>
                          <a:effectLst/>
                        </a:rPr>
                        <a:t>ou</a:t>
                      </a: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dirty="0" err="1" smtClean="0">
                          <a:solidFill>
                            <a:schemeClr val="bg1"/>
                          </a:solidFill>
                          <a:effectLst/>
                        </a:rPr>
                        <a:t>ela</a:t>
                      </a: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dirty="0" err="1" smtClean="0">
                          <a:solidFill>
                            <a:schemeClr val="bg1"/>
                          </a:solidFill>
                          <a:effectLst/>
                        </a:rPr>
                        <a:t>terá</a:t>
                      </a: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00" dirty="0" err="1" smtClean="0">
                          <a:solidFill>
                            <a:schemeClr val="bg1"/>
                          </a:solidFill>
                          <a:effectLst/>
                        </a:rPr>
                        <a:t>fim</a:t>
                      </a:r>
                      <a:r>
                        <a:rPr lang="en-US" sz="1800" b="0" kern="100" dirty="0" smtClean="0">
                          <a:solidFill>
                            <a:schemeClr val="bg1"/>
                          </a:solidFill>
                          <a:effectLst/>
                        </a:rPr>
                        <a:t>?</a:t>
                      </a:r>
                      <a:endParaRPr lang="en-US" sz="1800" b="0" kern="100" dirty="0">
                        <a:solidFill>
                          <a:schemeClr val="bg1"/>
                        </a:solidFill>
                        <a:effectLst/>
                        <a:latin typeface="Franklin Gothic Medium" panose="020B0603020102020204" pitchFamily="34" charset="0"/>
                        <a:ea typeface="Franklin Gothic Medium" panose="020B06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6/23/2015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70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PSEUDOCÓDIGO PARA UM DESAFIO SIMPLES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638" y="1997771"/>
            <a:ext cx="6505638" cy="4182049"/>
          </a:xfrm>
        </p:spPr>
        <p:txBody>
          <a:bodyPr>
            <a:normAutofit/>
          </a:bodyPr>
          <a:lstStyle/>
          <a:p>
            <a:pPr lvl="0"/>
            <a:r>
              <a:rPr lang="en-US" b="1" dirty="0" smtClean="0">
                <a:solidFill>
                  <a:schemeClr val="tx1"/>
                </a:solidFill>
              </a:rPr>
              <a:t>Goal: </a:t>
            </a:r>
            <a:r>
              <a:rPr lang="en-US" dirty="0" smtClean="0"/>
              <a:t>O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precisa</a:t>
            </a:r>
            <a:r>
              <a:rPr lang="en-US" dirty="0" smtClean="0"/>
              <a:t> </a:t>
            </a:r>
            <a:r>
              <a:rPr lang="en-US" dirty="0" err="1" smtClean="0"/>
              <a:t>dar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volta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caixa</a:t>
            </a:r>
            <a:r>
              <a:rPr lang="en-US" dirty="0" smtClean="0"/>
              <a:t>. 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comça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linha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indica</a:t>
            </a:r>
            <a:r>
              <a:rPr lang="en-US" dirty="0" smtClean="0"/>
              <a:t> o Norte. </a:t>
            </a:r>
            <a:r>
              <a:rPr lang="en-US" dirty="0" err="1" smtClean="0"/>
              <a:t>Irá</a:t>
            </a:r>
            <a:r>
              <a:rPr lang="en-US" dirty="0" smtClean="0"/>
              <a:t> </a:t>
            </a:r>
            <a:r>
              <a:rPr lang="en-US" dirty="0" err="1" smtClean="0"/>
              <a:t>terminar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linha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encara</a:t>
            </a:r>
            <a:r>
              <a:rPr lang="en-US" dirty="0" smtClean="0"/>
              <a:t> o Norte</a:t>
            </a:r>
          </a:p>
          <a:p>
            <a:pPr lvl="0"/>
            <a:r>
              <a:rPr lang="en-US" dirty="0" err="1" smtClean="0"/>
              <a:t>Passo</a:t>
            </a:r>
            <a:r>
              <a:rPr lang="en-US" dirty="0" smtClean="0"/>
              <a:t> 1: </a:t>
            </a:r>
            <a:r>
              <a:rPr lang="en-US" dirty="0" err="1" smtClean="0"/>
              <a:t>Andar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frente</a:t>
            </a:r>
            <a:r>
              <a:rPr lang="en-US" dirty="0" smtClean="0"/>
              <a:t> 10 </a:t>
            </a:r>
            <a:r>
              <a:rPr lang="en-US" dirty="0" err="1" smtClean="0"/>
              <a:t>polegadas</a:t>
            </a:r>
            <a:endParaRPr lang="en-US" dirty="0" smtClean="0"/>
          </a:p>
          <a:p>
            <a:pPr lvl="0"/>
            <a:r>
              <a:rPr lang="en-US" dirty="0" err="1" smtClean="0"/>
              <a:t>Passo</a:t>
            </a:r>
            <a:r>
              <a:rPr lang="en-US" dirty="0" smtClean="0"/>
              <a:t> 2: </a:t>
            </a:r>
            <a:r>
              <a:rPr lang="en-US" dirty="0" err="1" smtClean="0"/>
              <a:t>Gire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esquerda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90 </a:t>
            </a:r>
            <a:r>
              <a:rPr lang="en-US" dirty="0" err="1" smtClean="0"/>
              <a:t>graus</a:t>
            </a:r>
            <a:endParaRPr lang="en-US" dirty="0" smtClean="0"/>
          </a:p>
          <a:p>
            <a:pPr lvl="0"/>
            <a:r>
              <a:rPr lang="en-US" dirty="0" err="1" smtClean="0"/>
              <a:t>Passo</a:t>
            </a:r>
            <a:r>
              <a:rPr lang="en-US" dirty="0" smtClean="0"/>
              <a:t> 3: </a:t>
            </a:r>
            <a:r>
              <a:rPr lang="en-US" dirty="0" err="1" smtClean="0"/>
              <a:t>Repeta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passos</a:t>
            </a:r>
            <a:r>
              <a:rPr lang="en-US" dirty="0" smtClean="0"/>
              <a:t> </a:t>
            </a:r>
            <a:r>
              <a:rPr lang="en-US" dirty="0"/>
              <a:t>1</a:t>
            </a:r>
            <a:r>
              <a:rPr lang="en-US" dirty="0" smtClean="0"/>
              <a:t> </a:t>
            </a:r>
            <a:r>
              <a:rPr lang="en-US" dirty="0"/>
              <a:t>e</a:t>
            </a:r>
            <a:r>
              <a:rPr lang="en-US" dirty="0" smtClean="0"/>
              <a:t> </a:t>
            </a:r>
            <a:r>
              <a:rPr lang="en-US" dirty="0"/>
              <a:t>2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três</a:t>
            </a:r>
            <a:r>
              <a:rPr lang="en-US" dirty="0" smtClean="0"/>
              <a:t> </a:t>
            </a:r>
            <a:r>
              <a:rPr lang="en-US" dirty="0" err="1" smtClean="0"/>
              <a:t>vezes</a:t>
            </a:r>
            <a:endParaRPr lang="en-US" dirty="0"/>
          </a:p>
          <a:p>
            <a:pPr lvl="0"/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escrever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pseudocódigo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comentários</a:t>
            </a:r>
            <a:r>
              <a:rPr lang="en-US" dirty="0" smtClean="0"/>
              <a:t> no EV3.</a:t>
            </a:r>
          </a:p>
          <a:p>
            <a:pPr lvl="0"/>
            <a:r>
              <a:rPr lang="en-US" dirty="0" smtClean="0"/>
              <a:t>Use o </a:t>
            </a:r>
            <a:r>
              <a:rPr lang="en-US" dirty="0" err="1" smtClean="0"/>
              <a:t>pseudocódigo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/>
              <a:t> </a:t>
            </a:r>
            <a:r>
              <a:rPr lang="en-US" dirty="0" err="1" smtClean="0"/>
              <a:t>completar</a:t>
            </a:r>
            <a:r>
              <a:rPr lang="en-US" dirty="0" smtClean="0"/>
              <a:t> um </a:t>
            </a:r>
            <a:r>
              <a:rPr lang="en-US" dirty="0" err="1" smtClean="0"/>
              <a:t>desafio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6/23/2015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522119" y="3055816"/>
            <a:ext cx="1281723" cy="11723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874188" y="4228124"/>
            <a:ext cx="1062892" cy="0"/>
          </a:xfrm>
          <a:prstGeom prst="lin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306459" y="2117966"/>
            <a:ext cx="343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cxnSp>
        <p:nvCxnSpPr>
          <p:cNvPr id="11" name="Straight Arrow Connector 10"/>
          <p:cNvCxnSpPr>
            <a:endCxn id="9" idx="2"/>
          </p:cNvCxnSpPr>
          <p:nvPr/>
        </p:nvCxnSpPr>
        <p:spPr>
          <a:xfrm flipV="1">
            <a:off x="8478398" y="2487298"/>
            <a:ext cx="0" cy="29591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84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Pseudocódigo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First Lego League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2133600"/>
            <a:ext cx="5070157" cy="3992563"/>
          </a:xfrm>
        </p:spPr>
        <p:txBody>
          <a:bodyPr>
            <a:normAutofit/>
          </a:bodyPr>
          <a:lstStyle/>
          <a:p>
            <a:r>
              <a:rPr lang="en-US" b="1" dirty="0" smtClean="0"/>
              <a:t> </a:t>
            </a:r>
            <a:r>
              <a:rPr lang="en-US" b="1" dirty="0" err="1" smtClean="0"/>
              <a:t>Passo</a:t>
            </a:r>
            <a:r>
              <a:rPr lang="en-US" b="1" dirty="0" smtClean="0"/>
              <a:t> 1: </a:t>
            </a:r>
            <a:r>
              <a:rPr lang="en-US" dirty="0" smtClean="0"/>
              <a:t>Use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ferramenta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o </a:t>
            </a:r>
            <a:r>
              <a:rPr lang="en-US" dirty="0" err="1" smtClean="0"/>
              <a:t>nosso</a:t>
            </a:r>
            <a:r>
              <a:rPr lang="en-US" dirty="0" smtClean="0"/>
              <a:t> </a:t>
            </a:r>
            <a:r>
              <a:rPr lang="en-US" dirty="0" err="1" smtClean="0"/>
              <a:t>esboço</a:t>
            </a:r>
            <a:r>
              <a:rPr lang="en-US" dirty="0" smtClean="0"/>
              <a:t> </a:t>
            </a:r>
            <a:r>
              <a:rPr lang="en-US" dirty="0" err="1" smtClean="0"/>
              <a:t>planejador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planejar</a:t>
            </a:r>
            <a:r>
              <a:rPr lang="en-US" dirty="0" smtClean="0"/>
              <a:t> </a:t>
            </a:r>
            <a:r>
              <a:rPr lang="en-US" dirty="0" err="1" smtClean="0"/>
              <a:t>suas</a:t>
            </a:r>
            <a:r>
              <a:rPr lang="en-US" dirty="0" smtClean="0"/>
              <a:t> </a:t>
            </a:r>
            <a:r>
              <a:rPr lang="en-US" dirty="0" err="1" smtClean="0"/>
              <a:t>saídas</a:t>
            </a:r>
            <a:r>
              <a:rPr lang="en-US" dirty="0" smtClean="0"/>
              <a:t>.</a:t>
            </a:r>
          </a:p>
          <a:p>
            <a:r>
              <a:rPr lang="en-US" dirty="0" smtClean="0"/>
              <a:t>O </a:t>
            </a:r>
            <a:r>
              <a:rPr lang="en-US" dirty="0" err="1" smtClean="0"/>
              <a:t>objetivo</a:t>
            </a:r>
            <a:r>
              <a:rPr lang="en-US" dirty="0" smtClean="0"/>
              <a:t> é </a:t>
            </a:r>
            <a:r>
              <a:rPr lang="en-US" dirty="0" err="1" smtClean="0"/>
              <a:t>planejar</a:t>
            </a:r>
            <a:r>
              <a:rPr lang="en-US" dirty="0" smtClean="0"/>
              <a:t> </a:t>
            </a:r>
            <a:r>
              <a:rPr lang="en-US" dirty="0" err="1" smtClean="0"/>
              <a:t>todo</a:t>
            </a:r>
            <a:r>
              <a:rPr lang="en-US" dirty="0" smtClean="0"/>
              <a:t> o </a:t>
            </a:r>
            <a:r>
              <a:rPr lang="en-US" dirty="0" err="1" smtClean="0"/>
              <a:t>caminho</a:t>
            </a:r>
            <a:r>
              <a:rPr lang="en-US" dirty="0" smtClean="0"/>
              <a:t> </a:t>
            </a:r>
            <a:r>
              <a:rPr lang="en-US" dirty="0" err="1" smtClean="0"/>
              <a:t>toda</a:t>
            </a:r>
            <a:r>
              <a:rPr lang="en-US" dirty="0" smtClean="0"/>
              <a:t> </a:t>
            </a:r>
            <a:r>
              <a:rPr lang="en-US" dirty="0" err="1" smtClean="0"/>
              <a:t>vez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deixa</a:t>
            </a:r>
            <a:r>
              <a:rPr lang="en-US" dirty="0" smtClean="0"/>
              <a:t> a </a:t>
            </a:r>
            <a:r>
              <a:rPr lang="en-US" dirty="0" err="1" smtClean="0"/>
              <a:t>área</a:t>
            </a:r>
            <a:endParaRPr lang="en-US" dirty="0" smtClean="0"/>
          </a:p>
          <a:p>
            <a:r>
              <a:rPr lang="en-US" b="1" dirty="0" smtClean="0"/>
              <a:t>Step 2: </a:t>
            </a:r>
            <a:r>
              <a:rPr lang="en-US" dirty="0"/>
              <a:t>Use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ferramenta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 smtClean="0"/>
              <a:t>nossa</a:t>
            </a:r>
            <a:r>
              <a:rPr lang="en-US" dirty="0" smtClean="0"/>
              <a:t> </a:t>
            </a:r>
            <a:r>
              <a:rPr lang="en-US" dirty="0" err="1" smtClean="0"/>
              <a:t>planilha</a:t>
            </a:r>
            <a:r>
              <a:rPr lang="en-US" dirty="0" smtClean="0"/>
              <a:t> de </a:t>
            </a:r>
            <a:r>
              <a:rPr lang="en-US" dirty="0" err="1" smtClean="0"/>
              <a:t>missões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escrever</a:t>
            </a:r>
            <a:r>
              <a:rPr lang="en-US" dirty="0" smtClean="0"/>
              <a:t> </a:t>
            </a:r>
            <a:r>
              <a:rPr lang="en-US" dirty="0" err="1" smtClean="0"/>
              <a:t>suas</a:t>
            </a:r>
            <a:r>
              <a:rPr lang="en-US" dirty="0" smtClean="0"/>
              <a:t> </a:t>
            </a:r>
            <a:r>
              <a:rPr lang="en-US" dirty="0" err="1" smtClean="0"/>
              <a:t>saídas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realizar</a:t>
            </a:r>
            <a:r>
              <a:rPr lang="en-US" dirty="0" smtClean="0"/>
              <a:t> a </a:t>
            </a:r>
            <a:r>
              <a:rPr lang="en-US" dirty="0" err="1" smtClean="0"/>
              <a:t>missão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6/23/2015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8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9431" y="2121159"/>
            <a:ext cx="3125608" cy="19491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0073" y="4166841"/>
            <a:ext cx="2904323" cy="2270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4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smtClean="0"/>
              <a:t>  o </a:t>
            </a:r>
            <a:r>
              <a:rPr lang="en-US" dirty="0" smtClean="0"/>
              <a:t>First Lego League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496" y="4048217"/>
            <a:ext cx="4731795" cy="22282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 smtClean="0">
                <a:solidFill>
                  <a:srgbClr val="FF0000"/>
                </a:solidFill>
              </a:rPr>
              <a:t>Move forward (X inches)</a:t>
            </a:r>
            <a:br>
              <a:rPr lang="en-US" sz="1400" dirty="0" smtClean="0">
                <a:solidFill>
                  <a:srgbClr val="FF0000"/>
                </a:solidFill>
              </a:rPr>
            </a:br>
            <a:r>
              <a:rPr lang="en-US" sz="1400" dirty="0" smtClean="0">
                <a:solidFill>
                  <a:srgbClr val="FF0000"/>
                </a:solidFill>
              </a:rPr>
              <a:t>Turn Right (X degrees)</a:t>
            </a:r>
            <a:br>
              <a:rPr lang="en-US" sz="1400" dirty="0" smtClean="0">
                <a:solidFill>
                  <a:srgbClr val="FF0000"/>
                </a:solidFill>
              </a:rPr>
            </a:br>
            <a:r>
              <a:rPr lang="en-US" sz="1400" dirty="0" smtClean="0">
                <a:solidFill>
                  <a:srgbClr val="FF0000"/>
                </a:solidFill>
              </a:rPr>
              <a:t>Move Forward until Right Color Sensor sees red line</a:t>
            </a:r>
            <a:br>
              <a:rPr lang="en-US" sz="1400" dirty="0" smtClean="0">
                <a:solidFill>
                  <a:srgbClr val="FF0000"/>
                </a:solidFill>
              </a:rPr>
            </a:br>
            <a:r>
              <a:rPr lang="en-US" sz="1400" dirty="0" smtClean="0">
                <a:solidFill>
                  <a:srgbClr val="FF0000"/>
                </a:solidFill>
              </a:rPr>
              <a:t>Turn Left (X degrees)</a:t>
            </a:r>
            <a:br>
              <a:rPr lang="en-US" sz="1400" dirty="0" smtClean="0">
                <a:solidFill>
                  <a:srgbClr val="FF0000"/>
                </a:solidFill>
              </a:rPr>
            </a:br>
            <a:r>
              <a:rPr lang="en-US" sz="1400" dirty="0" smtClean="0">
                <a:solidFill>
                  <a:srgbClr val="FF0000"/>
                </a:solidFill>
              </a:rPr>
              <a:t>Follow Red Line until Black T-junction</a:t>
            </a:r>
            <a:br>
              <a:rPr lang="en-US" sz="1400" dirty="0" smtClean="0">
                <a:solidFill>
                  <a:srgbClr val="FF0000"/>
                </a:solidFill>
              </a:rPr>
            </a:br>
            <a:r>
              <a:rPr lang="en-US" sz="1400" dirty="0" smtClean="0">
                <a:solidFill>
                  <a:srgbClr val="FF0000"/>
                </a:solidFill>
              </a:rPr>
              <a:t>Lower attachment arm to grab hoop</a:t>
            </a:r>
            <a:br>
              <a:rPr lang="en-US" sz="1400" dirty="0" smtClean="0">
                <a:solidFill>
                  <a:srgbClr val="FF0000"/>
                </a:solidFill>
              </a:rPr>
            </a:br>
            <a:r>
              <a:rPr lang="en-US" sz="1400" dirty="0" smtClean="0">
                <a:solidFill>
                  <a:srgbClr val="FF0000"/>
                </a:solidFill>
              </a:rPr>
              <a:t>Move backwards X inches (until inside base)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6/23/2015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9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r="53702"/>
          <a:stretch/>
        </p:blipFill>
        <p:spPr>
          <a:xfrm>
            <a:off x="393202" y="1855825"/>
            <a:ext cx="2181327" cy="293811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cxnSp>
        <p:nvCxnSpPr>
          <p:cNvPr id="10" name="Straight Arrow Connector 9"/>
          <p:cNvCxnSpPr/>
          <p:nvPr/>
        </p:nvCxnSpPr>
        <p:spPr>
          <a:xfrm flipV="1">
            <a:off x="1759263" y="2576005"/>
            <a:ext cx="0" cy="619956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1358288" y="3195961"/>
            <a:ext cx="400975" cy="168676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1278386" y="2116931"/>
            <a:ext cx="710213" cy="644024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1162973" y="3604334"/>
            <a:ext cx="266330" cy="301841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5578" y="1855825"/>
            <a:ext cx="6014438" cy="4459606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3986076" y="2903739"/>
            <a:ext cx="31782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Search Engine: Pull the correct hoop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49620" y="3115039"/>
            <a:ext cx="1669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NW Corner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21833" y="3342445"/>
            <a:ext cx="19989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Motorized grabber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25176" y="2450693"/>
            <a:ext cx="1669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X. Sample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358288" y="3342445"/>
            <a:ext cx="0" cy="483829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3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8474" y="1855825"/>
            <a:ext cx="5911542" cy="4581206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3940958" y="2391623"/>
            <a:ext cx="2109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Droid</a:t>
            </a:r>
            <a:r>
              <a:rPr lang="pt-BR" dirty="0" smtClean="0">
                <a:solidFill>
                  <a:srgbClr val="FF0000"/>
                </a:solidFill>
              </a:rPr>
              <a:t> 123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4170504" y="2872914"/>
            <a:ext cx="2248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Motor de Busca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4888521" y="3127001"/>
            <a:ext cx="2555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Canto superior direito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4659677" y="3355098"/>
            <a:ext cx="2504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Pegar o laço correto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411415" y="4040249"/>
            <a:ext cx="3868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Mover para frente (x polegadas)</a:t>
            </a:r>
            <a:endParaRPr lang="pt-BR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3411412" y="4296957"/>
            <a:ext cx="3109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Virar para direita</a:t>
            </a:r>
            <a:endParaRPr lang="pt-BR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3411415" y="4504706"/>
            <a:ext cx="573258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dirty="0" smtClean="0"/>
              <a:t>Mover para frente ate o sensor de cor direito ver a linha vermelha</a:t>
            </a:r>
            <a:endParaRPr lang="pt-BR" sz="1500" dirty="0"/>
          </a:p>
        </p:txBody>
      </p:sp>
      <p:sp>
        <p:nvSpPr>
          <p:cNvPr id="25" name="CaixaDeTexto 24"/>
          <p:cNvSpPr txBox="1"/>
          <p:nvPr/>
        </p:nvSpPr>
        <p:spPr>
          <a:xfrm>
            <a:off x="3411412" y="4691247"/>
            <a:ext cx="3270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Virar a esquerda </a:t>
            </a:r>
            <a:endParaRPr lang="pt-BR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3411415" y="4966795"/>
            <a:ext cx="3868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Siga a linha vermelha até preta</a:t>
            </a:r>
            <a:endParaRPr lang="pt-BR" dirty="0"/>
          </a:p>
        </p:txBody>
      </p:sp>
      <p:sp>
        <p:nvSpPr>
          <p:cNvPr id="28" name="CaixaDeTexto 27"/>
          <p:cNvSpPr txBox="1"/>
          <p:nvPr/>
        </p:nvSpPr>
        <p:spPr>
          <a:xfrm>
            <a:off x="3407471" y="5179937"/>
            <a:ext cx="4032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Abaixe o braço anexo para pegar o laço</a:t>
            </a:r>
            <a:endParaRPr lang="pt-BR" dirty="0"/>
          </a:p>
        </p:txBody>
      </p:sp>
      <p:sp>
        <p:nvSpPr>
          <p:cNvPr id="29" name="CaixaDeTexto 28"/>
          <p:cNvSpPr txBox="1"/>
          <p:nvPr/>
        </p:nvSpPr>
        <p:spPr>
          <a:xfrm>
            <a:off x="3409443" y="5688193"/>
            <a:ext cx="387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Mova para trás x polegadas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81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beginner</Template>
  <TotalTime>3122</TotalTime>
  <Words>791</Words>
  <Application>Microsoft Macintosh PowerPoint</Application>
  <PresentationFormat>On-screen Show (4:3)</PresentationFormat>
  <Paragraphs>91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 Black</vt:lpstr>
      <vt:lpstr>Calibri</vt:lpstr>
      <vt:lpstr>Calibri Light</vt:lpstr>
      <vt:lpstr>Franklin Gothic Medium</vt:lpstr>
      <vt:lpstr>Helvetica Neue</vt:lpstr>
      <vt:lpstr>Times New Roman</vt:lpstr>
      <vt:lpstr>Wingdings</vt:lpstr>
      <vt:lpstr>Arial</vt:lpstr>
      <vt:lpstr>beginner</vt:lpstr>
      <vt:lpstr>Custom Design</vt:lpstr>
      <vt:lpstr>Lição de programação iniciante</vt:lpstr>
      <vt:lpstr>Objetivos da Lição</vt:lpstr>
      <vt:lpstr>O quê é um pseudocódigo?</vt:lpstr>
      <vt:lpstr>Porquê um Pseudocódigo é Importante?</vt:lpstr>
      <vt:lpstr>Solução do Pseudocódigo do Pão</vt:lpstr>
      <vt:lpstr>Escrevendo um pseudocódigo para um robô</vt:lpstr>
      <vt:lpstr>PSEUDOCÓDIGO PARA UM DESAFIO SIMPLES</vt:lpstr>
      <vt:lpstr>Pseudocódigo na First Lego League</vt:lpstr>
      <vt:lpstr>Exemplo para  o First Lego League</vt:lpstr>
      <vt:lpstr>créditos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 Followers: Basic to Proportional</dc:title>
  <dc:creator>Sanjay Seshan</dc:creator>
  <cp:lastModifiedBy>Srinivasan Seshan</cp:lastModifiedBy>
  <cp:revision>41</cp:revision>
  <dcterms:created xsi:type="dcterms:W3CDTF">2014-10-28T21:59:38Z</dcterms:created>
  <dcterms:modified xsi:type="dcterms:W3CDTF">2017-02-11T16:09:16Z</dcterms:modified>
</cp:coreProperties>
</file>