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726" r:id="rId1"/>
    <p:sldMasterId id="2147483738" r:id="rId2"/>
  </p:sldMasterIdLst>
  <p:notesMasterIdLst>
    <p:notesMasterId r:id="rId17"/>
  </p:notesMasterIdLst>
  <p:handoutMasterIdLst>
    <p:handoutMasterId r:id="rId18"/>
  </p:handoutMasterIdLst>
  <p:sldIdLst>
    <p:sldId id="424" r:id="rId3"/>
    <p:sldId id="423" r:id="rId4"/>
    <p:sldId id="415" r:id="rId5"/>
    <p:sldId id="414" r:id="rId6"/>
    <p:sldId id="419" r:id="rId7"/>
    <p:sldId id="327" r:id="rId8"/>
    <p:sldId id="418" r:id="rId9"/>
    <p:sldId id="420" r:id="rId10"/>
    <p:sldId id="267" r:id="rId11"/>
    <p:sldId id="412" r:id="rId12"/>
    <p:sldId id="421" r:id="rId13"/>
    <p:sldId id="413" r:id="rId14"/>
    <p:sldId id="422" r:id="rId15"/>
    <p:sldId id="42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2" autoAdjust="0"/>
    <p:restoredTop sz="99563" autoAdjust="0"/>
  </p:normalViewPr>
  <p:slideViewPr>
    <p:cSldViewPr snapToGrid="0" snapToObjects="1">
      <p:cViewPr>
        <p:scale>
          <a:sx n="86" d="100"/>
          <a:sy n="86" d="100"/>
        </p:scale>
        <p:origin x="976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15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63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EBD1-BF19-4577-AA50-8FDC66D4ABDA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5C841-BA90-48FC-9CA6-BD42511D5843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C623B-D2F7-4F4D-BEAB-DF4DB430E81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EB12-689B-4FEB-88B6-4643836D4D2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91F5-5077-4EE3-A8A1-63E4004FF903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1AF06-981D-4728-913D-13A59714694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FD58-8F7E-40DC-B013-43EC8861B127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3442F-774E-447D-ACDB-682104012A7F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9C5C0-F335-44B4-B962-A13900E5B6F5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57CB-9920-4382-A664-6246417E8504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644F-E428-4042-A149-8B12818FE8B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172011-4CD2-4141-A550-6EC2A6B0A363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888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54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://www.ucalgary.ca/IOSTEM/files/IOSTEM/media_crop/44/public/sensors.jp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Sensor de Toque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427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screenshot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088" y="1121023"/>
            <a:ext cx="7620946" cy="4828085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889613" y="1608463"/>
            <a:ext cx="5365214" cy="947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889613" y="1597455"/>
            <a:ext cx="5365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 objetivo desse programa é fazer seu robô mover em linha reta até você tocar o sensor com sua mão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1366551" y="4294742"/>
            <a:ext cx="1524917" cy="12467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366550" y="4418682"/>
            <a:ext cx="15249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Selecione bloco de mover direção para “</a:t>
            </a:r>
            <a:r>
              <a:rPr lang="pt-BR" sz="1600" dirty="0" err="1" smtClean="0"/>
              <a:t>on</a:t>
            </a:r>
            <a:r>
              <a:rPr lang="pt-BR" sz="1600" dirty="0" smtClean="0"/>
              <a:t>”</a:t>
            </a:r>
            <a:endParaRPr lang="pt-BR" sz="1600" dirty="0"/>
          </a:p>
        </p:txBody>
      </p:sp>
      <p:sp>
        <p:nvSpPr>
          <p:cNvPr id="14" name="Retângulo 13"/>
          <p:cNvSpPr/>
          <p:nvPr/>
        </p:nvSpPr>
        <p:spPr>
          <a:xfrm>
            <a:off x="2970506" y="4314331"/>
            <a:ext cx="2806089" cy="12075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970507" y="4483560"/>
            <a:ext cx="2806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Selecione o bloco espera por </a:t>
            </a:r>
            <a:r>
              <a:rPr lang="pt-BR" sz="1600" dirty="0" err="1" smtClean="0"/>
              <a:t>Toque</a:t>
            </a:r>
            <a:r>
              <a:rPr lang="pt-BR" sz="1600" dirty="0" err="1" smtClean="0">
                <a:sym typeface="Wingdings" panose="05000000000000000000" pitchFamily="2" charset="2"/>
              </a:rPr>
              <a:t>Compare</a:t>
            </a:r>
            <a:r>
              <a:rPr lang="pt-BR" sz="1600" dirty="0" smtClean="0">
                <a:sym typeface="Wingdings" panose="05000000000000000000" pitchFamily="2" charset="2"/>
              </a:rPr>
              <a:t>-&gt;Estado</a:t>
            </a:r>
            <a:endParaRPr lang="pt-BR" sz="1600" dirty="0"/>
          </a:p>
        </p:txBody>
      </p:sp>
      <p:sp>
        <p:nvSpPr>
          <p:cNvPr id="17" name="Retângulo 16"/>
          <p:cNvSpPr/>
          <p:nvPr/>
        </p:nvSpPr>
        <p:spPr>
          <a:xfrm>
            <a:off x="5836186" y="4299866"/>
            <a:ext cx="1613137" cy="12075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847203" y="4329890"/>
            <a:ext cx="16131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Selecione bloco de direção off com freio (</a:t>
            </a:r>
            <a:r>
              <a:rPr lang="pt-BR" sz="1600" dirty="0" err="1" smtClean="0"/>
              <a:t>brake</a:t>
            </a:r>
            <a:r>
              <a:rPr lang="pt-BR" sz="1600" dirty="0" smtClean="0"/>
              <a:t>)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774892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26396"/>
            <a:ext cx="4414983" cy="478918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Programa</a:t>
            </a:r>
            <a:r>
              <a:rPr lang="en-US" sz="2800" dirty="0" smtClean="0"/>
              <a:t> </a:t>
            </a:r>
            <a:r>
              <a:rPr lang="en-US" sz="2800" dirty="0" err="1" smtClean="0"/>
              <a:t>seu</a:t>
            </a:r>
            <a:r>
              <a:rPr lang="en-US" sz="2800" dirty="0" smtClean="0"/>
              <a:t> </a:t>
            </a:r>
            <a:r>
              <a:rPr lang="en-US" sz="2800" dirty="0" err="1" smtClean="0"/>
              <a:t>robô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mover </a:t>
            </a:r>
            <a:r>
              <a:rPr lang="en-US" sz="2800" dirty="0" err="1" smtClean="0"/>
              <a:t>até</a:t>
            </a:r>
            <a:r>
              <a:rPr lang="en-US" sz="2800" dirty="0" smtClean="0"/>
              <a:t> </a:t>
            </a:r>
            <a:r>
              <a:rPr lang="en-US" sz="2800" dirty="0" err="1" smtClean="0"/>
              <a:t>ele</a:t>
            </a:r>
            <a:r>
              <a:rPr lang="en-US" sz="2800" dirty="0" smtClean="0"/>
              <a:t> </a:t>
            </a:r>
            <a:r>
              <a:rPr lang="en-US" sz="2800" dirty="0" err="1" smtClean="0"/>
              <a:t>acertar</a:t>
            </a:r>
            <a:r>
              <a:rPr lang="en-US" sz="2800" dirty="0" smtClean="0"/>
              <a:t> o </a:t>
            </a:r>
            <a:r>
              <a:rPr lang="en-US" sz="2800" dirty="0" err="1" smtClean="0"/>
              <a:t>anto</a:t>
            </a:r>
            <a:r>
              <a:rPr lang="en-US" sz="2800" dirty="0" smtClean="0"/>
              <a:t> da </a:t>
            </a:r>
            <a:r>
              <a:rPr lang="en-US" sz="2800" dirty="0" err="1" smtClean="0"/>
              <a:t>parede</a:t>
            </a:r>
            <a:r>
              <a:rPr lang="en-US" sz="2800" dirty="0" smtClean="0"/>
              <a:t>. </a:t>
            </a:r>
            <a:r>
              <a:rPr lang="en-US" sz="2800" dirty="0" err="1" smtClean="0"/>
              <a:t>Então</a:t>
            </a:r>
            <a:r>
              <a:rPr lang="en-US" sz="2800" dirty="0" smtClean="0"/>
              <a:t> volte e </a:t>
            </a:r>
            <a:r>
              <a:rPr lang="en-US" sz="2800" dirty="0" err="1" smtClean="0"/>
              <a:t>vire</a:t>
            </a:r>
            <a:r>
              <a:rPr lang="en-US" sz="2800" dirty="0" smtClean="0"/>
              <a:t> à </a:t>
            </a:r>
            <a:r>
              <a:rPr lang="en-US" sz="2800" dirty="0" err="1" smtClean="0"/>
              <a:t>direita</a:t>
            </a:r>
            <a:r>
              <a:rPr lang="en-US" sz="2800" dirty="0" smtClean="0"/>
              <a:t> 90 </a:t>
            </a:r>
            <a:r>
              <a:rPr lang="en-US" sz="2800" dirty="0" err="1" smtClean="0"/>
              <a:t>graus</a:t>
            </a:r>
            <a:r>
              <a:rPr lang="en-US" sz="2800" dirty="0" smtClean="0"/>
              <a:t>.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050" y="1609410"/>
            <a:ext cx="1423624" cy="1291340"/>
          </a:xfrm>
          <a:prstGeom prst="rect">
            <a:avLst/>
          </a:prstGeom>
        </p:spPr>
      </p:pic>
      <p:pic>
        <p:nvPicPr>
          <p:cNvPr id="4" name="Picture 3" descr="Screen Shot 2014-08-08 at 6.00.3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250" y="1412696"/>
            <a:ext cx="2209800" cy="3009900"/>
          </a:xfrm>
          <a:prstGeom prst="rect">
            <a:avLst/>
          </a:prstGeom>
        </p:spPr>
      </p:pic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830" y="1022882"/>
            <a:ext cx="3354455" cy="389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58614" y="3059546"/>
            <a:ext cx="18566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= </a:t>
            </a:r>
            <a:r>
              <a:rPr lang="en-US" dirty="0" err="1" smtClean="0"/>
              <a:t>solto</a:t>
            </a:r>
            <a:endParaRPr lang="en-US" dirty="0" smtClean="0"/>
          </a:p>
          <a:p>
            <a:r>
              <a:rPr lang="en-US" dirty="0" smtClean="0"/>
              <a:t>1 = </a:t>
            </a:r>
            <a:r>
              <a:rPr lang="en-US" dirty="0" err="1" smtClean="0"/>
              <a:t>pressionado</a:t>
            </a:r>
            <a:endParaRPr lang="en-US" dirty="0" smtClean="0"/>
          </a:p>
          <a:p>
            <a:r>
              <a:rPr lang="en-US" dirty="0" smtClean="0"/>
              <a:t>2 = </a:t>
            </a:r>
            <a:r>
              <a:rPr lang="en-US" dirty="0" err="1" smtClean="0"/>
              <a:t>batido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558614" y="3313545"/>
            <a:ext cx="1856621" cy="427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87968" y="5186854"/>
            <a:ext cx="34443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Dica</a:t>
            </a:r>
            <a:r>
              <a:rPr lang="en-US" b="1" dirty="0" smtClean="0"/>
              <a:t>: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combinará</a:t>
            </a:r>
            <a:r>
              <a:rPr lang="en-US" dirty="0" smtClean="0"/>
              <a:t> Mover </a:t>
            </a:r>
            <a:r>
              <a:rPr lang="en-US" dirty="0" err="1" smtClean="0"/>
              <a:t>Direção</a:t>
            </a:r>
            <a:r>
              <a:rPr lang="en-US" dirty="0" smtClean="0"/>
              <a:t> + </a:t>
            </a:r>
            <a:r>
              <a:rPr lang="en-US" dirty="0" err="1" smtClean="0"/>
              <a:t>Virada</a:t>
            </a:r>
            <a:r>
              <a:rPr lang="en-US" dirty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803564" y="3740727"/>
            <a:ext cx="3352800" cy="2410691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747873" y="3982876"/>
            <a:ext cx="1199001" cy="1371767"/>
            <a:chOff x="6507213" y="1384746"/>
            <a:chExt cx="1199001" cy="1371767"/>
          </a:xfrm>
        </p:grpSpPr>
        <p:grpSp>
          <p:nvGrpSpPr>
            <p:cNvPr id="14" name="Group 13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0" name="Oval 19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2937168" y="4677410"/>
            <a:ext cx="108065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583593" y="5065356"/>
            <a:ext cx="0" cy="6001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477495" y="4889846"/>
            <a:ext cx="54032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14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Screenshot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18" y="1074373"/>
            <a:ext cx="7341219" cy="4885751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255922" y="1715144"/>
            <a:ext cx="5365214" cy="947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255922" y="1715144"/>
            <a:ext cx="5365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 objetivo desse programa é fazer seu robô mover até acertar o canto da mesa. Então volte e vire à direita 90 graus.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255922" y="3937012"/>
            <a:ext cx="1366092" cy="947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255922" y="3937012"/>
            <a:ext cx="13660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Selecione bloco de mover direção para “</a:t>
            </a:r>
            <a:r>
              <a:rPr lang="pt-BR" sz="1400" dirty="0" err="1" smtClean="0"/>
              <a:t>on</a:t>
            </a:r>
            <a:r>
              <a:rPr lang="pt-BR" sz="1400" dirty="0" smtClean="0"/>
              <a:t>”</a:t>
            </a:r>
            <a:endParaRPr lang="pt-BR" sz="1400" dirty="0"/>
          </a:p>
        </p:txBody>
      </p:sp>
      <p:sp>
        <p:nvSpPr>
          <p:cNvPr id="11" name="Retângulo 10"/>
          <p:cNvSpPr/>
          <p:nvPr/>
        </p:nvSpPr>
        <p:spPr>
          <a:xfrm>
            <a:off x="2655065" y="3894649"/>
            <a:ext cx="2456762" cy="10669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655065" y="3937012"/>
            <a:ext cx="2456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Selecione o bloco de espera para toque </a:t>
            </a:r>
            <a:r>
              <a:rPr lang="pt-BR" dirty="0" smtClean="0">
                <a:sym typeface="Wingdings" panose="05000000000000000000" pitchFamily="2" charset="2"/>
              </a:rPr>
              <a:t></a:t>
            </a:r>
            <a:r>
              <a:rPr lang="pt-BR" dirty="0" err="1" smtClean="0">
                <a:sym typeface="Wingdings" panose="05000000000000000000" pitchFamily="2" charset="2"/>
              </a:rPr>
              <a:t>CompareEstado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5199961" y="3894648"/>
            <a:ext cx="2060156" cy="16468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199962" y="3894648"/>
            <a:ext cx="2060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Selecione o bloco de mover direção para “graus” e direção para 50. O valor de 720 graus terá de ser modificado para seu robô (Você mediu esse no visualizador de porta antes das lições iniciantes).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18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discussão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5236"/>
            <a:ext cx="8245474" cy="5100927"/>
          </a:xfrm>
        </p:spPr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 MOTOR ON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esses</a:t>
            </a:r>
            <a:r>
              <a:rPr lang="en-US" dirty="0" smtClean="0"/>
              <a:t> </a:t>
            </a:r>
            <a:r>
              <a:rPr lang="en-US" dirty="0" err="1" smtClean="0"/>
              <a:t>desafios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b="0" dirty="0" err="1" smtClean="0">
                <a:solidFill>
                  <a:srgbClr val="FF0000"/>
                </a:solidFill>
              </a:rPr>
              <a:t>Você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quer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ler</a:t>
            </a:r>
            <a:r>
              <a:rPr lang="en-US" b="0" dirty="0" smtClean="0">
                <a:solidFill>
                  <a:srgbClr val="FF0000"/>
                </a:solidFill>
              </a:rPr>
              <a:t> o sensor </a:t>
            </a:r>
            <a:r>
              <a:rPr lang="en-US" b="0" dirty="0" err="1" smtClean="0">
                <a:solidFill>
                  <a:srgbClr val="FF0000"/>
                </a:solidFill>
              </a:rPr>
              <a:t>enquanto</a:t>
            </a:r>
            <a:r>
              <a:rPr lang="en-US" b="0" dirty="0" smtClean="0">
                <a:solidFill>
                  <a:srgbClr val="FF0000"/>
                </a:solidFill>
              </a:rPr>
              <a:t> o motor </a:t>
            </a:r>
            <a:r>
              <a:rPr lang="en-US" b="0" dirty="0" err="1" smtClean="0">
                <a:solidFill>
                  <a:srgbClr val="FF0000"/>
                </a:solidFill>
              </a:rPr>
              <a:t>está</a:t>
            </a:r>
            <a:r>
              <a:rPr lang="en-US" b="0" dirty="0" smtClean="0">
                <a:solidFill>
                  <a:srgbClr val="FF0000"/>
                </a:solidFill>
              </a:rPr>
              <a:t> on.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usamos</a:t>
            </a:r>
            <a:r>
              <a:rPr lang="en-US" dirty="0" smtClean="0"/>
              <a:t> o BLOCO ESPERA POR nesses </a:t>
            </a:r>
            <a:r>
              <a:rPr lang="en-US" dirty="0" err="1" smtClean="0"/>
              <a:t>desafios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b="0" dirty="0" err="1" smtClean="0">
                <a:solidFill>
                  <a:srgbClr val="FF0000"/>
                </a:solidFill>
              </a:rPr>
              <a:t>Nós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precisamos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programar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para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esperar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pela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leitura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correta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 smtClean="0"/>
              <a:t>Qual</a:t>
            </a:r>
            <a:r>
              <a:rPr lang="en-US" dirty="0" smtClean="0"/>
              <a:t> é a </a:t>
            </a:r>
            <a:r>
              <a:rPr lang="en-US" dirty="0" err="1" smtClean="0"/>
              <a:t>diferença</a:t>
            </a:r>
            <a:r>
              <a:rPr lang="en-US" dirty="0" smtClean="0"/>
              <a:t> entre PRESSIONADO, SOLTO e BATIDO?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b="0" dirty="0" smtClean="0">
                <a:solidFill>
                  <a:srgbClr val="FF0000"/>
                </a:solidFill>
              </a:rPr>
              <a:t>PRESSIONADO = </a:t>
            </a:r>
            <a:r>
              <a:rPr lang="en-US" b="0" dirty="0" err="1" smtClean="0">
                <a:solidFill>
                  <a:srgbClr val="FF0000"/>
                </a:solidFill>
              </a:rPr>
              <a:t>empurra</a:t>
            </a:r>
            <a:r>
              <a:rPr lang="en-US" b="0" dirty="0" smtClean="0">
                <a:solidFill>
                  <a:srgbClr val="FF0000"/>
                </a:solidFill>
              </a:rPr>
              <a:t>, SOLTO = </a:t>
            </a:r>
            <a:r>
              <a:rPr lang="en-US" b="0" dirty="0" err="1" smtClean="0">
                <a:solidFill>
                  <a:srgbClr val="FF0000"/>
                </a:solidFill>
              </a:rPr>
              <a:t>não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empurra</a:t>
            </a:r>
            <a:r>
              <a:rPr lang="en-US" b="0" dirty="0" smtClean="0">
                <a:solidFill>
                  <a:srgbClr val="FF0000"/>
                </a:solidFill>
              </a:rPr>
              <a:t>, BATIDO = </a:t>
            </a:r>
            <a:r>
              <a:rPr lang="en-US" b="0" dirty="0" err="1" smtClean="0">
                <a:solidFill>
                  <a:srgbClr val="FF0000"/>
                </a:solidFill>
              </a:rPr>
              <a:t>pressionado</a:t>
            </a:r>
            <a:r>
              <a:rPr lang="en-US" b="0" dirty="0" smtClean="0">
                <a:solidFill>
                  <a:srgbClr val="FF0000"/>
                </a:solidFill>
              </a:rPr>
              <a:t> e </a:t>
            </a:r>
            <a:r>
              <a:rPr lang="en-US" b="0" dirty="0" err="1" smtClean="0">
                <a:solidFill>
                  <a:srgbClr val="FF0000"/>
                </a:solidFill>
              </a:rPr>
              <a:t>solto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recentemente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What are some situations you might want to use each of these for?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0" dirty="0" smtClean="0">
                <a:solidFill>
                  <a:srgbClr val="FF0000"/>
                </a:solidFill>
              </a:rPr>
              <a:t>PRESSIONADO = </a:t>
            </a:r>
            <a:r>
              <a:rPr lang="en-US" b="0" dirty="0" err="1" smtClean="0">
                <a:solidFill>
                  <a:srgbClr val="FF0000"/>
                </a:solidFill>
              </a:rPr>
              <a:t>rodando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até</a:t>
            </a:r>
            <a:r>
              <a:rPr lang="en-US" b="0" dirty="0" smtClean="0">
                <a:solidFill>
                  <a:srgbClr val="FF0000"/>
                </a:solidFill>
              </a:rPr>
              <a:t> a </a:t>
            </a:r>
            <a:r>
              <a:rPr lang="en-US" b="0" dirty="0" err="1" smtClean="0">
                <a:solidFill>
                  <a:srgbClr val="FF0000"/>
                </a:solidFill>
              </a:rPr>
              <a:t>parede</a:t>
            </a:r>
            <a:r>
              <a:rPr lang="en-US" b="0" dirty="0" smtClean="0">
                <a:solidFill>
                  <a:srgbClr val="FF0000"/>
                </a:solidFill>
              </a:rPr>
              <a:t>, BATIDO = </a:t>
            </a:r>
            <a:r>
              <a:rPr lang="en-US" b="0" dirty="0" err="1" smtClean="0">
                <a:solidFill>
                  <a:srgbClr val="FF0000"/>
                </a:solidFill>
              </a:rPr>
              <a:t>tocado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por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uma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mão</a:t>
            </a:r>
            <a:r>
              <a:rPr lang="en-US" b="0" dirty="0" smtClean="0">
                <a:solidFill>
                  <a:srgbClr val="FF0000"/>
                </a:solidFill>
              </a:rPr>
              <a:t>, SOLTO = </a:t>
            </a:r>
            <a:r>
              <a:rPr lang="en-US" b="0" dirty="0" err="1" smtClean="0">
                <a:solidFill>
                  <a:srgbClr val="FF0000"/>
                </a:solidFill>
              </a:rPr>
              <a:t>não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mais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tocando</a:t>
            </a:r>
            <a:r>
              <a:rPr lang="en-US" b="0" dirty="0" smtClean="0">
                <a:solidFill>
                  <a:srgbClr val="FF0000"/>
                </a:solidFill>
              </a:rPr>
              <a:t> a </a:t>
            </a:r>
            <a:r>
              <a:rPr lang="en-US" b="0" dirty="0" err="1" smtClean="0">
                <a:solidFill>
                  <a:srgbClr val="FF0000"/>
                </a:solidFill>
              </a:rPr>
              <a:t>parede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www.ev3lessons.com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07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77523"/>
            <a:ext cx="8245474" cy="43735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Sensor </a:t>
            </a: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Sensor de Toque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a </a:t>
            </a:r>
            <a:r>
              <a:rPr lang="en-US" dirty="0" err="1" smtClean="0"/>
              <a:t>diferença</a:t>
            </a:r>
            <a:r>
              <a:rPr lang="en-US" dirty="0" smtClean="0"/>
              <a:t> entre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Movimento</a:t>
            </a:r>
            <a:r>
              <a:rPr lang="en-US" dirty="0" smtClean="0"/>
              <a:t> no </a:t>
            </a:r>
            <a:r>
              <a:rPr lang="en-US" dirty="0" err="1" smtClean="0"/>
              <a:t>modo</a:t>
            </a:r>
            <a:r>
              <a:rPr lang="en-US" dirty="0" smtClean="0"/>
              <a:t> “On”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2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é um sensor?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30166"/>
            <a:ext cx="8245474" cy="51959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Um sensor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um </a:t>
            </a:r>
            <a:r>
              <a:rPr lang="en-US" dirty="0" err="1" smtClean="0"/>
              <a:t>programa</a:t>
            </a:r>
            <a:r>
              <a:rPr lang="en-US" dirty="0" smtClean="0"/>
              <a:t> EV3 </a:t>
            </a:r>
            <a:r>
              <a:rPr lang="en-US" dirty="0" err="1" smtClean="0"/>
              <a:t>meça</a:t>
            </a:r>
            <a:r>
              <a:rPr lang="en-US" dirty="0" smtClean="0"/>
              <a:t> e </a:t>
            </a:r>
            <a:r>
              <a:rPr lang="en-US" dirty="0" err="1" smtClean="0"/>
              <a:t>colete</a:t>
            </a:r>
            <a:r>
              <a:rPr lang="en-US" dirty="0" smtClean="0"/>
              <a:t> dados </a:t>
            </a:r>
            <a:r>
              <a:rPr lang="en-US" dirty="0" err="1" smtClean="0"/>
              <a:t>sobre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redor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 EV3 </a:t>
            </a:r>
            <a:r>
              <a:rPr lang="en-US" dirty="0" err="1" smtClean="0"/>
              <a:t>incluem</a:t>
            </a:r>
            <a:r>
              <a:rPr lang="en-US" dirty="0" smtClean="0"/>
              <a:t>:</a:t>
            </a:r>
          </a:p>
          <a:p>
            <a:pPr marL="800100" lvl="1" indent="-342900"/>
            <a:r>
              <a:rPr lang="en-US" dirty="0" err="1" smtClean="0"/>
              <a:t>Cor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mede</a:t>
            </a:r>
            <a:r>
              <a:rPr lang="en-US" dirty="0" smtClean="0"/>
              <a:t> a </a:t>
            </a:r>
            <a:r>
              <a:rPr lang="en-US" dirty="0" err="1" smtClean="0"/>
              <a:t>cor</a:t>
            </a:r>
            <a:r>
              <a:rPr lang="en-US" dirty="0" smtClean="0"/>
              <a:t> e </a:t>
            </a:r>
            <a:r>
              <a:rPr lang="en-US" dirty="0" err="1" smtClean="0"/>
              <a:t>escuridão</a:t>
            </a:r>
            <a:endParaRPr lang="en-US" dirty="0" smtClean="0"/>
          </a:p>
          <a:p>
            <a:pPr marL="800100" lvl="1" indent="-342900"/>
            <a:r>
              <a:rPr lang="en-US" dirty="0" err="1" smtClean="0"/>
              <a:t>Giroscópico</a:t>
            </a:r>
            <a:r>
              <a:rPr lang="en-US" dirty="0" smtClean="0"/>
              <a:t> – </a:t>
            </a:r>
            <a:r>
              <a:rPr lang="en-US" dirty="0" err="1" smtClean="0"/>
              <a:t>mede</a:t>
            </a:r>
            <a:r>
              <a:rPr lang="en-US" dirty="0" smtClean="0"/>
              <a:t> a </a:t>
            </a:r>
            <a:r>
              <a:rPr lang="en-US" dirty="0" err="1" smtClean="0"/>
              <a:t>rotação</a:t>
            </a:r>
            <a:r>
              <a:rPr lang="en-US" dirty="0" smtClean="0"/>
              <a:t> do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</a:p>
          <a:p>
            <a:pPr marL="800100" lvl="1" indent="-342900"/>
            <a:r>
              <a:rPr lang="en-US" dirty="0" err="1" smtClean="0"/>
              <a:t>Ultrassônico</a:t>
            </a:r>
            <a:r>
              <a:rPr lang="en-US" dirty="0" smtClean="0"/>
              <a:t> – </a:t>
            </a:r>
            <a:r>
              <a:rPr lang="en-US" dirty="0" err="1" smtClean="0"/>
              <a:t>mede</a:t>
            </a:r>
            <a:r>
              <a:rPr lang="en-US" dirty="0" smtClean="0"/>
              <a:t> a </a:t>
            </a:r>
            <a:r>
              <a:rPr lang="en-US" dirty="0" err="1" smtClean="0"/>
              <a:t>distância</a:t>
            </a:r>
            <a:r>
              <a:rPr lang="en-US" dirty="0" smtClean="0"/>
              <a:t> de </a:t>
            </a:r>
            <a:r>
              <a:rPr lang="en-US" dirty="0" err="1" smtClean="0"/>
              <a:t>de</a:t>
            </a:r>
            <a:r>
              <a:rPr lang="en-US" dirty="0" smtClean="0"/>
              <a:t> </a:t>
            </a:r>
            <a:r>
              <a:rPr lang="en-US" dirty="0" err="1" smtClean="0"/>
              <a:t>superfícies</a:t>
            </a:r>
            <a:r>
              <a:rPr lang="en-US" dirty="0" smtClean="0"/>
              <a:t> </a:t>
            </a:r>
            <a:r>
              <a:rPr lang="en-US" dirty="0" err="1" smtClean="0"/>
              <a:t>próximas</a:t>
            </a:r>
            <a:endParaRPr lang="en-US" dirty="0" smtClean="0"/>
          </a:p>
          <a:p>
            <a:pPr marL="800100" lvl="1" indent="-342900"/>
            <a:r>
              <a:rPr lang="en-US" dirty="0" smtClean="0"/>
              <a:t>Toque – </a:t>
            </a:r>
            <a:r>
              <a:rPr lang="en-US" dirty="0" err="1" smtClean="0"/>
              <a:t>mede</a:t>
            </a:r>
            <a:r>
              <a:rPr lang="en-US" dirty="0" smtClean="0"/>
              <a:t> o </a:t>
            </a:r>
            <a:r>
              <a:rPr lang="en-US" dirty="0" err="1" smtClean="0"/>
              <a:t>contato</a:t>
            </a:r>
            <a:r>
              <a:rPr lang="en-US" dirty="0" smtClean="0"/>
              <a:t> com </a:t>
            </a:r>
            <a:r>
              <a:rPr lang="en-US" dirty="0" err="1" smtClean="0"/>
              <a:t>superfícies</a:t>
            </a:r>
            <a:endParaRPr lang="en-US" dirty="0" smtClean="0"/>
          </a:p>
          <a:p>
            <a:pPr marL="800100" lvl="1" indent="-342900"/>
            <a:r>
              <a:rPr lang="en-US" dirty="0" err="1" smtClean="0"/>
              <a:t>Infravermelho</a:t>
            </a:r>
            <a:r>
              <a:rPr lang="en-US" dirty="0" smtClean="0"/>
              <a:t> – </a:t>
            </a:r>
            <a:r>
              <a:rPr lang="en-US" dirty="0" err="1" smtClean="0"/>
              <a:t>mede</a:t>
            </a:r>
            <a:r>
              <a:rPr lang="en-US" dirty="0" smtClean="0"/>
              <a:t> o IV de </a:t>
            </a:r>
            <a:r>
              <a:rPr lang="en-US" dirty="0" err="1" smtClean="0"/>
              <a:t>sinais</a:t>
            </a:r>
            <a:r>
              <a:rPr lang="en-US" dirty="0" smtClean="0"/>
              <a:t> </a:t>
            </a:r>
            <a:r>
              <a:rPr lang="en-US" dirty="0" err="1" smtClean="0"/>
              <a:t>remotos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http://www.ucalgary.ca/IOSTEM/files/IOSTEM/media_crop/44/public/senso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837" y="4346768"/>
            <a:ext cx="5715070" cy="18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6225020"/>
            <a:ext cx="7369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Imagem</a:t>
            </a:r>
            <a:r>
              <a:rPr lang="en-US" sz="1100" dirty="0" smtClean="0"/>
              <a:t> de: </a:t>
            </a:r>
            <a:r>
              <a:rPr lang="en-US" sz="1100" dirty="0">
                <a:hlinkClick r:id="rId4"/>
              </a:rPr>
              <a:t>http://</a:t>
            </a:r>
            <a:r>
              <a:rPr lang="en-US" sz="1100" dirty="0" smtClean="0">
                <a:hlinkClick r:id="rId4"/>
              </a:rPr>
              <a:t>www.ucalgary.ca/IOSTEM/files/IOSTEM/media_crop/44/public/sensors.jpg</a:t>
            </a:r>
            <a:r>
              <a:rPr lang="en-US" sz="1100" dirty="0" smtClean="0"/>
              <a:t> 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6141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433413" cy="1371600"/>
          </a:xfrm>
        </p:spPr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é um sensor de toque?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707" y="1408946"/>
            <a:ext cx="6429267" cy="4995345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Sensor de Toque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detectar</a:t>
            </a:r>
            <a:r>
              <a:rPr lang="en-US" b="0" dirty="0" smtClean="0"/>
              <a:t> </a:t>
            </a:r>
            <a:r>
              <a:rPr lang="en-US" b="0" dirty="0" err="1" smtClean="0"/>
              <a:t>quando</a:t>
            </a:r>
            <a:r>
              <a:rPr lang="en-US" b="0" dirty="0" smtClean="0"/>
              <a:t> o </a:t>
            </a:r>
            <a:r>
              <a:rPr lang="en-US" b="0" dirty="0" err="1" smtClean="0"/>
              <a:t>botão</a:t>
            </a:r>
            <a:r>
              <a:rPr lang="en-US" b="0" dirty="0" smtClean="0"/>
              <a:t> </a:t>
            </a:r>
            <a:r>
              <a:rPr lang="en-US" b="0" dirty="0" err="1" smtClean="0"/>
              <a:t>vermelho</a:t>
            </a:r>
            <a:r>
              <a:rPr lang="en-US" b="0" dirty="0" smtClean="0"/>
              <a:t> do sensor tem </a:t>
            </a:r>
            <a:r>
              <a:rPr lang="en-US" b="0" dirty="0" err="1" smtClean="0"/>
              <a:t>sido</a:t>
            </a:r>
            <a:r>
              <a:rPr lang="en-US" b="0" dirty="0" smtClean="0"/>
              <a:t> </a:t>
            </a:r>
            <a:r>
              <a:rPr lang="en-US" b="0" dirty="0" err="1" smtClean="0"/>
              <a:t>pressionado</a:t>
            </a:r>
            <a:r>
              <a:rPr lang="en-US" b="0" dirty="0" smtClean="0"/>
              <a:t> </a:t>
            </a:r>
            <a:r>
              <a:rPr lang="en-US" b="0" dirty="0" err="1" smtClean="0"/>
              <a:t>ou</a:t>
            </a:r>
            <a:r>
              <a:rPr lang="en-US" b="0" dirty="0" smtClean="0"/>
              <a:t> </a:t>
            </a:r>
            <a:r>
              <a:rPr lang="en-US" b="0" dirty="0" err="1" smtClean="0"/>
              <a:t>solto</a:t>
            </a: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Com </a:t>
            </a:r>
            <a:r>
              <a:rPr lang="en-US" b="0" dirty="0" err="1" smtClean="0"/>
              <a:t>essa</a:t>
            </a:r>
            <a:r>
              <a:rPr lang="en-US" b="0" dirty="0" smtClean="0"/>
              <a:t> </a:t>
            </a:r>
            <a:r>
              <a:rPr lang="en-US" b="0" dirty="0" err="1" smtClean="0"/>
              <a:t>informação</a:t>
            </a:r>
            <a:r>
              <a:rPr lang="en-US" b="0" dirty="0" smtClean="0"/>
              <a:t>,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programar</a:t>
            </a:r>
            <a:r>
              <a:rPr lang="en-US" b="0" dirty="0" smtClean="0"/>
              <a:t> </a:t>
            </a:r>
            <a:r>
              <a:rPr lang="en-US" b="0" dirty="0" err="1" smtClean="0"/>
              <a:t>uma</a:t>
            </a:r>
            <a:r>
              <a:rPr lang="en-US" b="0" dirty="0" smtClean="0"/>
              <a:t> </a:t>
            </a:r>
            <a:r>
              <a:rPr lang="en-US" b="0" dirty="0" err="1" smtClean="0"/>
              <a:t>ação</a:t>
            </a:r>
            <a:r>
              <a:rPr lang="en-US" b="0" dirty="0" smtClean="0"/>
              <a:t> </a:t>
            </a:r>
            <a:r>
              <a:rPr lang="en-US" b="0" dirty="0" err="1" smtClean="0"/>
              <a:t>quando</a:t>
            </a:r>
            <a:r>
              <a:rPr lang="en-US" b="0" dirty="0" smtClean="0"/>
              <a:t> o sensor </a:t>
            </a:r>
            <a:r>
              <a:rPr lang="en-US" b="0" dirty="0" err="1" smtClean="0"/>
              <a:t>estiver</a:t>
            </a:r>
            <a:r>
              <a:rPr lang="en-US" b="0" dirty="0" smtClean="0"/>
              <a:t>: </a:t>
            </a:r>
          </a:p>
          <a:p>
            <a:pPr algn="r"/>
            <a:r>
              <a:rPr lang="en-US" b="0" dirty="0" smtClean="0"/>
              <a:t>	</a:t>
            </a:r>
            <a:r>
              <a:rPr lang="en-US" dirty="0" err="1" smtClean="0"/>
              <a:t>Atualmente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endParaRPr lang="en-US" dirty="0" smtClean="0"/>
          </a:p>
          <a:p>
            <a:pPr algn="r"/>
            <a:r>
              <a:rPr lang="en-US" dirty="0"/>
              <a:t>	</a:t>
            </a:r>
            <a:r>
              <a:rPr lang="en-US" dirty="0" err="1" smtClean="0"/>
              <a:t>Atualmente</a:t>
            </a:r>
            <a:r>
              <a:rPr lang="en-US" dirty="0" smtClean="0"/>
              <a:t> </a:t>
            </a:r>
            <a:r>
              <a:rPr lang="en-US" dirty="0" err="1" smtClean="0"/>
              <a:t>Solto</a:t>
            </a:r>
            <a:endParaRPr lang="en-US" dirty="0" smtClean="0"/>
          </a:p>
          <a:p>
            <a:pPr algn="r"/>
            <a:r>
              <a:rPr lang="en-US" dirty="0"/>
              <a:t>	</a:t>
            </a:r>
            <a:r>
              <a:rPr lang="en-US" dirty="0" err="1" smtClean="0"/>
              <a:t>Pressionado</a:t>
            </a:r>
            <a:r>
              <a:rPr lang="en-US" dirty="0" smtClean="0"/>
              <a:t> e </a:t>
            </a:r>
            <a:r>
              <a:rPr lang="en-US" dirty="0" err="1" smtClean="0"/>
              <a:t>Solto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Antes (</a:t>
            </a:r>
            <a:r>
              <a:rPr lang="en-US" dirty="0" err="1" smtClean="0"/>
              <a:t>Batido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Quando</a:t>
            </a:r>
            <a:r>
              <a:rPr lang="en-US" b="0" dirty="0" smtClean="0"/>
              <a:t>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poderia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</a:t>
            </a:r>
            <a:r>
              <a:rPr lang="en-US" b="0" dirty="0" err="1" smtClean="0"/>
              <a:t>esse</a:t>
            </a:r>
            <a:r>
              <a:rPr lang="en-US" b="0" dirty="0" smtClean="0"/>
              <a:t> sensor?</a:t>
            </a:r>
          </a:p>
          <a:p>
            <a:pPr marL="800100" lvl="1" indent="-342900"/>
            <a:r>
              <a:rPr lang="en-US" b="0" dirty="0" err="1" smtClean="0"/>
              <a:t>Útil</a:t>
            </a:r>
            <a:r>
              <a:rPr lang="en-US" b="0" dirty="0" smtClean="0"/>
              <a:t> </a:t>
            </a:r>
            <a:r>
              <a:rPr lang="en-US" b="0" dirty="0" err="1" smtClean="0"/>
              <a:t>para</a:t>
            </a:r>
            <a:r>
              <a:rPr lang="en-US" b="0" dirty="0" smtClean="0"/>
              <a:t> </a:t>
            </a:r>
            <a:r>
              <a:rPr lang="en-US" b="0" dirty="0" err="1" smtClean="0"/>
              <a:t>programações</a:t>
            </a:r>
            <a:r>
              <a:rPr lang="en-US" b="0" dirty="0" smtClean="0"/>
              <a:t> de “</a:t>
            </a:r>
            <a:r>
              <a:rPr lang="en-US" b="0" dirty="0" err="1" smtClean="0"/>
              <a:t>movendo</a:t>
            </a:r>
            <a:r>
              <a:rPr lang="en-US" b="0" dirty="0" smtClean="0"/>
              <a:t> </a:t>
            </a:r>
            <a:r>
              <a:rPr lang="en-US" b="0" dirty="0" err="1" smtClean="0"/>
              <a:t>até</a:t>
            </a:r>
            <a:r>
              <a:rPr lang="en-US" b="0" dirty="0" smtClean="0"/>
              <a:t> o sensor de toque </a:t>
            </a:r>
            <a:r>
              <a:rPr lang="en-US" b="0" dirty="0" err="1" smtClean="0"/>
              <a:t>estiver</a:t>
            </a:r>
            <a:r>
              <a:rPr lang="en-US" b="0" dirty="0" smtClean="0"/>
              <a:t> </a:t>
            </a:r>
            <a:r>
              <a:rPr lang="en-US" b="0" dirty="0" err="1" smtClean="0"/>
              <a:t>batido</a:t>
            </a:r>
            <a:r>
              <a:rPr lang="en-US" b="0" dirty="0" smtClean="0"/>
              <a:t>”</a:t>
            </a:r>
          </a:p>
          <a:p>
            <a:pPr marL="800100" lvl="1" indent="-342900"/>
            <a:r>
              <a:rPr lang="en-US" b="0" dirty="0" err="1" smtClean="0"/>
              <a:t>Por</a:t>
            </a:r>
            <a:r>
              <a:rPr lang="en-US" b="0" dirty="0" smtClean="0"/>
              <a:t> </a:t>
            </a:r>
            <a:r>
              <a:rPr lang="en-US" b="0" dirty="0" err="1" smtClean="0"/>
              <a:t>exemplo</a:t>
            </a:r>
            <a:r>
              <a:rPr lang="en-US" b="0" dirty="0" smtClean="0"/>
              <a:t>, se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por</a:t>
            </a:r>
            <a:r>
              <a:rPr lang="en-US" b="0" dirty="0" smtClean="0"/>
              <a:t> um sensor de toque </a:t>
            </a:r>
            <a:r>
              <a:rPr lang="en-US" b="0" dirty="0" err="1" smtClean="0"/>
              <a:t>na</a:t>
            </a:r>
            <a:r>
              <a:rPr lang="en-US" b="0" dirty="0" smtClean="0"/>
              <a:t> </a:t>
            </a:r>
            <a:r>
              <a:rPr lang="en-US" b="0" dirty="0" err="1" smtClean="0"/>
              <a:t>frente</a:t>
            </a:r>
            <a:r>
              <a:rPr lang="en-US" b="0" dirty="0" smtClean="0"/>
              <a:t> do </a:t>
            </a:r>
            <a:r>
              <a:rPr lang="en-US" b="0" dirty="0" err="1" smtClean="0"/>
              <a:t>roô</a:t>
            </a:r>
            <a:r>
              <a:rPr lang="en-US" b="0" dirty="0" smtClean="0"/>
              <a:t>,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ter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pará</a:t>
            </a:r>
            <a:r>
              <a:rPr lang="en-US" b="0" dirty="0" smtClean="0"/>
              <a:t>-lo se </a:t>
            </a:r>
            <a:r>
              <a:rPr lang="en-US" b="0" dirty="0" err="1" smtClean="0"/>
              <a:t>ele</a:t>
            </a:r>
            <a:r>
              <a:rPr lang="en-US" b="0" dirty="0" smtClean="0"/>
              <a:t> for </a:t>
            </a:r>
            <a:r>
              <a:rPr lang="en-US" b="0" dirty="0" err="1" smtClean="0"/>
              <a:t>executado</a:t>
            </a:r>
            <a:r>
              <a:rPr lang="en-US" b="0" dirty="0" smtClean="0"/>
              <a:t> </a:t>
            </a:r>
            <a:r>
              <a:rPr lang="en-US" b="0" dirty="0" err="1" smtClean="0"/>
              <a:t>em</a:t>
            </a:r>
            <a:r>
              <a:rPr lang="en-US" b="0" dirty="0" smtClean="0"/>
              <a:t> </a:t>
            </a:r>
            <a:r>
              <a:rPr lang="en-US" b="0" dirty="0" err="1" smtClean="0"/>
              <a:t>algo</a:t>
            </a:r>
            <a:r>
              <a:rPr lang="en-US" b="0" dirty="0" smtClean="0"/>
              <a:t>.</a:t>
            </a:r>
          </a:p>
          <a:p>
            <a:pPr marL="800100" lvl="1" indent="-342900"/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também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ter</a:t>
            </a:r>
            <a:r>
              <a:rPr lang="en-US" b="0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início</a:t>
            </a:r>
            <a:r>
              <a:rPr lang="en-US" dirty="0" smtClean="0"/>
              <a:t> do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parar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um sensor de toque for </a:t>
            </a:r>
            <a:r>
              <a:rPr lang="en-US" dirty="0" err="1" smtClean="0"/>
              <a:t>pressionado</a:t>
            </a:r>
            <a:endParaRPr lang="en-US" b="0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 descr="Screen Shot 2014-08-08 at 6.00.39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" r="21771" b="11300"/>
          <a:stretch/>
        </p:blipFill>
        <p:spPr>
          <a:xfrm>
            <a:off x="6762030" y="1280800"/>
            <a:ext cx="1728714" cy="2392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41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660082"/>
          </a:xfrm>
        </p:spPr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r>
              <a:rPr lang="en-US" dirty="0" smtClean="0"/>
              <a:t> “</a:t>
            </a:r>
            <a:r>
              <a:rPr lang="en-US" dirty="0" err="1" smtClean="0"/>
              <a:t>batido</a:t>
            </a:r>
            <a:r>
              <a:rPr lang="en-US" dirty="0" smtClean="0"/>
              <a:t>”?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785862"/>
              </p:ext>
            </p:extLst>
          </p:nvPr>
        </p:nvGraphicFramePr>
        <p:xfrm>
          <a:off x="457200" y="2763247"/>
          <a:ext cx="7958036" cy="30558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0884"/>
                <a:gridCol w="3934964"/>
                <a:gridCol w="1112762"/>
                <a:gridCol w="1064380"/>
                <a:gridCol w="1025046"/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smtClean="0">
                          <a:effectLst/>
                        </a:rPr>
                        <a:t>Tempo</a:t>
                      </a:r>
                      <a:endParaRPr lang="en-US" sz="1400" dirty="0">
                        <a:effectLst/>
                      </a:endParaRPr>
                    </a:p>
                  </a:txBody>
                  <a:tcPr marL="62703" marR="15676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Ação</a:t>
                      </a:r>
                      <a:endParaRPr lang="en-US" sz="1400" dirty="0">
                        <a:effectLst/>
                      </a:endParaRPr>
                    </a:p>
                  </a:txBody>
                  <a:tcPr marL="62703" marR="15676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 err="1" smtClean="0">
                          <a:effectLst/>
                        </a:rPr>
                        <a:t>Pressionado</a:t>
                      </a:r>
                      <a:endParaRPr lang="en-US" sz="1200" dirty="0">
                        <a:effectLst/>
                      </a:endParaRPr>
                    </a:p>
                  </a:txBody>
                  <a:tcPr marL="62703" marR="15676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Soltado</a:t>
                      </a:r>
                      <a:endParaRPr lang="en-US" sz="1400" dirty="0">
                        <a:effectLst/>
                      </a:endParaRPr>
                    </a:p>
                  </a:txBody>
                  <a:tcPr marL="62703" marR="15676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Batido</a:t>
                      </a:r>
                      <a:endParaRPr lang="en-US" sz="1400" dirty="0">
                        <a:effectLst/>
                      </a:endParaRPr>
                    </a:p>
                  </a:txBody>
                  <a:tcPr marL="62703" marR="15676" marT="15676" marB="15676"/>
                </a:tc>
              </a:tr>
              <a:tr h="16595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1</a:t>
                      </a: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Botão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inicia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solto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Verdadeiro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</a:tr>
              <a:tr h="16595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2</a:t>
                      </a: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Botão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está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pressionado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em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Verdadeiro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</a:tr>
              <a:tr h="16595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3</a:t>
                      </a: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Botão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está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solto</a:t>
                      </a:r>
                      <a:r>
                        <a:rPr lang="en-US" sz="1400" baseline="0" dirty="0" smtClean="0">
                          <a:effectLst/>
                        </a:rPr>
                        <a:t>, e o </a:t>
                      </a:r>
                      <a:r>
                        <a:rPr lang="en-US" sz="1400" baseline="0" dirty="0" err="1" smtClean="0">
                          <a:effectLst/>
                        </a:rPr>
                        <a:t>programa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lê</a:t>
                      </a:r>
                      <a:r>
                        <a:rPr lang="en-US" sz="1400" baseline="0" dirty="0" smtClean="0">
                          <a:effectLst/>
                        </a:rPr>
                        <a:t> o sensor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Verdadeiro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sng" dirty="0" err="1" smtClean="0">
                          <a:solidFill>
                            <a:schemeClr val="tx2"/>
                          </a:solidFill>
                          <a:effectLst/>
                        </a:rPr>
                        <a:t>Verdadeiro</a:t>
                      </a:r>
                      <a:endParaRPr lang="en-US" sz="1400" b="1" u="sng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15676" marR="62703" marT="15676" marB="15676"/>
                </a:tc>
              </a:tr>
              <a:tr h="3806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4</a:t>
                      </a: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Botão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ainda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está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solto</a:t>
                      </a:r>
                      <a:r>
                        <a:rPr lang="en-US" sz="1400" baseline="0" dirty="0" smtClean="0">
                          <a:effectLst/>
                        </a:rPr>
                        <a:t>, e o </a:t>
                      </a:r>
                      <a:r>
                        <a:rPr lang="en-US" sz="1400" baseline="0" dirty="0" err="1" smtClean="0">
                          <a:effectLst/>
                        </a:rPr>
                        <a:t>programa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testa</a:t>
                      </a:r>
                      <a:r>
                        <a:rPr lang="en-US" sz="1400" baseline="0" dirty="0" smtClean="0">
                          <a:effectLst/>
                        </a:rPr>
                        <a:t> o Sensor de Toque </a:t>
                      </a:r>
                      <a:r>
                        <a:rPr lang="en-US" sz="1400" baseline="0" dirty="0" err="1" smtClean="0">
                          <a:effectLst/>
                        </a:rPr>
                        <a:t>novamente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Verdadeiro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</a:tr>
              <a:tr h="19711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5</a:t>
                      </a:r>
                    </a:p>
                  </a:txBody>
                  <a:tcPr marL="15676" marR="62703" marT="15676" marB="15676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Botão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está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pressionado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por</a:t>
                      </a:r>
                      <a:r>
                        <a:rPr lang="en-US" sz="1400" baseline="0" dirty="0" smtClean="0">
                          <a:effectLst/>
                        </a:rPr>
                        <a:t> um </a:t>
                      </a:r>
                      <a:r>
                        <a:rPr lang="en-US" sz="1400" baseline="0" dirty="0" err="1" smtClean="0">
                          <a:effectLst/>
                        </a:rPr>
                        <a:t>segundo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Verdadeiro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</a:tr>
              <a:tr h="31946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6</a:t>
                      </a: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Botão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está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solto</a:t>
                      </a:r>
                      <a:r>
                        <a:rPr lang="en-US" sz="1400" baseline="0" dirty="0" smtClean="0">
                          <a:effectLst/>
                        </a:rPr>
                        <a:t>, mas o </a:t>
                      </a:r>
                      <a:r>
                        <a:rPr lang="en-US" sz="1400" baseline="0" dirty="0" err="1" smtClean="0">
                          <a:effectLst/>
                        </a:rPr>
                        <a:t>programa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não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lê</a:t>
                      </a:r>
                      <a:r>
                        <a:rPr lang="en-US" sz="1400" baseline="0" dirty="0" smtClean="0">
                          <a:effectLst/>
                        </a:rPr>
                        <a:t> o sensor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5676" marR="62703" marT="15676" marB="15676"/>
                </a:tc>
              </a:tr>
              <a:tr h="16595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smtClean="0">
                          <a:effectLst/>
                        </a:rPr>
                        <a:t>200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segs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depois</a:t>
                      </a:r>
                      <a:r>
                        <a:rPr lang="en-US" sz="1400" baseline="0" dirty="0" smtClean="0">
                          <a:effectLst/>
                        </a:rPr>
                        <a:t>…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Programa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lê</a:t>
                      </a:r>
                      <a:r>
                        <a:rPr lang="en-US" sz="1400" baseline="0" dirty="0" smtClean="0">
                          <a:effectLst/>
                        </a:rPr>
                        <a:t> o sensor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Verdadeiro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sng" dirty="0" err="1" smtClean="0">
                          <a:solidFill>
                            <a:schemeClr val="tx2"/>
                          </a:solidFill>
                          <a:effectLst/>
                        </a:rPr>
                        <a:t>Verdadeiro</a:t>
                      </a:r>
                      <a:endParaRPr lang="en-US" sz="1400" b="1" u="sng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15676" marR="62703" marT="15676" marB="15676"/>
                </a:tc>
              </a:tr>
              <a:tr h="3806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smtClean="0">
                          <a:effectLst/>
                        </a:rPr>
                        <a:t>201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</a:rPr>
                        <a:t>Botão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ainda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está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solto</a:t>
                      </a:r>
                      <a:r>
                        <a:rPr lang="en-US" sz="1400" dirty="0" smtClean="0">
                          <a:effectLst/>
                        </a:rPr>
                        <a:t>, e o </a:t>
                      </a:r>
                      <a:r>
                        <a:rPr lang="en-US" sz="1400" dirty="0" err="1" smtClean="0">
                          <a:effectLst/>
                        </a:rPr>
                        <a:t>programa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testa</a:t>
                      </a:r>
                      <a:r>
                        <a:rPr lang="en-US" sz="1400" dirty="0" smtClean="0">
                          <a:effectLst/>
                        </a:rPr>
                        <a:t> o</a:t>
                      </a:r>
                      <a:r>
                        <a:rPr lang="en-US" sz="1400" baseline="0" dirty="0" smtClean="0">
                          <a:effectLst/>
                        </a:rPr>
                        <a:t> Sensor de Toque </a:t>
                      </a:r>
                      <a:r>
                        <a:rPr lang="en-US" sz="1400" baseline="0" dirty="0" err="1" smtClean="0">
                          <a:effectLst/>
                        </a:rPr>
                        <a:t>novamente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Verdadeiro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 smtClean="0">
                          <a:effectLst/>
                        </a:rPr>
                        <a:t>Falso</a:t>
                      </a:r>
                      <a:endParaRPr lang="en-US" sz="1400" dirty="0">
                        <a:effectLst/>
                      </a:endParaRPr>
                    </a:p>
                  </a:txBody>
                  <a:tcPr marL="15676" marR="62703" marT="15676" marB="15676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256037"/>
            <a:ext cx="7958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 sensor é </a:t>
            </a:r>
            <a:r>
              <a:rPr lang="en-US" dirty="0" err="1" smtClean="0"/>
              <a:t>basicamente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um switch de </a:t>
            </a:r>
            <a:r>
              <a:rPr lang="en-US" dirty="0" err="1" smtClean="0"/>
              <a:t>Verdadeiro</a:t>
            </a:r>
            <a:r>
              <a:rPr lang="en-US" dirty="0" smtClean="0"/>
              <a:t>/</a:t>
            </a:r>
            <a:r>
              <a:rPr lang="en-US" dirty="0" err="1" smtClean="0"/>
              <a:t>Falso</a:t>
            </a:r>
            <a:r>
              <a:rPr lang="en-US" dirty="0" smtClean="0"/>
              <a:t> 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complicado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Quais</a:t>
            </a:r>
            <a:r>
              <a:rPr lang="en-US" dirty="0" smtClean="0"/>
              <a:t> </a:t>
            </a:r>
            <a:r>
              <a:rPr lang="en-US" dirty="0" err="1" smtClean="0"/>
              <a:t>condições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lá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sensor </a:t>
            </a:r>
            <a:r>
              <a:rPr lang="en-US" dirty="0" err="1" smtClean="0"/>
              <a:t>leia</a:t>
            </a:r>
            <a:r>
              <a:rPr lang="en-US" dirty="0" smtClean="0"/>
              <a:t> </a:t>
            </a:r>
            <a:r>
              <a:rPr lang="en-US" dirty="0" err="1" smtClean="0"/>
              <a:t>verdadeiropara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6189" y="5987141"/>
            <a:ext cx="440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en-US" dirty="0" err="1" smtClean="0"/>
              <a:t>Baseado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tela</a:t>
            </a:r>
            <a:r>
              <a:rPr lang="en-US" dirty="0" smtClean="0"/>
              <a:t> de </a:t>
            </a:r>
            <a:r>
              <a:rPr lang="en-US" dirty="0" err="1" smtClean="0"/>
              <a:t>ajuda</a:t>
            </a:r>
            <a:r>
              <a:rPr lang="en-US" dirty="0" smtClean="0"/>
              <a:t> do LEGO EV3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2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6942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 com o sensor de toque?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408" y="2698270"/>
            <a:ext cx="2428156" cy="2359273"/>
          </a:xfrm>
        </p:spPr>
        <p:txBody>
          <a:bodyPr>
            <a:normAutofit lnSpcReduction="10000"/>
          </a:bodyPr>
          <a:lstStyle/>
          <a:p>
            <a:r>
              <a:rPr lang="en-US" b="0" u="sng" dirty="0" smtClean="0"/>
              <a:t>Aba </a:t>
            </a:r>
            <a:r>
              <a:rPr lang="en-US" b="0" u="sng" dirty="0" err="1" smtClean="0"/>
              <a:t>Amarela</a:t>
            </a:r>
            <a:r>
              <a:rPr lang="en-US" b="0" u="sng" dirty="0" smtClean="0"/>
              <a:t> do Sensor: </a:t>
            </a:r>
            <a:r>
              <a:rPr lang="en-US" b="0" u="sng" dirty="0" err="1"/>
              <a:t>B</a:t>
            </a:r>
            <a:r>
              <a:rPr lang="en-US" b="0" u="sng" dirty="0" err="1" smtClean="0"/>
              <a:t>locos</a:t>
            </a:r>
            <a:r>
              <a:rPr lang="en-US" b="0" u="sng" dirty="0" smtClean="0"/>
              <a:t> de Sensor</a:t>
            </a:r>
            <a:endParaRPr lang="en-US" b="0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Usado</a:t>
            </a:r>
            <a:r>
              <a:rPr lang="en-US" b="0" dirty="0" smtClean="0"/>
              <a:t> </a:t>
            </a:r>
            <a:r>
              <a:rPr lang="en-US" b="0" dirty="0" err="1" smtClean="0"/>
              <a:t>para</a:t>
            </a:r>
            <a:r>
              <a:rPr lang="en-US" b="0" dirty="0" smtClean="0"/>
              <a:t> </a:t>
            </a:r>
            <a:r>
              <a:rPr lang="en-US" b="0" dirty="0" err="1"/>
              <a:t>r</a:t>
            </a:r>
            <a:r>
              <a:rPr lang="en-US" b="0" dirty="0" err="1" smtClean="0"/>
              <a:t>er</a:t>
            </a:r>
            <a:r>
              <a:rPr lang="en-US" b="0" dirty="0" smtClean="0"/>
              <a:t> e </a:t>
            </a:r>
            <a:r>
              <a:rPr lang="en-US" b="0" dirty="0" err="1"/>
              <a:t>c</a:t>
            </a:r>
            <a:r>
              <a:rPr lang="en-US" b="0" dirty="0" err="1" smtClean="0"/>
              <a:t>omparar</a:t>
            </a:r>
            <a:r>
              <a:rPr lang="en-US" b="0" dirty="0" smtClean="0"/>
              <a:t> </a:t>
            </a:r>
            <a:r>
              <a:rPr lang="en-US" b="0" dirty="0" err="1" smtClean="0"/>
              <a:t>Valores</a:t>
            </a:r>
            <a:r>
              <a:rPr lang="en-US" b="0" dirty="0" smtClean="0"/>
              <a:t> do Sensor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028" y="2193634"/>
            <a:ext cx="3354455" cy="389814"/>
          </a:xfrm>
          <a:prstGeom prst="rect">
            <a:avLst/>
          </a:prstGeom>
        </p:spPr>
      </p:pic>
      <p:pic>
        <p:nvPicPr>
          <p:cNvPr id="8" name="Picture 7" descr="Screen Shot 2014-08-07 at 12.29.5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81" y="2138057"/>
            <a:ext cx="2991825" cy="3898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77455" y="5439046"/>
            <a:ext cx="7146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n>
                  <a:solidFill>
                    <a:srgbClr val="FF6600"/>
                  </a:solidFill>
                </a:ln>
              </a:rPr>
              <a:t>Nessa</a:t>
            </a:r>
            <a:r>
              <a:rPr lang="en-US" sz="2800" b="1" dirty="0" smtClean="0">
                <a:ln>
                  <a:solidFill>
                    <a:srgbClr val="FF6600"/>
                  </a:solidFill>
                </a:ln>
              </a:rPr>
              <a:t> </a:t>
            </a:r>
            <a:r>
              <a:rPr lang="en-US" sz="2800" b="1" dirty="0" err="1" smtClean="0">
                <a:ln>
                  <a:solidFill>
                    <a:srgbClr val="FF6600"/>
                  </a:solidFill>
                </a:ln>
              </a:rPr>
              <a:t>lição</a:t>
            </a:r>
            <a:r>
              <a:rPr lang="en-US" sz="2800" b="1" dirty="0" smtClean="0">
                <a:ln>
                  <a:solidFill>
                    <a:srgbClr val="FF6600"/>
                  </a:solidFill>
                </a:ln>
              </a:rPr>
              <a:t>, </a:t>
            </a:r>
            <a:r>
              <a:rPr lang="en-US" sz="2800" b="1" dirty="0" err="1" smtClean="0">
                <a:ln>
                  <a:solidFill>
                    <a:srgbClr val="FF6600"/>
                  </a:solidFill>
                </a:ln>
              </a:rPr>
              <a:t>nós</a:t>
            </a:r>
            <a:r>
              <a:rPr lang="en-US" sz="2800" b="1" dirty="0" smtClean="0">
                <a:ln>
                  <a:solidFill>
                    <a:srgbClr val="FF6600"/>
                  </a:solidFill>
                </a:ln>
              </a:rPr>
              <a:t> </a:t>
            </a:r>
            <a:r>
              <a:rPr lang="en-US" sz="2800" b="1" dirty="0" err="1" smtClean="0">
                <a:ln>
                  <a:solidFill>
                    <a:srgbClr val="FF6600"/>
                  </a:solidFill>
                </a:ln>
              </a:rPr>
              <a:t>usaremos</a:t>
            </a:r>
            <a:r>
              <a:rPr lang="en-US" sz="2800" b="1" dirty="0" smtClean="0">
                <a:ln>
                  <a:solidFill>
                    <a:srgbClr val="FF6600"/>
                  </a:solidFill>
                </a:ln>
              </a:rPr>
              <a:t> </a:t>
            </a:r>
            <a:r>
              <a:rPr lang="en-US" sz="2800" b="1" dirty="0" err="1" smtClean="0">
                <a:ln>
                  <a:solidFill>
                    <a:srgbClr val="FF6600"/>
                  </a:solidFill>
                </a:ln>
              </a:rPr>
              <a:t>EsperaPor</a:t>
            </a:r>
            <a:r>
              <a:rPr lang="en-US" sz="2800" b="1" dirty="0" smtClean="0">
                <a:ln>
                  <a:solidFill>
                    <a:srgbClr val="FF6600"/>
                  </a:solidFill>
                </a:ln>
              </a:rPr>
              <a:t> </a:t>
            </a:r>
            <a:r>
              <a:rPr lang="en-US" sz="2800" b="1" dirty="0" err="1" smtClean="0">
                <a:ln>
                  <a:solidFill>
                    <a:srgbClr val="FF6600"/>
                  </a:solidFill>
                </a:ln>
              </a:rPr>
              <a:t>bloco</a:t>
            </a:r>
            <a:endParaRPr lang="en-US" sz="2800" b="1" dirty="0">
              <a:ln>
                <a:solidFill>
                  <a:srgbClr val="FF6600"/>
                </a:solidFill>
              </a:ln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792114" y="2720731"/>
            <a:ext cx="2282426" cy="235927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u="sng" dirty="0" smtClean="0"/>
              <a:t>Aba do </a:t>
            </a:r>
            <a:r>
              <a:rPr lang="en-US" b="0" u="sng" dirty="0" err="1" smtClean="0"/>
              <a:t>Fluxo</a:t>
            </a:r>
            <a:r>
              <a:rPr lang="en-US" b="0" u="sng" dirty="0" smtClean="0"/>
              <a:t> </a:t>
            </a:r>
            <a:r>
              <a:rPr lang="en-US" b="0" u="sng" dirty="0" err="1" smtClean="0"/>
              <a:t>Laranja</a:t>
            </a:r>
            <a:r>
              <a:rPr lang="en-US" b="0" u="sng" dirty="0" smtClean="0"/>
              <a:t>: </a:t>
            </a:r>
            <a:r>
              <a:rPr lang="en-US" b="0" u="sng" dirty="0" err="1" smtClean="0"/>
              <a:t>Espera</a:t>
            </a:r>
            <a:r>
              <a:rPr lang="en-US" b="0" u="sng" dirty="0" smtClean="0"/>
              <a:t> </a:t>
            </a:r>
            <a:r>
              <a:rPr lang="en-US" b="0" u="sng" dirty="0" err="1" smtClean="0"/>
              <a:t>por</a:t>
            </a:r>
            <a:r>
              <a:rPr lang="en-US" b="0" u="sng" dirty="0" smtClean="0"/>
              <a:t> </a:t>
            </a:r>
            <a:r>
              <a:rPr lang="en-US" b="0" u="sng" dirty="0" err="1" smtClean="0"/>
              <a:t>Bloco</a:t>
            </a:r>
            <a:endParaRPr lang="en-US" b="0" u="sng" dirty="0" smtClean="0"/>
          </a:p>
          <a:p>
            <a:pPr lvl="1"/>
            <a:r>
              <a:rPr lang="en-US" dirty="0" err="1" smtClean="0"/>
              <a:t>Usado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esperar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leitura</a:t>
            </a:r>
            <a:r>
              <a:rPr lang="en-US" dirty="0" smtClean="0"/>
              <a:t> de sensor (</a:t>
            </a:r>
            <a:r>
              <a:rPr lang="en-US" dirty="0" err="1" smtClean="0"/>
              <a:t>ou</a:t>
            </a:r>
            <a:r>
              <a:rPr lang="en-US" dirty="0" smtClean="0"/>
              <a:t> tempo)</a:t>
            </a:r>
          </a:p>
        </p:txBody>
      </p:sp>
      <p:pic>
        <p:nvPicPr>
          <p:cNvPr id="11" name="Picture 10" descr="Screen Shot 2014-08-08 at 6.00.39 PM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" r="21771" b="11300"/>
          <a:stretch/>
        </p:blipFill>
        <p:spPr>
          <a:xfrm>
            <a:off x="7379854" y="2709409"/>
            <a:ext cx="1322819" cy="183053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7199" y="1357745"/>
            <a:ext cx="8114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Há</a:t>
            </a:r>
            <a:r>
              <a:rPr lang="en-US" sz="2000" b="1" dirty="0" smtClean="0">
                <a:solidFill>
                  <a:srgbClr val="FF0000"/>
                </a:solidFill>
              </a:rPr>
              <a:t> um </a:t>
            </a:r>
            <a:r>
              <a:rPr lang="en-US" sz="2000" b="1" dirty="0" err="1" smtClean="0">
                <a:solidFill>
                  <a:srgbClr val="FF0000"/>
                </a:solidFill>
              </a:rPr>
              <a:t>Bloco</a:t>
            </a:r>
            <a:r>
              <a:rPr lang="en-US" sz="2000" b="1" dirty="0" smtClean="0">
                <a:solidFill>
                  <a:srgbClr val="FF0000"/>
                </a:solidFill>
              </a:rPr>
              <a:t> do Sensor de Toque </a:t>
            </a:r>
            <a:r>
              <a:rPr lang="en-US" sz="2000" b="1" dirty="0" err="1" smtClean="0">
                <a:solidFill>
                  <a:srgbClr val="FF0000"/>
                </a:solidFill>
              </a:rPr>
              <a:t>na</a:t>
            </a:r>
            <a:r>
              <a:rPr lang="en-US" sz="2000" b="1" dirty="0" smtClean="0">
                <a:solidFill>
                  <a:srgbClr val="FF0000"/>
                </a:solidFill>
              </a:rPr>
              <a:t> Aba </a:t>
            </a:r>
            <a:r>
              <a:rPr lang="en-US" sz="2000" b="1" dirty="0" err="1" smtClean="0">
                <a:solidFill>
                  <a:srgbClr val="FF0000"/>
                </a:solidFill>
              </a:rPr>
              <a:t>Amarela</a:t>
            </a:r>
            <a:r>
              <a:rPr lang="en-US" sz="2000" b="1" dirty="0" smtClean="0">
                <a:solidFill>
                  <a:srgbClr val="FF0000"/>
                </a:solidFill>
              </a:rPr>
              <a:t>, mas </a:t>
            </a:r>
            <a:r>
              <a:rPr lang="en-US" sz="2000" b="1" dirty="0" err="1" smtClean="0">
                <a:solidFill>
                  <a:srgbClr val="FF0000"/>
                </a:solidFill>
              </a:rPr>
              <a:t>há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uma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Espera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Por</a:t>
            </a:r>
            <a:r>
              <a:rPr lang="en-US" sz="2000" b="1" dirty="0" smtClean="0">
                <a:solidFill>
                  <a:srgbClr val="FF0000"/>
                </a:solidFill>
              </a:rPr>
              <a:t> Toque </a:t>
            </a:r>
            <a:r>
              <a:rPr lang="en-US" sz="2000" b="1" dirty="0" err="1" smtClean="0">
                <a:solidFill>
                  <a:srgbClr val="FF0000"/>
                </a:solidFill>
              </a:rPr>
              <a:t>na</a:t>
            </a:r>
            <a:r>
              <a:rPr lang="en-US" sz="2000" b="1" dirty="0" smtClean="0">
                <a:solidFill>
                  <a:srgbClr val="FF0000"/>
                </a:solidFill>
              </a:rPr>
              <a:t> Aba </a:t>
            </a:r>
            <a:r>
              <a:rPr lang="en-US" sz="2000" b="1" dirty="0" err="1" smtClean="0">
                <a:solidFill>
                  <a:srgbClr val="FF0000"/>
                </a:solidFill>
              </a:rPr>
              <a:t>Laranja</a:t>
            </a:r>
            <a:r>
              <a:rPr lang="en-US" sz="2000" b="1" dirty="0" smtClean="0">
                <a:solidFill>
                  <a:srgbClr val="FF0000"/>
                </a:solidFill>
              </a:rPr>
              <a:t>. </a:t>
            </a:r>
            <a:r>
              <a:rPr lang="en-US" sz="2000" b="1" dirty="0" err="1" smtClean="0">
                <a:solidFill>
                  <a:srgbClr val="FF0000"/>
                </a:solidFill>
              </a:rPr>
              <a:t>Qual</a:t>
            </a:r>
            <a:r>
              <a:rPr lang="en-US" sz="2000" b="1" dirty="0" smtClean="0">
                <a:solidFill>
                  <a:srgbClr val="FF0000"/>
                </a:solidFill>
              </a:rPr>
              <a:t> é a </a:t>
            </a:r>
            <a:r>
              <a:rPr lang="en-US" sz="2000" b="1" dirty="0" err="1" smtClean="0">
                <a:solidFill>
                  <a:srgbClr val="FF0000"/>
                </a:solidFill>
              </a:rPr>
              <a:t>diferença</a:t>
            </a:r>
            <a:r>
              <a:rPr lang="en-US" sz="2000" b="1" dirty="0" smtClean="0">
                <a:solidFill>
                  <a:srgbClr val="FF0000"/>
                </a:solidFill>
              </a:rPr>
              <a:t>!!???!</a:t>
            </a:r>
          </a:p>
        </p:txBody>
      </p:sp>
      <p:sp>
        <p:nvSpPr>
          <p:cNvPr id="13" name="Oval 12"/>
          <p:cNvSpPr/>
          <p:nvPr/>
        </p:nvSpPr>
        <p:spPr>
          <a:xfrm>
            <a:off x="7185891" y="2709409"/>
            <a:ext cx="838420" cy="8835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3228" y="3175784"/>
            <a:ext cx="2209800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858" y="2114580"/>
            <a:ext cx="2191430" cy="15171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Uma </a:t>
            </a:r>
            <a:r>
              <a:rPr lang="en-US" dirty="0" err="1" smtClean="0"/>
              <a:t>dica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de mover </a:t>
            </a:r>
            <a:r>
              <a:rPr lang="en-US" dirty="0" err="1" smtClean="0"/>
              <a:t>direção</a:t>
            </a:r>
            <a:r>
              <a:rPr lang="en-US" dirty="0" smtClean="0"/>
              <a:t> com </a:t>
            </a:r>
            <a:r>
              <a:rPr lang="en-US" dirty="0" err="1" smtClean="0"/>
              <a:t>sensores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9207"/>
            <a:ext cx="5505752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Deixando</a:t>
            </a:r>
            <a:r>
              <a:rPr lang="en-US" dirty="0" smtClean="0"/>
              <a:t> o motor “on” e “off”</a:t>
            </a:r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“on” 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de “</a:t>
            </a:r>
            <a:r>
              <a:rPr lang="en-US" dirty="0" err="1" smtClean="0"/>
              <a:t>graus</a:t>
            </a:r>
            <a:r>
              <a:rPr lang="en-US" dirty="0" smtClean="0"/>
              <a:t>”?</a:t>
            </a:r>
          </a:p>
          <a:p>
            <a:pPr lvl="1"/>
            <a:r>
              <a:rPr lang="en-US" dirty="0" err="1" smtClean="0"/>
              <a:t>Poderia</a:t>
            </a:r>
            <a:r>
              <a:rPr lang="en-US" dirty="0" smtClean="0"/>
              <a:t> </a:t>
            </a:r>
            <a:r>
              <a:rPr lang="en-US" dirty="0" err="1" smtClean="0"/>
              <a:t>quer</a:t>
            </a:r>
            <a:r>
              <a:rPr lang="en-US" dirty="0" smtClean="0"/>
              <a:t> o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tarefas</a:t>
            </a:r>
            <a:r>
              <a:rPr lang="en-US" dirty="0" smtClean="0"/>
              <a:t> </a:t>
            </a:r>
            <a:r>
              <a:rPr lang="en-US" dirty="0" err="1" smtClean="0"/>
              <a:t>tal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a </a:t>
            </a:r>
            <a:r>
              <a:rPr lang="en-US" dirty="0" err="1" smtClean="0"/>
              <a:t>leitura</a:t>
            </a:r>
            <a:r>
              <a:rPr lang="en-US" dirty="0" smtClean="0"/>
              <a:t> de um sensor </a:t>
            </a:r>
            <a:r>
              <a:rPr lang="en-US" dirty="0" err="1" smtClean="0"/>
              <a:t>enquanto</a:t>
            </a:r>
            <a:r>
              <a:rPr lang="en-US" dirty="0" smtClean="0"/>
              <a:t> </a:t>
            </a:r>
            <a:r>
              <a:rPr lang="en-US" dirty="0" err="1" smtClean="0"/>
              <a:t>movimenta</a:t>
            </a:r>
            <a:r>
              <a:rPr lang="en-US" dirty="0" smtClean="0"/>
              <a:t>-se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23/06/2015)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8" name="Picture 7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170" y="1437817"/>
            <a:ext cx="3145906" cy="390733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6677793" y="3097936"/>
            <a:ext cx="667262" cy="629478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6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Instruções</a:t>
            </a:r>
            <a:r>
              <a:rPr lang="en-US" dirty="0" smtClean="0"/>
              <a:t> de </a:t>
            </a:r>
            <a:r>
              <a:rPr lang="en-US" dirty="0" err="1" smtClean="0"/>
              <a:t>instruções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5364"/>
            <a:ext cx="8245474" cy="4373563"/>
          </a:xfrm>
        </p:spPr>
        <p:txBody>
          <a:bodyPr/>
          <a:lstStyle/>
          <a:p>
            <a:r>
              <a:rPr lang="en-US" dirty="0" err="1" smtClean="0"/>
              <a:t>Desafios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slides 9 e 11</a:t>
            </a:r>
          </a:p>
          <a:p>
            <a:r>
              <a:rPr lang="en-US" dirty="0" err="1" smtClean="0"/>
              <a:t>Soluções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esses</a:t>
            </a:r>
            <a:r>
              <a:rPr lang="en-US" dirty="0" smtClean="0"/>
              <a:t> </a:t>
            </a:r>
            <a:r>
              <a:rPr lang="en-US" dirty="0" err="1" smtClean="0"/>
              <a:t>desafios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slides 10 e 12</a:t>
            </a:r>
          </a:p>
          <a:p>
            <a:r>
              <a:rPr lang="en-US" dirty="0" err="1" smtClean="0"/>
              <a:t>Discussão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no slide 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25/06/2015)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74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26616"/>
            <a:ext cx="4414983" cy="478918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Programe</a:t>
            </a:r>
            <a:r>
              <a:rPr lang="en-US" sz="2800" dirty="0" smtClean="0"/>
              <a:t> </a:t>
            </a:r>
            <a:r>
              <a:rPr lang="en-US" sz="2800" dirty="0" err="1" smtClean="0"/>
              <a:t>seu</a:t>
            </a:r>
            <a:r>
              <a:rPr lang="en-US" sz="2800" dirty="0" smtClean="0"/>
              <a:t> </a:t>
            </a:r>
            <a:r>
              <a:rPr lang="en-US" sz="2800" dirty="0" err="1" smtClean="0"/>
              <a:t>robô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mover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linha</a:t>
            </a:r>
            <a:r>
              <a:rPr lang="en-US" sz="2800" dirty="0" smtClean="0"/>
              <a:t> </a:t>
            </a:r>
            <a:r>
              <a:rPr lang="en-US" sz="2800" dirty="0" err="1" smtClean="0"/>
              <a:t>reta</a:t>
            </a:r>
            <a:r>
              <a:rPr lang="en-US" sz="2800" dirty="0" smtClean="0"/>
              <a:t> </a:t>
            </a:r>
            <a:r>
              <a:rPr lang="en-US" sz="2800" dirty="0" err="1" smtClean="0"/>
              <a:t>até</a:t>
            </a:r>
            <a:r>
              <a:rPr lang="en-US" sz="2800" dirty="0" smtClean="0"/>
              <a:t> </a:t>
            </a:r>
            <a:r>
              <a:rPr lang="en-US" sz="2800" dirty="0" err="1" smtClean="0"/>
              <a:t>você</a:t>
            </a:r>
            <a:r>
              <a:rPr lang="en-US" sz="2800" dirty="0" smtClean="0"/>
              <a:t> </a:t>
            </a:r>
            <a:r>
              <a:rPr lang="en-US" sz="2800" dirty="0" err="1" smtClean="0"/>
              <a:t>tocar</a:t>
            </a:r>
            <a:r>
              <a:rPr lang="en-US" sz="2800" dirty="0" smtClean="0"/>
              <a:t> no sensor com </a:t>
            </a:r>
            <a:r>
              <a:rPr lang="en-US" sz="2800" dirty="0" err="1" smtClean="0"/>
              <a:t>sua</a:t>
            </a:r>
            <a:r>
              <a:rPr lang="en-US" sz="2800" dirty="0" smtClean="0"/>
              <a:t> </a:t>
            </a:r>
            <a:r>
              <a:rPr lang="en-US" sz="2800" dirty="0" err="1" smtClean="0"/>
              <a:t>mão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24/06/2015)</a:t>
            </a:r>
          </a:p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050" y="1609410"/>
            <a:ext cx="1423624" cy="1291340"/>
          </a:xfrm>
          <a:prstGeom prst="rect">
            <a:avLst/>
          </a:prstGeom>
        </p:spPr>
      </p:pic>
      <p:pic>
        <p:nvPicPr>
          <p:cNvPr id="4" name="Picture 3" descr="Screen Shot 2014-08-08 at 6.00.3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250" y="1412696"/>
            <a:ext cx="2209800" cy="3009900"/>
          </a:xfrm>
          <a:prstGeom prst="rect">
            <a:avLst/>
          </a:prstGeom>
        </p:spPr>
      </p:pic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830" y="1022882"/>
            <a:ext cx="3354455" cy="389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58614" y="3059546"/>
            <a:ext cx="2017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= </a:t>
            </a:r>
            <a:r>
              <a:rPr lang="en-US" dirty="0" err="1" smtClean="0"/>
              <a:t>solto</a:t>
            </a:r>
            <a:endParaRPr lang="en-US" dirty="0" smtClean="0"/>
          </a:p>
          <a:p>
            <a:r>
              <a:rPr lang="en-US" dirty="0" smtClean="0"/>
              <a:t>1 = </a:t>
            </a:r>
            <a:r>
              <a:rPr lang="en-US" dirty="0" err="1" smtClean="0"/>
              <a:t>pressionado</a:t>
            </a:r>
            <a:endParaRPr lang="en-US" dirty="0" smtClean="0"/>
          </a:p>
          <a:p>
            <a:r>
              <a:rPr lang="en-US" dirty="0" smtClean="0"/>
              <a:t>2 = </a:t>
            </a:r>
            <a:r>
              <a:rPr lang="en-US" dirty="0" err="1" smtClean="0"/>
              <a:t>batido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500126" y="3659908"/>
            <a:ext cx="1465477" cy="427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69250" y="4507688"/>
            <a:ext cx="3263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Dica</a:t>
            </a:r>
            <a:r>
              <a:rPr lang="en-US" b="1" dirty="0" smtClean="0"/>
              <a:t>: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combinará</a:t>
            </a:r>
            <a:r>
              <a:rPr lang="en-US" dirty="0" smtClean="0"/>
              <a:t>: Mover </a:t>
            </a:r>
            <a:r>
              <a:rPr lang="en-US" dirty="0" err="1" smtClean="0"/>
              <a:t>Direção</a:t>
            </a:r>
            <a:r>
              <a:rPr lang="en-US" dirty="0" smtClean="0"/>
              <a:t> +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endParaRPr lang="en-US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558995" y="3736712"/>
            <a:ext cx="1199001" cy="1371767"/>
            <a:chOff x="6507213" y="1384746"/>
            <a:chExt cx="1199001" cy="1371767"/>
          </a:xfrm>
        </p:grpSpPr>
        <p:grpSp>
          <p:nvGrpSpPr>
            <p:cNvPr id="14" name="Group 13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0" name="Oval 19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1782623" y="4407670"/>
            <a:ext cx="108065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pixabay.com/static/uploads/photo/2014/03/25/16/58/hand-297767_64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515" y="3818559"/>
            <a:ext cx="972977" cy="100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51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6539</TotalTime>
  <Words>877</Words>
  <Application>Microsoft Macintosh PowerPoint</Application>
  <PresentationFormat>On-screen Show (4:3)</PresentationFormat>
  <Paragraphs>158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 Black</vt:lpstr>
      <vt:lpstr>Calibri</vt:lpstr>
      <vt:lpstr>Calibri Light</vt:lpstr>
      <vt:lpstr>Helvetica Neue</vt:lpstr>
      <vt:lpstr>Wingdings</vt:lpstr>
      <vt:lpstr>Arial</vt:lpstr>
      <vt:lpstr>beginner</vt:lpstr>
      <vt:lpstr>Custom Design</vt:lpstr>
      <vt:lpstr>Lição de programação iniciante</vt:lpstr>
      <vt:lpstr>Objetivos da lição</vt:lpstr>
      <vt:lpstr>O que é um sensor?</vt:lpstr>
      <vt:lpstr>O que é um sensor de toque?</vt:lpstr>
      <vt:lpstr>O que significa “batido”?</vt:lpstr>
      <vt:lpstr>Como você programa com o sensor de toque?</vt:lpstr>
      <vt:lpstr>Uma dica para blocos de mover direção com sensores</vt:lpstr>
      <vt:lpstr>Instruções de instruções</vt:lpstr>
      <vt:lpstr>Desafio 1</vt:lpstr>
      <vt:lpstr>Solução do desafio 1</vt:lpstr>
      <vt:lpstr>Desafio 2</vt:lpstr>
      <vt:lpstr>Solução do desafio 2</vt:lpstr>
      <vt:lpstr>discussão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Lição de programação ev3 iniciante</dc:title>
  <dc:creator>user</dc:creator>
  <cp:lastModifiedBy>Srinivasan Seshan</cp:lastModifiedBy>
  <cp:revision>15</cp:revision>
  <dcterms:created xsi:type="dcterms:W3CDTF">2014-08-07T02:19:13Z</dcterms:created>
  <dcterms:modified xsi:type="dcterms:W3CDTF">2017-02-11T16:09:53Z</dcterms:modified>
</cp:coreProperties>
</file>